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39" r:id="rId3"/>
    <p:sldId id="331" r:id="rId4"/>
    <p:sldId id="332" r:id="rId5"/>
    <p:sldId id="338" r:id="rId6"/>
    <p:sldId id="341" r:id="rId7"/>
    <p:sldId id="333" r:id="rId8"/>
    <p:sldId id="342" r:id="rId9"/>
    <p:sldId id="334" r:id="rId10"/>
    <p:sldId id="352" r:id="rId11"/>
    <p:sldId id="353" r:id="rId12"/>
    <p:sldId id="336" r:id="rId13"/>
    <p:sldId id="350" r:id="rId14"/>
    <p:sldId id="351" r:id="rId15"/>
    <p:sldId id="337" r:id="rId16"/>
    <p:sldId id="272" r:id="rId17"/>
    <p:sldId id="258" r:id="rId18"/>
    <p:sldId id="275" r:id="rId19"/>
    <p:sldId id="281" r:id="rId20"/>
    <p:sldId id="268" r:id="rId21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75991" autoAdjust="0"/>
  </p:normalViewPr>
  <p:slideViewPr>
    <p:cSldViewPr snapToGrid="0">
      <p:cViewPr varScale="1">
        <p:scale>
          <a:sx n="120" d="100"/>
          <a:sy n="120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D8E0287-742C-4FCE-B921-84FC78C24C14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5FE6328-FBAD-4FC0-9844-250B87AA10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53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02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590550"/>
            <a:ext cx="6345238" cy="35687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4008705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826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26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590550"/>
            <a:ext cx="6345238" cy="35687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4008705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98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279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0294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0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590550"/>
            <a:ext cx="6345238" cy="35687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4008705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956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590550"/>
            <a:ext cx="6345238" cy="35687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4008705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54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590550"/>
            <a:ext cx="6345238" cy="35687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4008705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157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81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590550"/>
            <a:ext cx="6345238" cy="35687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4008705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600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97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590550"/>
            <a:ext cx="6345238" cy="35687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4008705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040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4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EF0A-3B9A-436E-98FC-35B8CE953654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8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C682-C624-4D13-A204-AFC2284B79BE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4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214-A91B-4274-BBFC-51751DA0831E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3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8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119-80FF-426D-8207-CD8530BCA020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6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53854-1EA8-44D3-9BD4-2F36CEE0F903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CE8C-B02F-450D-A547-B7FBC7D220DD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60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720B-BA3D-42C4-8F9C-B00B0E4CA14A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9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A51F-FEB7-4A31-90A4-B69E26692B2A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3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A2F3-7E3E-446F-AC11-24AE7CDC3C7D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844DD-3036-4863-BC7A-C144480AB09A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0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B8C1-CAC0-4F17-AB3E-0AD7779A8375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67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nh.us8.list-manage2.com/track/click?u=2dda639777f7c7a1a13630863&amp;id=b30ee608cf&amp;e=4d04726f19" TargetMode="External"/><Relationship Id="rId3" Type="http://schemas.openxmlformats.org/officeDocument/2006/relationships/hyperlink" Target="mailto:g6fcnvme@ftp.ext.hpe.com" TargetMode="External"/><Relationship Id="rId7" Type="http://schemas.openxmlformats.org/officeDocument/2006/relationships/hyperlink" Target="ftp://ftp.iol.unh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ftp://ftp.ext.hpe.com/" TargetMode="External"/><Relationship Id="rId5" Type="http://schemas.openxmlformats.org/officeDocument/2006/relationships/hyperlink" Target="ftp://g6fcnvme:UNHiol17@ftp.ext.hpe.com/" TargetMode="External"/><Relationship Id="rId10" Type="http://schemas.openxmlformats.org/officeDocument/2006/relationships/hyperlink" Target="https://groups.google.com/a/iol.unh.edu/d/forum/fcia-may-2017_plugfest" TargetMode="External"/><Relationship Id="rId4" Type="http://schemas.openxmlformats.org/officeDocument/2006/relationships/hyperlink" Target="https://ftp.ext.hpe.com/hprc" TargetMode="External"/><Relationship Id="rId9" Type="http://schemas.openxmlformats.org/officeDocument/2006/relationships/hyperlink" Target="mailto:plugfest@lists.fibrechannel.or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s.google.com/a/iol.unh.edu/d/forum/fcia-may-2017_plugfes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vmexpress.org/specifications/" TargetMode="External"/><Relationship Id="rId2" Type="http://schemas.openxmlformats.org/officeDocument/2006/relationships/hyperlink" Target="https://standards.incits.org/apps/group_public/document.php?document_id=87364&amp;wg_abbrev=t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vmexpress.org/wp-content/uploads/NVMe_over_Fabrics_1_0_Gold_20160605-1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07" y="541918"/>
            <a:ext cx="10015993" cy="1191466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FC-NVMe and Gen 6 FC PlugFest</a:t>
            </a:r>
            <a:br>
              <a:rPr lang="en-US" sz="4000" dirty="0" smtClean="0"/>
            </a:br>
            <a:r>
              <a:rPr lang="en-US" sz="3600" dirty="0" smtClean="0"/>
              <a:t>sponsored by FCIA and NVMe</a:t>
            </a:r>
            <a:r>
              <a:rPr lang="en-US" sz="3600" dirty="0"/>
              <a:t> </a:t>
            </a:r>
            <a:r>
              <a:rPr lang="en-US" sz="3600" dirty="0" smtClean="0"/>
              <a:t>and hosted by UNH-IOL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8841" y="1669774"/>
            <a:ext cx="9748299" cy="459585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UNH-IOL the </a:t>
            </a:r>
            <a:r>
              <a:rPr lang="en-US" dirty="0"/>
              <a:t>week of </a:t>
            </a:r>
            <a:r>
              <a:rPr lang="en-US" dirty="0" smtClean="0"/>
              <a:t>May 22, 2017.      5/22 </a:t>
            </a:r>
            <a:r>
              <a:rPr lang="en-US" dirty="0"/>
              <a:t>- </a:t>
            </a:r>
            <a:r>
              <a:rPr lang="en-US" dirty="0" smtClean="0"/>
              <a:t>5/26 – Friday morning if needed</a:t>
            </a:r>
          </a:p>
          <a:p>
            <a:r>
              <a:rPr lang="en-US" dirty="0" smtClean="0"/>
              <a:t>Draft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Shared documents dropbox location: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 SFTP Access :     sftp -o Port=2222 </a:t>
            </a:r>
            <a:r>
              <a:rPr lang="en-US" u="sng" dirty="0">
                <a:hlinkClick r:id="rId3"/>
              </a:rPr>
              <a:t>g6fcnvme@ftp.ext.hpe.com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                      sftp -P 2222 </a:t>
            </a:r>
            <a:r>
              <a:rPr lang="en-US" u="sng" dirty="0">
                <a:hlinkClick r:id="rId3"/>
              </a:rPr>
              <a:t>g6fcnvme@ftp.ext.hpe.com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    HTTPS Access:     </a:t>
            </a:r>
            <a:r>
              <a:rPr lang="en-US" u="sng" dirty="0">
                <a:hlinkClick r:id="rId4"/>
              </a:rPr>
              <a:t>https://ftp.ext.hpe.com/hprc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    FTP Access  :     </a:t>
            </a:r>
            <a:r>
              <a:rPr lang="en-US" u="sng" dirty="0">
                <a:hlinkClick r:id="rId5"/>
              </a:rPr>
              <a:t>ftp://g6fcnvme:UNHiol17@ftp.ext.hpe.com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Drop Box Host:    </a:t>
            </a:r>
            <a:r>
              <a:rPr lang="en-US" u="sng" dirty="0">
                <a:hlinkClick r:id="rId6"/>
              </a:rPr>
              <a:t>ftp.ext.hpe.com</a:t>
            </a:r>
            <a:r>
              <a:rPr lang="en-US" dirty="0"/>
              <a:t>  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/>
              <a:t>Access </a:t>
            </a:r>
            <a:r>
              <a:rPr lang="en-US" dirty="0"/>
              <a:t>Type:      read/write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    Login:   </a:t>
            </a:r>
            <a:r>
              <a:rPr lang="en-US" dirty="0" smtClean="0"/>
              <a:t> g6fcnvme            Password:  UNHiol17  (NOTE: CASE-sensitive)</a:t>
            </a:r>
          </a:p>
          <a:p>
            <a:pPr>
              <a:spcBef>
                <a:spcPts val="600"/>
              </a:spcBef>
            </a:pP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UNH-IOL FTP </a:t>
            </a:r>
            <a:r>
              <a:rPr lang="en-US" dirty="0"/>
              <a:t>login for </a:t>
            </a:r>
            <a:r>
              <a:rPr lang="en-US" dirty="0" smtClean="0"/>
              <a:t>traces and PlugFest files:</a:t>
            </a:r>
            <a:r>
              <a:rPr lang="en-US" dirty="0"/>
              <a:t>address is </a:t>
            </a:r>
            <a:r>
              <a:rPr lang="en-US" u="sng" dirty="0">
                <a:hlinkClick r:id="rId7"/>
              </a:rPr>
              <a:t>FTP.iol.unh.edu</a:t>
            </a:r>
            <a:r>
              <a:rPr lang="en-US" dirty="0" smtClean="0"/>
              <a:t> </a:t>
            </a:r>
            <a:r>
              <a:rPr lang="en-US" dirty="0"/>
              <a:t>Login/password - ?</a:t>
            </a:r>
            <a:endParaRPr lang="en-US" dirty="0" smtClean="0"/>
          </a:p>
          <a:p>
            <a:r>
              <a:rPr lang="en-US" dirty="0" smtClean="0"/>
              <a:t>Registration: </a:t>
            </a:r>
            <a:r>
              <a:rPr lang="en-US" dirty="0" smtClean="0">
                <a:hlinkClick r:id="rId8"/>
              </a:rPr>
              <a:t>Registration</a:t>
            </a:r>
            <a:r>
              <a:rPr lang="en-US" dirty="0"/>
              <a:t>  or http://fibrechannel.org/plugfest-registration-payment-form/</a:t>
            </a:r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smtClean="0">
                <a:hlinkClick r:id="rId9"/>
              </a:rPr>
              <a:t>plugfest@lists.fibrechannel.org</a:t>
            </a:r>
            <a:endParaRPr lang="en-US" dirty="0" smtClean="0"/>
          </a:p>
          <a:p>
            <a:r>
              <a:rPr lang="en-US" dirty="0" smtClean="0"/>
              <a:t>Google Groups:  </a:t>
            </a:r>
            <a:r>
              <a:rPr lang="en-US" dirty="0">
                <a:hlinkClick r:id="rId10"/>
              </a:rPr>
              <a:t>fcia-May-2017_plugfest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CF5B-53C0-452F-8A34-F7D8743A7C42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2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4590" y="219857"/>
            <a:ext cx="10515600" cy="1325563"/>
          </a:xfrm>
        </p:spPr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  32/16 FC Direct Connect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970832" y="5505874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3366453" y="1904791"/>
            <a:ext cx="1302232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>
            <a:stCxn id="334" idx="2"/>
          </p:cNvCxnSpPr>
          <p:nvPr/>
        </p:nvCxnSpPr>
        <p:spPr>
          <a:xfrm>
            <a:off x="3829223" y="2832871"/>
            <a:ext cx="373204" cy="179537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561316" y="2240229"/>
            <a:ext cx="535814" cy="592642"/>
          </a:xfrm>
          <a:prstGeom prst="rect">
            <a:avLst/>
          </a:prstGeom>
        </p:spPr>
      </p:pic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202427" y="4628250"/>
            <a:ext cx="472830" cy="879018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3DCC-B0DD-4999-A7B3-802D467DFDE3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10</a:t>
            </a:fld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862" y="3240587"/>
            <a:ext cx="750094" cy="750094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2056847" y="5478465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52468" y="1877382"/>
            <a:ext cx="1302232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55" name="Straight Connector 54"/>
          <p:cNvCxnSpPr>
            <a:stCxn id="56" idx="2"/>
          </p:cNvCxnSpPr>
          <p:nvPr/>
        </p:nvCxnSpPr>
        <p:spPr>
          <a:xfrm>
            <a:off x="1915238" y="2805462"/>
            <a:ext cx="373204" cy="179537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56" name="Picture 55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1647331" y="2212820"/>
            <a:ext cx="535814" cy="592642"/>
          </a:xfrm>
          <a:prstGeom prst="rect">
            <a:avLst/>
          </a:prstGeom>
        </p:spPr>
      </p:pic>
      <p:pic>
        <p:nvPicPr>
          <p:cNvPr id="57" name="Picture 56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288442" y="4600841"/>
            <a:ext cx="472830" cy="879018"/>
          </a:xfrm>
          <a:prstGeom prst="rect">
            <a:avLst/>
          </a:prstGeom>
        </p:spPr>
      </p:pic>
      <p:cxnSp>
        <p:nvCxnSpPr>
          <p:cNvPr id="82" name="Straight Connector 81"/>
          <p:cNvCxnSpPr/>
          <p:nvPr/>
        </p:nvCxnSpPr>
        <p:spPr>
          <a:xfrm>
            <a:off x="2075930" y="2788813"/>
            <a:ext cx="373204" cy="179537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58" name="Picture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877" y="3213178"/>
            <a:ext cx="750094" cy="75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73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4447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</a:t>
            </a:r>
            <a:r>
              <a:rPr lang="en-US" sz="3200" dirty="0" smtClean="0">
                <a:latin typeface="HP Simplified" panose="020B0604020204020204" pitchFamily="34" charset="0"/>
              </a:rPr>
              <a:t>Track  32/16G </a:t>
            </a:r>
            <a:r>
              <a:rPr lang="en-US" sz="3200" dirty="0">
                <a:latin typeface="HP Simplified" panose="020B0604020204020204" pitchFamily="34" charset="0"/>
              </a:rPr>
              <a:t>FC Direct </a:t>
            </a:r>
            <a:r>
              <a:rPr lang="en-US" sz="3200" dirty="0" smtClean="0">
                <a:latin typeface="HP Simplified" panose="020B0604020204020204" pitchFamily="34" charset="0"/>
              </a:rPr>
              <a:t>Connect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52007" y="985963"/>
            <a:ext cx="11012555" cy="543869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Connect the devices as shown in the test setup.    Validate that the transceiver or AOC is not locked out or disabled.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that the </a:t>
            </a:r>
            <a:r>
              <a:rPr lang="en-US" dirty="0" smtClean="0"/>
              <a:t>Initiators </a:t>
            </a:r>
            <a:r>
              <a:rPr lang="en-US" dirty="0"/>
              <a:t>and </a:t>
            </a:r>
            <a:r>
              <a:rPr lang="en-US" dirty="0" smtClean="0"/>
              <a:t>Targets show </a:t>
            </a:r>
            <a:r>
              <a:rPr lang="en-US" dirty="0"/>
              <a:t>up in the name server of the </a:t>
            </a:r>
            <a:r>
              <a:rPr lang="en-US" dirty="0" smtClean="0"/>
              <a:t>FC Switch</a:t>
            </a:r>
            <a:r>
              <a:rPr lang="en-US" dirty="0"/>
              <a:t>.   Reset port error counters, record </a:t>
            </a:r>
            <a:r>
              <a:rPr lang="en-US" dirty="0" smtClean="0"/>
              <a:t>BBcredit </a:t>
            </a:r>
            <a:r>
              <a:rPr lang="en-US" dirty="0"/>
              <a:t>counts,  and start the congestion server </a:t>
            </a:r>
            <a:r>
              <a:rPr lang="en-US" dirty="0" smtClean="0"/>
              <a:t>(50%/50% </a:t>
            </a:r>
            <a:r>
              <a:rPr lang="en-US" dirty="0"/>
              <a:t>random 8K R/W) I/O traffic.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that the Initiator scan detects the </a:t>
            </a:r>
            <a:r>
              <a:rPr lang="en-US" dirty="0" smtClean="0"/>
              <a:t>Target, </a:t>
            </a:r>
            <a:r>
              <a:rPr lang="en-US" dirty="0"/>
              <a:t>that </a:t>
            </a:r>
            <a:r>
              <a:rPr lang="en-US" dirty="0" smtClean="0"/>
              <a:t>only one path is reported</a:t>
            </a:r>
            <a:r>
              <a:rPr lang="en-US" dirty="0"/>
              <a:t>,  and that R and W </a:t>
            </a:r>
            <a:r>
              <a:rPr lang="en-US" dirty="0" smtClean="0"/>
              <a:t>I/O’s </a:t>
            </a:r>
            <a:r>
              <a:rPr lang="en-US" dirty="0"/>
              <a:t>can be performed.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 100% Write operations for 5 minutes to </a:t>
            </a:r>
            <a:r>
              <a:rPr lang="en-US" dirty="0" smtClean="0"/>
              <a:t>both Target ports.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 100% Read operations for 5 minutes to </a:t>
            </a:r>
            <a:r>
              <a:rPr lang="en-US" dirty="0" smtClean="0"/>
              <a:t>both Target ports.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 50% </a:t>
            </a:r>
            <a:r>
              <a:rPr lang="en-US" dirty="0" smtClean="0"/>
              <a:t>Read/50</a:t>
            </a:r>
            <a:r>
              <a:rPr lang="en-US" dirty="0"/>
              <a:t>% Write operations for 5 minutes to every Target.</a:t>
            </a:r>
          </a:p>
          <a:p>
            <a:pPr marL="514350" indent="-514350">
              <a:buAutoNum type="arabicPeriod" startAt="7"/>
            </a:pPr>
            <a:r>
              <a:rPr lang="en-US" dirty="0"/>
              <a:t>Use different physical cables </a:t>
            </a:r>
            <a:r>
              <a:rPr lang="en-US" dirty="0" smtClean="0"/>
              <a:t>and AOCs and 32/16 rates</a:t>
            </a:r>
            <a:r>
              <a:rPr lang="en-US" dirty="0"/>
              <a:t>, and repeat step 1 through 6 until all options used. </a:t>
            </a:r>
            <a:endParaRPr lang="en-US" dirty="0" smtClean="0"/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cables (OM2 15-25M, OM3 15-80M, OM4 20-110M LC-LC),  AOCs (available </a:t>
            </a:r>
            <a:r>
              <a:rPr lang="en-US" dirty="0" smtClean="0"/>
              <a:t>lengths); 32G </a:t>
            </a:r>
            <a:r>
              <a:rPr lang="en-US" dirty="0"/>
              <a:t>and 16G FC transceiver manufacturers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Initiator 32/16 </a:t>
            </a:r>
            <a:r>
              <a:rPr lang="en-US" dirty="0"/>
              <a:t>rates  -  verify FEC is enabled for 32G, and optionally that FEC is enabled for </a:t>
            </a:r>
            <a:r>
              <a:rPr lang="en-US" dirty="0" smtClean="0"/>
              <a:t>16G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Target </a:t>
            </a:r>
            <a:r>
              <a:rPr lang="en-US" dirty="0" smtClean="0"/>
              <a:t>32/16 </a:t>
            </a:r>
            <a:r>
              <a:rPr lang="en-US" dirty="0"/>
              <a:t>rates  -  verify FEC is enabled for 32G, and optionally that FEC is enabled for </a:t>
            </a:r>
            <a:r>
              <a:rPr lang="en-US" dirty="0" smtClean="0"/>
              <a:t>16G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Observable Results:</a:t>
            </a:r>
          </a:p>
          <a:p>
            <a:r>
              <a:rPr lang="en-US" dirty="0"/>
              <a:t>Verify that all Initiators and Targets show up in the name server of the </a:t>
            </a:r>
            <a:r>
              <a:rPr lang="en-US" dirty="0" smtClean="0"/>
              <a:t>FC Switch</a:t>
            </a:r>
            <a:r>
              <a:rPr lang="en-US" dirty="0"/>
              <a:t>.</a:t>
            </a:r>
          </a:p>
          <a:p>
            <a:r>
              <a:rPr lang="en-US" dirty="0"/>
              <a:t>Verify that the Target and all of its drives show up in the management application of the host initiator system.</a:t>
            </a:r>
          </a:p>
          <a:p>
            <a:r>
              <a:rPr lang="en-US" dirty="0"/>
              <a:t>Verify that the 5 minutes of Read and Write operations completes successfully (no data corruption or compare errors), between the Initiator and the Target. </a:t>
            </a:r>
          </a:p>
          <a:p>
            <a:r>
              <a:rPr lang="en-US" dirty="0"/>
              <a:t>The 5 minutes of data may be any pattern: random, constant or a looped  pattern.</a:t>
            </a:r>
          </a:p>
          <a:p>
            <a:r>
              <a:rPr lang="en-US" dirty="0"/>
              <a:t>Record the average R, W, and R/W IOPs for each end-to-end </a:t>
            </a:r>
            <a:r>
              <a:rPr lang="en-US" dirty="0" smtClean="0"/>
              <a:t>32/16G rate </a:t>
            </a:r>
            <a:r>
              <a:rPr lang="en-US" dirty="0"/>
              <a:t>using the </a:t>
            </a:r>
            <a:r>
              <a:rPr lang="en-US" dirty="0" smtClean="0"/>
              <a:t>emulated </a:t>
            </a:r>
            <a:r>
              <a:rPr lang="en-US" dirty="0"/>
              <a:t>FC target.</a:t>
            </a:r>
          </a:p>
          <a:p>
            <a:r>
              <a:rPr lang="en-US" dirty="0"/>
              <a:t>Verify  BBcredits before starting  steps 4  I/O operations tests and again after stopping the step 6 test. </a:t>
            </a:r>
          </a:p>
          <a:p>
            <a:r>
              <a:rPr lang="en-US" dirty="0"/>
              <a:t>Verify the initiator, switch, and target ports for CRC, LRs, ABTS,  and other errors after step 6.</a:t>
            </a:r>
          </a:p>
          <a:p>
            <a:r>
              <a:rPr lang="en-US" dirty="0"/>
              <a:t>Possible 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8DA3-8E95-4E4E-A910-845972E2FE6E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7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32/16/8G FC Interoperability – dual fabric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>
            <a:endCxn id="144" idx="0"/>
          </p:cNvCxnSpPr>
          <p:nvPr/>
        </p:nvCxnSpPr>
        <p:spPr>
          <a:xfrm flipH="1">
            <a:off x="5416937" y="3914009"/>
            <a:ext cx="29281" cy="100236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57" name="TextBox 156"/>
          <p:cNvSpPr txBox="1"/>
          <p:nvPr/>
        </p:nvSpPr>
        <p:spPr>
          <a:xfrm>
            <a:off x="5088587" y="5770357"/>
            <a:ext cx="1029085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</a:t>
            </a:r>
          </a:p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3621761" y="1840898"/>
            <a:ext cx="4393758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 Storage      </a:t>
            </a: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FC Storage           FC Storage         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>
            <a:endCxn id="56" idx="0"/>
          </p:cNvCxnSpPr>
          <p:nvPr/>
        </p:nvCxnSpPr>
        <p:spPr>
          <a:xfrm flipH="1">
            <a:off x="4441940" y="2659012"/>
            <a:ext cx="646647" cy="1103978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4177944" y="4139908"/>
            <a:ext cx="1035931" cy="756217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180522" y="4916370"/>
            <a:ext cx="472830" cy="87901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5255958" y="2671344"/>
            <a:ext cx="311313" cy="106664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7" name="TextBox 6"/>
          <p:cNvSpPr txBox="1"/>
          <p:nvPr/>
        </p:nvSpPr>
        <p:spPr>
          <a:xfrm>
            <a:off x="4803722" y="1434087"/>
            <a:ext cx="1357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16G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4A8-2CE3-4F8E-B876-2ED7551BEFE8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12</a:t>
            </a:fld>
            <a:endParaRPr lang="en-US" dirty="0"/>
          </a:p>
        </p:txBody>
      </p: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946615" y="2121932"/>
            <a:ext cx="535814" cy="59264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050" y="3096528"/>
            <a:ext cx="428625" cy="428625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6167939" y="3825375"/>
            <a:ext cx="844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Cisco G6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195070" y="5831650"/>
            <a:ext cx="1029085" cy="420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G5 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69" name="Straight Connector 68"/>
          <p:cNvCxnSpPr>
            <a:endCxn id="64" idx="0"/>
          </p:cNvCxnSpPr>
          <p:nvPr/>
        </p:nvCxnSpPr>
        <p:spPr>
          <a:xfrm>
            <a:off x="5778873" y="4125392"/>
            <a:ext cx="778133" cy="836762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70" name="Straight Connector 69"/>
          <p:cNvCxnSpPr>
            <a:stCxn id="56" idx="2"/>
          </p:cNvCxnSpPr>
          <p:nvPr/>
        </p:nvCxnSpPr>
        <p:spPr>
          <a:xfrm>
            <a:off x="4441940" y="4149884"/>
            <a:ext cx="1878651" cy="828285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64" name="Picture 63" descr="Server_blue_positive.png"/>
          <p:cNvPicPr>
            <a:picLocks noChangeAspect="1"/>
          </p:cNvPicPr>
          <p:nvPr/>
        </p:nvPicPr>
        <p:blipFill rotWithShape="1">
          <a:blip r:embed="rId3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6320591" y="4962154"/>
            <a:ext cx="472830" cy="879018"/>
          </a:xfrm>
          <a:prstGeom prst="rect">
            <a:avLst/>
          </a:prstGeom>
        </p:spPr>
      </p:pic>
      <p:pic>
        <p:nvPicPr>
          <p:cNvPr id="49" name="Picture 48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741654" y="2093954"/>
            <a:ext cx="535814" cy="592642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3563997" y="1458200"/>
            <a:ext cx="1357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</a:p>
          <a:p>
            <a:r>
              <a:rPr lang="en-US" sz="1200" dirty="0">
                <a:latin typeface="HP Simplified" panose="020B0604020204020204" pitchFamily="34" charset="0"/>
              </a:rPr>
              <a:t>8</a:t>
            </a:r>
            <a:r>
              <a:rPr lang="en-US" sz="1200" dirty="0" smtClean="0">
                <a:latin typeface="HP Simplified" panose="020B0604020204020204" pitchFamily="34" charset="0"/>
              </a:rPr>
              <a:t>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223886" y="2618917"/>
            <a:ext cx="1187728" cy="11644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54" name="Straight Connector 53"/>
          <p:cNvCxnSpPr/>
          <p:nvPr/>
        </p:nvCxnSpPr>
        <p:spPr>
          <a:xfrm>
            <a:off x="3894412" y="2686596"/>
            <a:ext cx="349627" cy="110555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019" y="3745503"/>
            <a:ext cx="771935" cy="386894"/>
          </a:xfrm>
          <a:prstGeom prst="rect">
            <a:avLst/>
          </a:prstGeom>
        </p:spPr>
      </p:pic>
      <p:cxnSp>
        <p:nvCxnSpPr>
          <p:cNvPr id="75" name="Straight Connector 74"/>
          <p:cNvCxnSpPr/>
          <p:nvPr/>
        </p:nvCxnSpPr>
        <p:spPr>
          <a:xfrm flipH="1">
            <a:off x="5856261" y="2671344"/>
            <a:ext cx="525960" cy="112309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76" name="Straight Connector 75"/>
          <p:cNvCxnSpPr/>
          <p:nvPr/>
        </p:nvCxnSpPr>
        <p:spPr>
          <a:xfrm flipH="1">
            <a:off x="4762594" y="2639892"/>
            <a:ext cx="1525040" cy="1118933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74" name="Picture 73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967555" y="2108219"/>
            <a:ext cx="535814" cy="592642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5845335" y="1418281"/>
            <a:ext cx="1357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049" y="4178550"/>
            <a:ext cx="428625" cy="428625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3154677" y="3827967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BR G620-3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972" y="3762990"/>
            <a:ext cx="771935" cy="38689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145" y="4464890"/>
            <a:ext cx="428625" cy="42862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962686" y="3609222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752340" y="359857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45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8086" y="206100"/>
            <a:ext cx="10634152" cy="113390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</a:t>
            </a:r>
            <a:r>
              <a:rPr lang="en-US" sz="3200" dirty="0" smtClean="0">
                <a:latin typeface="HP Simplified" panose="020B0604020204020204" pitchFamily="34" charset="0"/>
              </a:rPr>
              <a:t>   </a:t>
            </a:r>
            <a:r>
              <a:rPr lang="en-US" sz="3200" dirty="0">
                <a:latin typeface="HP Simplified" panose="020B0604020204020204" pitchFamily="34" charset="0"/>
              </a:rPr>
              <a:t>32/16/8G FC </a:t>
            </a:r>
            <a:r>
              <a:rPr lang="en-US" sz="3200" dirty="0" smtClean="0">
                <a:latin typeface="HP Simplified" panose="020B0604020204020204" pitchFamily="34" charset="0"/>
              </a:rPr>
              <a:t>Interoperability 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0208" y="1179444"/>
            <a:ext cx="11424617" cy="530087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700" dirty="0" smtClean="0"/>
              <a:t>Procedure: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Connect the devices as shown in the test setup.    Validate that the transceiver or AOC is not locked out or disabled.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that the </a:t>
            </a:r>
            <a:r>
              <a:rPr lang="en-US" dirty="0" smtClean="0"/>
              <a:t>Initiators </a:t>
            </a:r>
            <a:r>
              <a:rPr lang="en-US" dirty="0"/>
              <a:t>and Targets </a:t>
            </a:r>
            <a:r>
              <a:rPr lang="en-US" dirty="0" smtClean="0"/>
              <a:t>show </a:t>
            </a:r>
            <a:r>
              <a:rPr lang="en-US" dirty="0"/>
              <a:t>up in the name server of the </a:t>
            </a:r>
            <a:r>
              <a:rPr lang="en-US" dirty="0" smtClean="0"/>
              <a:t>FC Switch</a:t>
            </a:r>
            <a:r>
              <a:rPr lang="en-US" dirty="0"/>
              <a:t>.   Reset port error counters, record </a:t>
            </a:r>
            <a:r>
              <a:rPr lang="en-US" dirty="0" smtClean="0"/>
              <a:t>BBcredit </a:t>
            </a:r>
            <a:r>
              <a:rPr lang="en-US" dirty="0"/>
              <a:t>counts,  and start the congestion server </a:t>
            </a:r>
            <a:r>
              <a:rPr lang="en-US" dirty="0" smtClean="0"/>
              <a:t>(50%/50% </a:t>
            </a:r>
            <a:r>
              <a:rPr lang="en-US" dirty="0"/>
              <a:t>random </a:t>
            </a:r>
            <a:r>
              <a:rPr lang="en-US" dirty="0" smtClean="0"/>
              <a:t>8K </a:t>
            </a:r>
            <a:r>
              <a:rPr lang="en-US" dirty="0"/>
              <a:t>R/W) I/O traffic.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that the Initiator scan detects the Targets, that the correct number of paths are reported,  and that R and W </a:t>
            </a:r>
            <a:r>
              <a:rPr lang="en-US" dirty="0" smtClean="0"/>
              <a:t>I/O’s </a:t>
            </a:r>
            <a:r>
              <a:rPr lang="en-US" dirty="0"/>
              <a:t>can be performed.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round-robin 256K I/O operations </a:t>
            </a:r>
            <a:r>
              <a:rPr lang="en-US" dirty="0"/>
              <a:t>for </a:t>
            </a:r>
            <a:r>
              <a:rPr lang="en-US" dirty="0" smtClean="0"/>
              <a:t>15 </a:t>
            </a:r>
            <a:r>
              <a:rPr lang="en-US" dirty="0"/>
              <a:t>minutes to </a:t>
            </a:r>
            <a:r>
              <a:rPr lang="en-US" dirty="0" smtClean="0"/>
              <a:t>8 target ports,  with a queue depth of 16 and record the steady state average response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Alter the </a:t>
            </a:r>
            <a:r>
              <a:rPr lang="en-US" dirty="0"/>
              <a:t> </a:t>
            </a:r>
            <a:r>
              <a:rPr lang="en-US" dirty="0" smtClean="0"/>
              <a:t>test configuration and </a:t>
            </a:r>
            <a:r>
              <a:rPr lang="en-US" dirty="0"/>
              <a:t>repeat step 1 through </a:t>
            </a:r>
            <a:r>
              <a:rPr lang="en-US" dirty="0" smtClean="0"/>
              <a:t>4 </a:t>
            </a:r>
            <a:r>
              <a:rPr lang="en-US" dirty="0"/>
              <a:t>until all </a:t>
            </a:r>
            <a:r>
              <a:rPr lang="en-US" dirty="0" smtClean="0"/>
              <a:t>available options tested. 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3100" dirty="0" smtClean="0"/>
              <a:t>Initiator READ congestion -  Configure 2 initiator ports of the DUT at 32G, 16G, then 8G to access LUNS on at least 8  target ports of same or higher link rate  and verify Initiator RCV BW is maximized.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3100" dirty="0" smtClean="0"/>
              <a:t>Initiator WRITE congestion -  Configure 2 </a:t>
            </a:r>
            <a:r>
              <a:rPr lang="en-US" sz="3100" dirty="0"/>
              <a:t>initiator ports of the DUT at 32G, 16G, then 8G </a:t>
            </a:r>
            <a:r>
              <a:rPr lang="en-US" sz="3100" dirty="0" smtClean="0"/>
              <a:t>to </a:t>
            </a:r>
            <a:r>
              <a:rPr lang="en-US" sz="3100" dirty="0"/>
              <a:t>access LUNS </a:t>
            </a:r>
            <a:r>
              <a:rPr lang="en-US" sz="3100" dirty="0" smtClean="0"/>
              <a:t>on 2 </a:t>
            </a:r>
            <a:r>
              <a:rPr lang="en-US" sz="3100" dirty="0"/>
              <a:t>target ports of same </a:t>
            </a:r>
            <a:r>
              <a:rPr lang="en-US" sz="3100" dirty="0" smtClean="0"/>
              <a:t>link rate </a:t>
            </a:r>
            <a:r>
              <a:rPr lang="en-US" sz="3100" dirty="0"/>
              <a:t>or </a:t>
            </a:r>
            <a:r>
              <a:rPr lang="en-US" sz="3100" dirty="0" smtClean="0"/>
              <a:t>lower link </a:t>
            </a:r>
            <a:r>
              <a:rPr lang="en-US" sz="3100" dirty="0"/>
              <a:t>rate  and verify Initiator </a:t>
            </a:r>
            <a:r>
              <a:rPr lang="en-US" sz="3100" dirty="0" smtClean="0"/>
              <a:t>XMIT  </a:t>
            </a:r>
            <a:r>
              <a:rPr lang="en-US" sz="3100" dirty="0"/>
              <a:t>BW  is </a:t>
            </a:r>
            <a:r>
              <a:rPr lang="en-US" sz="3100" dirty="0" smtClean="0"/>
              <a:t>maximized.</a:t>
            </a:r>
            <a:endParaRPr lang="en-US" sz="3100" dirty="0"/>
          </a:p>
          <a:p>
            <a:pPr marL="971550" lvl="1" indent="-514350">
              <a:buFont typeface="+mj-lt"/>
              <a:buAutoNum type="alphaUcPeriod"/>
            </a:pPr>
            <a:r>
              <a:rPr lang="en-US" sz="3100" dirty="0" smtClean="0"/>
              <a:t>Disconnect the Initiator and Target DUT. Configure FC-port-security enable auto-learn on the switch.  Stop the auto-learn and copy to static security database.  Connect the initiator DUT and target DUT as unauthorized devices attempting logins and verify logins are rejected. Reset the FC-port-security database and disable port-security .  Connect the initiator and target DUTs, and enable </a:t>
            </a:r>
            <a:r>
              <a:rPr lang="en-US" sz="3100" dirty="0"/>
              <a:t> </a:t>
            </a:r>
            <a:r>
              <a:rPr lang="en-US" sz="3100" dirty="0" smtClean="0"/>
              <a:t>FC-port-security auto-learn.  Copy the auto-learn database to the static database.  Reconnect the DUTs to different switch ports and verify their logins are rejected .  Verify  intrusion </a:t>
            </a:r>
            <a:r>
              <a:rPr lang="en-US" sz="3100" dirty="0"/>
              <a:t>attempts are reported to the SAN administrator through </a:t>
            </a:r>
            <a:r>
              <a:rPr lang="en-US" sz="3100" dirty="0" smtClean="0"/>
              <a:t>the switch violations log.   Disable the FC-switch port-security </a:t>
            </a:r>
            <a:r>
              <a:rPr lang="en-US" sz="3100" smtClean="0"/>
              <a:t>feature.</a:t>
            </a:r>
            <a:endParaRPr lang="en-US" sz="3100" dirty="0" smtClean="0"/>
          </a:p>
          <a:p>
            <a:pPr marL="971550" lvl="1" indent="-514350">
              <a:buFont typeface="+mj-lt"/>
              <a:buAutoNum type="alphaUcPeriod"/>
            </a:pPr>
            <a:r>
              <a:rPr lang="en-US" sz="3100" dirty="0" smtClean="0"/>
              <a:t>Link-diagnostic </a:t>
            </a:r>
            <a:r>
              <a:rPr lang="en-US" sz="3100" dirty="0"/>
              <a:t>(RDP, </a:t>
            </a:r>
            <a:r>
              <a:rPr lang="en-US" sz="3100" dirty="0" smtClean="0"/>
              <a:t>and static/dynamic  </a:t>
            </a:r>
            <a:r>
              <a:rPr lang="en-US" sz="3100" dirty="0"/>
              <a:t>D-port) - </a:t>
            </a:r>
            <a:r>
              <a:rPr lang="en-US" sz="3100" dirty="0" smtClean="0"/>
              <a:t>Perform </a:t>
            </a:r>
            <a:r>
              <a:rPr lang="en-US" sz="3100" dirty="0"/>
              <a:t>the </a:t>
            </a:r>
            <a:r>
              <a:rPr lang="en-US" sz="3100" dirty="0" smtClean="0"/>
              <a:t>following </a:t>
            </a:r>
            <a:r>
              <a:rPr lang="fr-FR" sz="3100" dirty="0" smtClean="0"/>
              <a:t>Switch </a:t>
            </a:r>
            <a:r>
              <a:rPr lang="fr-FR" sz="3100" dirty="0"/>
              <a:t>port (static D_Port) </a:t>
            </a:r>
            <a:r>
              <a:rPr lang="fr-FR" sz="3100" dirty="0" smtClean="0"/>
              <a:t> test  with</a:t>
            </a:r>
            <a:r>
              <a:rPr lang="fr-FR" sz="3100" dirty="0"/>
              <a:t> </a:t>
            </a:r>
            <a:r>
              <a:rPr lang="fr-FR" sz="3100" dirty="0" smtClean="0"/>
              <a:t>HBA/device </a:t>
            </a:r>
            <a:r>
              <a:rPr lang="fr-FR" sz="3100" dirty="0"/>
              <a:t>port (dynamic D_Port)</a:t>
            </a:r>
            <a:r>
              <a:rPr lang="en-US" sz="3100" dirty="0" smtClean="0"/>
              <a:t>  and report results for 4 test phases  </a:t>
            </a:r>
            <a:r>
              <a:rPr lang="en-US" sz="3100" dirty="0"/>
              <a:t>at both ends of the link:    </a:t>
            </a:r>
            <a:endParaRPr lang="en-US" sz="3100" dirty="0" smtClean="0"/>
          </a:p>
          <a:p>
            <a:pPr marL="457200" lvl="1" indent="0">
              <a:buNone/>
            </a:pPr>
            <a:r>
              <a:rPr lang="en-US" sz="3100" dirty="0" smtClean="0"/>
              <a:t>                       Use switch CLI : portdisable&lt;port</a:t>
            </a:r>
            <a:r>
              <a:rPr lang="en-US" sz="3100" dirty="0"/>
              <a:t>&gt;    portcfgdport–-enable &lt;port&gt;    </a:t>
            </a:r>
            <a:r>
              <a:rPr lang="en-US" sz="3100" dirty="0" smtClean="0"/>
              <a:t>portdporttest </a:t>
            </a:r>
            <a:r>
              <a:rPr lang="en-US" sz="3100" dirty="0"/>
              <a:t>--show &lt;port&gt;   portdporttest--start &lt;port</a:t>
            </a:r>
            <a:r>
              <a:rPr lang="en-US" sz="3100" dirty="0" smtClean="0"/>
              <a:t>&gt;  Note: ensure that transceivers or AOCs support diagnostic data.</a:t>
            </a:r>
            <a:endParaRPr lang="en-US" sz="3100" dirty="0"/>
          </a:p>
          <a:p>
            <a:pPr marL="1428750" lvl="2" indent="-514350">
              <a:buFont typeface="+mj-lt"/>
              <a:buAutoNum type="romanUcPeriod"/>
            </a:pPr>
            <a:r>
              <a:rPr lang="en-US" sz="3100" dirty="0" smtClean="0"/>
              <a:t>Electrical </a:t>
            </a:r>
            <a:r>
              <a:rPr lang="en-US" sz="3100" dirty="0"/>
              <a:t>loopback</a:t>
            </a:r>
          </a:p>
          <a:p>
            <a:pPr marL="1428750" lvl="2" indent="-514350">
              <a:buFont typeface="+mj-lt"/>
              <a:buAutoNum type="romanUcPeriod"/>
            </a:pPr>
            <a:r>
              <a:rPr lang="en-US" sz="3100" dirty="0" smtClean="0"/>
              <a:t>Optical </a:t>
            </a:r>
            <a:r>
              <a:rPr lang="en-US" sz="3100" dirty="0"/>
              <a:t>loopback</a:t>
            </a:r>
          </a:p>
          <a:p>
            <a:pPr marL="1428750" lvl="2" indent="-514350">
              <a:buFont typeface="+mj-lt"/>
              <a:buAutoNum type="romanUcPeriod"/>
            </a:pPr>
            <a:r>
              <a:rPr lang="en-US" sz="3100" dirty="0" smtClean="0"/>
              <a:t>Measures </a:t>
            </a:r>
            <a:r>
              <a:rPr lang="en-US" sz="3100" dirty="0"/>
              <a:t>link distance - Link latency and distance measurement</a:t>
            </a:r>
          </a:p>
          <a:p>
            <a:pPr marL="1428750" lvl="2" indent="-514350">
              <a:buFont typeface="+mj-lt"/>
              <a:buAutoNum type="romanUcPeriod"/>
            </a:pPr>
            <a:r>
              <a:rPr lang="en-US" sz="3100" dirty="0" smtClean="0"/>
              <a:t>Performs </a:t>
            </a:r>
            <a:r>
              <a:rPr lang="en-US" sz="3100" dirty="0"/>
              <a:t>link saturation test </a:t>
            </a:r>
            <a:r>
              <a:rPr lang="en-US" sz="3100" dirty="0" smtClean="0"/>
              <a:t> -  </a:t>
            </a:r>
            <a:r>
              <a:rPr lang="en-US" sz="3100" dirty="0"/>
              <a:t>Link traffic </a:t>
            </a:r>
            <a:r>
              <a:rPr lang="en-US" sz="3100" dirty="0" smtClean="0"/>
              <a:t>test</a:t>
            </a:r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r>
              <a:rPr lang="en-US" dirty="0" smtClean="0"/>
              <a:t>Verify </a:t>
            </a:r>
            <a:r>
              <a:rPr lang="en-US" dirty="0"/>
              <a:t>that all Initiators and Targets show up in the name server of the </a:t>
            </a:r>
            <a:r>
              <a:rPr lang="en-US" dirty="0" smtClean="0"/>
              <a:t> FC Switch or are rejected by port security.</a:t>
            </a:r>
            <a:endParaRPr lang="en-US" dirty="0"/>
          </a:p>
          <a:p>
            <a:r>
              <a:rPr lang="en-US" dirty="0" smtClean="0"/>
              <a:t>Verify </a:t>
            </a:r>
            <a:r>
              <a:rPr lang="en-US" dirty="0"/>
              <a:t>that the Target and all of its drives show up in the management </a:t>
            </a:r>
            <a:r>
              <a:rPr lang="en-US" dirty="0" smtClean="0"/>
              <a:t>application of </a:t>
            </a:r>
            <a:r>
              <a:rPr lang="en-US" dirty="0"/>
              <a:t>the host initiator </a:t>
            </a:r>
            <a:r>
              <a:rPr lang="en-US" dirty="0" smtClean="0"/>
              <a:t>system.</a:t>
            </a:r>
            <a:endParaRPr lang="en-US" dirty="0"/>
          </a:p>
          <a:p>
            <a:r>
              <a:rPr lang="en-US" dirty="0" smtClean="0"/>
              <a:t>Verify </a:t>
            </a:r>
            <a:r>
              <a:rPr lang="en-US" dirty="0"/>
              <a:t>that the </a:t>
            </a:r>
            <a:r>
              <a:rPr lang="en-US" dirty="0" smtClean="0"/>
              <a:t>15 </a:t>
            </a:r>
            <a:r>
              <a:rPr lang="en-US" dirty="0"/>
              <a:t>minutes of Read and </a:t>
            </a:r>
            <a:r>
              <a:rPr lang="en-US" dirty="0" smtClean="0"/>
              <a:t>15 minutes of Write </a:t>
            </a:r>
            <a:r>
              <a:rPr lang="en-US" dirty="0"/>
              <a:t>operations completes successfully between the </a:t>
            </a:r>
            <a:r>
              <a:rPr lang="en-US" dirty="0" smtClean="0"/>
              <a:t>Initiator </a:t>
            </a:r>
            <a:r>
              <a:rPr lang="en-US" dirty="0"/>
              <a:t>and the Target.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15 </a:t>
            </a:r>
            <a:r>
              <a:rPr lang="en-US" dirty="0"/>
              <a:t>minutes of data may be any pattern: random, constant or a looped </a:t>
            </a:r>
            <a:r>
              <a:rPr lang="en-US" dirty="0" smtClean="0"/>
              <a:t> pattern.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Record the average R, W, and R/W IOPs for each end-to-end 32/16/8G rate.</a:t>
            </a:r>
          </a:p>
          <a:p>
            <a:r>
              <a:rPr lang="en-US" dirty="0" smtClean="0"/>
              <a:t>Verify advertised BBcredits before starting the I/O operations tests and again after stopping these tests.</a:t>
            </a:r>
          </a:p>
          <a:p>
            <a:r>
              <a:rPr lang="en-US" dirty="0" smtClean="0"/>
              <a:t>Verify the initiator, switch, and target ports for CRC, LRs, ABTS,  and other errors.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2361-2AD6-474D-8001-B1FD5D201D32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7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1244" y="134537"/>
            <a:ext cx="11492089" cy="734707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</a:t>
            </a:r>
            <a:r>
              <a:rPr lang="en-US" sz="3200" dirty="0" smtClean="0">
                <a:latin typeface="HP Simplified" panose="020B0604020204020204" pitchFamily="34" charset="0"/>
              </a:rPr>
              <a:t> 32/16/8G </a:t>
            </a:r>
            <a:r>
              <a:rPr lang="en-US" sz="3200" dirty="0">
                <a:latin typeface="HP Simplified" panose="020B0604020204020204" pitchFamily="34" charset="0"/>
              </a:rPr>
              <a:t>FC </a:t>
            </a:r>
            <a:r>
              <a:rPr lang="en-US" sz="3200" dirty="0" smtClean="0">
                <a:latin typeface="HP Simplified" panose="020B0604020204020204" pitchFamily="34" charset="0"/>
              </a:rPr>
              <a:t>Interoperability 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6591" y="1351722"/>
            <a:ext cx="10940332" cy="505718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Extended Procedures and notes:</a:t>
            </a:r>
          </a:p>
          <a:p>
            <a:pPr marL="0" indent="0">
              <a:buNone/>
            </a:pPr>
            <a:r>
              <a:rPr lang="en-US" dirty="0" smtClean="0"/>
              <a:t>FC AOC TBD lengths;  OM2, OM3, OM4 media at 100m, 300, and 10km (if optics available)</a:t>
            </a:r>
          </a:p>
          <a:p>
            <a:pPr marL="0" indent="0">
              <a:buNone/>
            </a:pPr>
            <a:r>
              <a:rPr lang="en-US" dirty="0" smtClean="0"/>
              <a:t>Relative performance ratios of 2s from 8 to 16 to 32G for 100% read and 100% write.</a:t>
            </a:r>
          </a:p>
          <a:p>
            <a:pPr marL="0" indent="0">
              <a:buNone/>
            </a:pPr>
            <a:r>
              <a:rPr lang="en-US" dirty="0" smtClean="0"/>
              <a:t>Error rates - </a:t>
            </a:r>
            <a:r>
              <a:rPr lang="en-US" dirty="0" err="1" smtClean="0"/>
              <a:t>portshow</a:t>
            </a:r>
            <a:r>
              <a:rPr lang="en-US" dirty="0" smtClean="0"/>
              <a:t> and switch show to validate error free operation</a:t>
            </a:r>
          </a:p>
          <a:p>
            <a:pPr marL="0" indent="0">
              <a:buNone/>
            </a:pPr>
            <a:r>
              <a:rPr lang="en-US" dirty="0" smtClean="0"/>
              <a:t>No CRC or parity validation in switch and Initiator and Target.</a:t>
            </a:r>
          </a:p>
          <a:p>
            <a:pPr marL="0" indent="0">
              <a:buNone/>
            </a:pPr>
            <a:r>
              <a:rPr lang="en-US" dirty="0" smtClean="0"/>
              <a:t>Either trigger on ABTS or LR.</a:t>
            </a:r>
          </a:p>
          <a:p>
            <a:pPr marL="0" indent="0">
              <a:buNone/>
            </a:pPr>
            <a:r>
              <a:rPr lang="en-US" dirty="0" err="1" smtClean="0"/>
              <a:t>BBcredit</a:t>
            </a:r>
            <a:r>
              <a:rPr lang="en-US" dirty="0" smtClean="0"/>
              <a:t> R-RDY check - analyze.   Frames and R_RDY counters and time.</a:t>
            </a:r>
          </a:p>
          <a:p>
            <a:pPr marL="0" indent="0">
              <a:buNone/>
            </a:pPr>
            <a:r>
              <a:rPr lang="en-US" dirty="0" smtClean="0"/>
              <a:t>Use in line traces to look at these events.</a:t>
            </a:r>
          </a:p>
          <a:p>
            <a:pPr marL="0" indent="0">
              <a:buNone/>
            </a:pPr>
            <a:r>
              <a:rPr lang="en-US" dirty="0" err="1" smtClean="0"/>
              <a:t>Oversubscribbed</a:t>
            </a:r>
            <a:r>
              <a:rPr lang="en-US" dirty="0" smtClean="0"/>
              <a:t> tests on both sides.</a:t>
            </a:r>
          </a:p>
          <a:p>
            <a:pPr marL="0" indent="0">
              <a:buNone/>
            </a:pPr>
            <a:r>
              <a:rPr lang="en-US" dirty="0" smtClean="0"/>
              <a:t>Dual switch test - load generator (not at 32G).   Use several additional target and initiators to generate load.</a:t>
            </a:r>
          </a:p>
          <a:p>
            <a:pPr marL="0" indent="0">
              <a:buNone/>
            </a:pPr>
            <a:r>
              <a:rPr lang="en-US" dirty="0" smtClean="0"/>
              <a:t>Credit recover mechanism - random R-RDY drop and then  more severe R_RDY so that recover reset occurs.   Trace based validation of the recovery protocol.</a:t>
            </a:r>
          </a:p>
          <a:p>
            <a:pPr marL="0" indent="0">
              <a:buNone/>
            </a:pPr>
            <a:r>
              <a:rPr lang="en-US" dirty="0" smtClean="0"/>
              <a:t>Ask participants to verify they implement </a:t>
            </a:r>
            <a:r>
              <a:rPr lang="en-US" dirty="0" err="1" smtClean="0"/>
              <a:t>BBcredit</a:t>
            </a:r>
            <a:r>
              <a:rPr lang="en-US" dirty="0" smtClean="0"/>
              <a:t> recover?</a:t>
            </a:r>
          </a:p>
          <a:p>
            <a:pPr marL="0" indent="0">
              <a:buNone/>
            </a:pPr>
            <a:r>
              <a:rPr lang="en-US" dirty="0" smtClean="0"/>
              <a:t>Survey - of participants on who implement port security.  Use reject as validation that security is working.</a:t>
            </a:r>
          </a:p>
          <a:p>
            <a:pPr marL="0" indent="0">
              <a:buNone/>
            </a:pPr>
            <a:r>
              <a:rPr lang="en-US" dirty="0" smtClean="0"/>
              <a:t>Port log dumps can be used to validate </a:t>
            </a:r>
            <a:r>
              <a:rPr lang="en-US" dirty="0" err="1" smtClean="0"/>
              <a:t>flogi</a:t>
            </a:r>
            <a:r>
              <a:rPr lang="en-US" dirty="0" smtClean="0"/>
              <a:t>/</a:t>
            </a:r>
            <a:r>
              <a:rPr lang="en-US" dirty="0" err="1" smtClean="0"/>
              <a:t>plogi</a:t>
            </a:r>
            <a:r>
              <a:rPr lang="en-US" dirty="0" smtClean="0"/>
              <a:t>/</a:t>
            </a:r>
            <a:r>
              <a:rPr lang="en-US" dirty="0" err="1" smtClean="0"/>
              <a:t>fdisc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NPIV test - after port login test to validate NPIV features.</a:t>
            </a:r>
          </a:p>
          <a:p>
            <a:pPr marL="0" indent="0">
              <a:buNone/>
            </a:pPr>
            <a:r>
              <a:rPr lang="en-US" dirty="0" smtClean="0"/>
              <a:t>perturbations - cable pull short and long / port shut/undo shut.</a:t>
            </a:r>
          </a:p>
          <a:p>
            <a:pPr marL="0" indent="0">
              <a:buNone/>
            </a:pPr>
            <a:r>
              <a:rPr lang="en-US" dirty="0"/>
              <a:t>Verify that round-robin MPIO is configured on all servers.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1329-2995-4219-8395-50BDCC723491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32/16/8G FC Interoperability – multihop; dual fabric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>
            <a:endCxn id="144" idx="0"/>
          </p:cNvCxnSpPr>
          <p:nvPr/>
        </p:nvCxnSpPr>
        <p:spPr>
          <a:xfrm flipH="1">
            <a:off x="5416937" y="3914009"/>
            <a:ext cx="29281" cy="100236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57" name="TextBox 156"/>
          <p:cNvSpPr txBox="1"/>
          <p:nvPr/>
        </p:nvSpPr>
        <p:spPr>
          <a:xfrm>
            <a:off x="5088587" y="5770357"/>
            <a:ext cx="1029085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</a:t>
            </a:r>
          </a:p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3621761" y="1840898"/>
            <a:ext cx="4393758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 Storage      </a:t>
            </a: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FC Storage           FC Storage         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>
            <a:endCxn id="38" idx="0"/>
          </p:cNvCxnSpPr>
          <p:nvPr/>
        </p:nvCxnSpPr>
        <p:spPr>
          <a:xfrm flipH="1">
            <a:off x="4471766" y="2659012"/>
            <a:ext cx="616823" cy="43638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4177944" y="4139908"/>
            <a:ext cx="1035931" cy="756217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180522" y="4916370"/>
            <a:ext cx="472830" cy="879018"/>
          </a:xfrm>
          <a:prstGeom prst="rect">
            <a:avLst/>
          </a:prstGeom>
        </p:spPr>
      </p:pic>
      <p:cxnSp>
        <p:nvCxnSpPr>
          <p:cNvPr id="23" name="Straight Connector 22"/>
          <p:cNvCxnSpPr>
            <a:endCxn id="39" idx="0"/>
          </p:cNvCxnSpPr>
          <p:nvPr/>
        </p:nvCxnSpPr>
        <p:spPr>
          <a:xfrm>
            <a:off x="5263007" y="2697543"/>
            <a:ext cx="377980" cy="402556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7" name="TextBox 6"/>
          <p:cNvSpPr txBox="1"/>
          <p:nvPr/>
        </p:nvSpPr>
        <p:spPr>
          <a:xfrm>
            <a:off x="4803722" y="1434087"/>
            <a:ext cx="1357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16G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4A8-2CE3-4F8E-B876-2ED7551BEFE8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15</a:t>
            </a:fld>
            <a:endParaRPr lang="en-US" dirty="0"/>
          </a:p>
        </p:txBody>
      </p: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946615" y="2121932"/>
            <a:ext cx="535814" cy="592642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6169248" y="3768556"/>
            <a:ext cx="844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Cisco G6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195070" y="5831650"/>
            <a:ext cx="1029085" cy="420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G5 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69" name="Straight Connector 68"/>
          <p:cNvCxnSpPr>
            <a:endCxn id="64" idx="0"/>
          </p:cNvCxnSpPr>
          <p:nvPr/>
        </p:nvCxnSpPr>
        <p:spPr>
          <a:xfrm>
            <a:off x="5778873" y="4125392"/>
            <a:ext cx="778133" cy="836762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70" name="Straight Connector 69"/>
          <p:cNvCxnSpPr>
            <a:stCxn id="56" idx="2"/>
          </p:cNvCxnSpPr>
          <p:nvPr/>
        </p:nvCxnSpPr>
        <p:spPr>
          <a:xfrm>
            <a:off x="4441940" y="4149884"/>
            <a:ext cx="1878651" cy="828285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64" name="Picture 63" descr="Server_blue_positive.png"/>
          <p:cNvPicPr>
            <a:picLocks noChangeAspect="1"/>
          </p:cNvPicPr>
          <p:nvPr/>
        </p:nvPicPr>
        <p:blipFill rotWithShape="1">
          <a:blip r:embed="rId3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6320591" y="4962154"/>
            <a:ext cx="472830" cy="879018"/>
          </a:xfrm>
          <a:prstGeom prst="rect">
            <a:avLst/>
          </a:prstGeom>
        </p:spPr>
      </p:pic>
      <p:pic>
        <p:nvPicPr>
          <p:cNvPr id="49" name="Picture 48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741654" y="2093954"/>
            <a:ext cx="535814" cy="592642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3563997" y="1458200"/>
            <a:ext cx="1357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</a:p>
          <a:p>
            <a:r>
              <a:rPr lang="en-US" sz="1200" dirty="0">
                <a:latin typeface="HP Simplified" panose="020B0604020204020204" pitchFamily="34" charset="0"/>
              </a:rPr>
              <a:t>8</a:t>
            </a:r>
            <a:r>
              <a:rPr lang="en-US" sz="1200" dirty="0" smtClean="0">
                <a:latin typeface="HP Simplified" panose="020B0604020204020204" pitchFamily="34" charset="0"/>
              </a:rPr>
              <a:t>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223886" y="2618917"/>
            <a:ext cx="1157379" cy="49302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54" name="Straight Connector 53"/>
          <p:cNvCxnSpPr/>
          <p:nvPr/>
        </p:nvCxnSpPr>
        <p:spPr>
          <a:xfrm>
            <a:off x="3894412" y="2686596"/>
            <a:ext cx="279152" cy="41904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019" y="3745503"/>
            <a:ext cx="771935" cy="386894"/>
          </a:xfrm>
          <a:prstGeom prst="rect">
            <a:avLst/>
          </a:prstGeom>
        </p:spPr>
      </p:pic>
      <p:cxnSp>
        <p:nvCxnSpPr>
          <p:cNvPr id="75" name="Straight Connector 74"/>
          <p:cNvCxnSpPr/>
          <p:nvPr/>
        </p:nvCxnSpPr>
        <p:spPr>
          <a:xfrm flipH="1">
            <a:off x="5852463" y="2671344"/>
            <a:ext cx="529758" cy="42405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76" name="Straight Connector 75"/>
          <p:cNvCxnSpPr/>
          <p:nvPr/>
        </p:nvCxnSpPr>
        <p:spPr>
          <a:xfrm flipH="1">
            <a:off x="4803722" y="2633316"/>
            <a:ext cx="1513739" cy="476347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74" name="Picture 73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967555" y="2108219"/>
            <a:ext cx="535814" cy="592642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5845335" y="1418281"/>
            <a:ext cx="1357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049" y="4178550"/>
            <a:ext cx="428625" cy="428625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3154677" y="3827967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BR G620-3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972" y="3762990"/>
            <a:ext cx="771935" cy="38689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145" y="4464890"/>
            <a:ext cx="428625" cy="42862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798" y="3095398"/>
            <a:ext cx="771935" cy="38689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019" y="3100099"/>
            <a:ext cx="771935" cy="386894"/>
          </a:xfrm>
          <a:prstGeom prst="rect">
            <a:avLst/>
          </a:prstGeom>
        </p:spPr>
      </p:pic>
      <p:cxnSp>
        <p:nvCxnSpPr>
          <p:cNvPr id="57" name="Straight Connector 56"/>
          <p:cNvCxnSpPr/>
          <p:nvPr/>
        </p:nvCxnSpPr>
        <p:spPr>
          <a:xfrm flipH="1">
            <a:off x="4223886" y="3492559"/>
            <a:ext cx="133429" cy="274229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58" name="Straight Connector 57"/>
          <p:cNvCxnSpPr/>
          <p:nvPr/>
        </p:nvCxnSpPr>
        <p:spPr>
          <a:xfrm flipH="1">
            <a:off x="4370727" y="3494421"/>
            <a:ext cx="133429" cy="274229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59" name="Straight Connector 58"/>
          <p:cNvCxnSpPr/>
          <p:nvPr/>
        </p:nvCxnSpPr>
        <p:spPr>
          <a:xfrm flipH="1">
            <a:off x="5402689" y="3476826"/>
            <a:ext cx="133429" cy="27422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60" name="Straight Connector 59"/>
          <p:cNvCxnSpPr/>
          <p:nvPr/>
        </p:nvCxnSpPr>
        <p:spPr>
          <a:xfrm flipH="1">
            <a:off x="5560591" y="3494908"/>
            <a:ext cx="133429" cy="27422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52" name="Picture 5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186" y="2537229"/>
            <a:ext cx="342484" cy="342484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405" y="2812345"/>
            <a:ext cx="342484" cy="342484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5933521" y="2990706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996488" y="3615669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775322" y="35871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90426" y="296729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5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7666" y="261758"/>
            <a:ext cx="10515600" cy="106380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</a:t>
            </a:r>
            <a:r>
              <a:rPr lang="en-US" sz="3200" dirty="0" smtClean="0">
                <a:latin typeface="HP Simplified" panose="020B0604020204020204" pitchFamily="34" charset="0"/>
              </a:rPr>
              <a:t>   </a:t>
            </a:r>
            <a:r>
              <a:rPr lang="en-US" sz="3200" dirty="0">
                <a:latin typeface="HP Simplified" panose="020B0604020204020204" pitchFamily="34" charset="0"/>
              </a:rPr>
              <a:t>32/16/8G FC </a:t>
            </a:r>
            <a:r>
              <a:rPr lang="en-US" sz="3200" dirty="0" smtClean="0">
                <a:latin typeface="HP Simplified" panose="020B0604020204020204" pitchFamily="34" charset="0"/>
              </a:rPr>
              <a:t>Multi-hop 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07665" y="1033671"/>
            <a:ext cx="11198585" cy="549451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Procedure</a:t>
            </a:r>
            <a:r>
              <a:rPr lang="en-US" sz="30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Connect the devices as shown in the test setup.  </a:t>
            </a:r>
            <a:r>
              <a:rPr lang="en-US" dirty="0" smtClean="0"/>
              <a:t>Validate that the e-port is not isolated and verify which switch is principal, force the storage facing switch to be principal.  </a:t>
            </a:r>
            <a:r>
              <a:rPr lang="en-US" dirty="0"/>
              <a:t>Validate that the transceiver or AOC is not locked out or disabled. </a:t>
            </a:r>
            <a:r>
              <a:rPr lang="en-US" dirty="0" smtClean="0"/>
              <a:t> Create I-T pairwise zones and a zoneset, then distribute and activate.  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that the </a:t>
            </a:r>
            <a:r>
              <a:rPr lang="en-US" dirty="0" smtClean="0"/>
              <a:t>Initiators </a:t>
            </a:r>
            <a:r>
              <a:rPr lang="en-US" dirty="0"/>
              <a:t>and </a:t>
            </a:r>
            <a:r>
              <a:rPr lang="en-US" dirty="0" smtClean="0"/>
              <a:t>Targets show </a:t>
            </a:r>
            <a:r>
              <a:rPr lang="en-US" dirty="0"/>
              <a:t>up in the name </a:t>
            </a:r>
            <a:r>
              <a:rPr lang="en-US" dirty="0" smtClean="0"/>
              <a:t>server, FCS, and FDMI database of both FC Switches.   </a:t>
            </a:r>
            <a:r>
              <a:rPr lang="en-US" dirty="0"/>
              <a:t>Reset port error counters, record </a:t>
            </a:r>
            <a:r>
              <a:rPr lang="en-US" dirty="0" smtClean="0"/>
              <a:t>BBcredit </a:t>
            </a:r>
            <a:r>
              <a:rPr lang="en-US" dirty="0"/>
              <a:t>counts,  and start the congestion server </a:t>
            </a:r>
            <a:r>
              <a:rPr lang="en-US" dirty="0" smtClean="0"/>
              <a:t>(50%/50% </a:t>
            </a:r>
            <a:r>
              <a:rPr lang="en-US" dirty="0"/>
              <a:t>random 8K R/W) I/O </a:t>
            </a:r>
            <a:r>
              <a:rPr lang="en-US" dirty="0" smtClean="0"/>
              <a:t>traffic to all available targets.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that the Initiator scan detects the Targets, that the correct number of paths are reported,  and that R and W </a:t>
            </a:r>
            <a:r>
              <a:rPr lang="en-US" dirty="0" smtClean="0"/>
              <a:t>I/O’s </a:t>
            </a:r>
            <a:r>
              <a:rPr lang="en-US" dirty="0"/>
              <a:t>can be performed.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 100% Write operations for 5 minutes to every Target.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 100% Read operations for 5 minutes to every Target.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 50% Read/ 50% Write operations for 5 minutes to every Target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eriod" startAt="7"/>
            </a:pPr>
            <a:r>
              <a:rPr lang="en-US" dirty="0" smtClean="0"/>
              <a:t>Configure a single 32G e-port isl,  and then an e-port isl trunk of 4x32G links, and then a 128G e-port isl and then a 2x128G e-port isl, </a:t>
            </a:r>
            <a:r>
              <a:rPr lang="en-US" dirty="0"/>
              <a:t>and repeat step 1 through 6 until all </a:t>
            </a:r>
            <a:r>
              <a:rPr lang="en-US" dirty="0" smtClean="0"/>
              <a:t>options </a:t>
            </a:r>
            <a:r>
              <a:rPr lang="en-US" dirty="0"/>
              <a:t>used. </a:t>
            </a:r>
            <a:endParaRPr lang="en-US" dirty="0" smtClean="0"/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Without IO traffic, Cable pull the single 32G e-port isl and verify the isolated state and then re-establish the isl and revalidate the initiators recovered their targets, and targets their initiators.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With IO traffic, Cable pull one of the 4x32G trunk ports for </a:t>
            </a:r>
            <a:r>
              <a:rPr lang="en-US" dirty="0"/>
              <a:t>1</a:t>
            </a:r>
            <a:r>
              <a:rPr lang="en-US" dirty="0" smtClean="0"/>
              <a:t>0-20 seconds and reinsert.  Verify IO continues.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LW </a:t>
            </a:r>
            <a:r>
              <a:rPr lang="en-US" dirty="0"/>
              <a:t>SMF optics – </a:t>
            </a:r>
            <a:r>
              <a:rPr lang="en-US" dirty="0" smtClean="0"/>
              <a:t>10km SMF distance between switches on one and two links, with analyzer/jammer on one links (if optics available).  Note: start with two link members and pull one member link and reinsert after 60 seconds.  Enable the jammer to replace R_RDY.</a:t>
            </a:r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r>
              <a:rPr lang="en-US" dirty="0"/>
              <a:t>Verify that all Initiators and Targets show up in the name </a:t>
            </a:r>
            <a:r>
              <a:rPr lang="en-US" dirty="0" smtClean="0"/>
              <a:t>servers </a:t>
            </a:r>
            <a:r>
              <a:rPr lang="en-US" dirty="0"/>
              <a:t>of </a:t>
            </a:r>
            <a:r>
              <a:rPr lang="en-US" dirty="0" smtClean="0"/>
              <a:t>both of the FC Switches.</a:t>
            </a:r>
            <a:endParaRPr lang="en-US" dirty="0"/>
          </a:p>
          <a:p>
            <a:r>
              <a:rPr lang="en-US" dirty="0"/>
              <a:t>Verify that the Target and all of its drives show up in the management application of the host initiator system.</a:t>
            </a:r>
          </a:p>
          <a:p>
            <a:r>
              <a:rPr lang="en-US" dirty="0"/>
              <a:t>Verify that the 5 minutes of Read and Write operations completes successfully (no data corruption or compare errors), between the Initiator and the Target. </a:t>
            </a:r>
          </a:p>
          <a:p>
            <a:r>
              <a:rPr lang="en-US" dirty="0"/>
              <a:t>The 5 minutes of data may be any pattern: random, constant or a looped  pattern.</a:t>
            </a:r>
          </a:p>
          <a:p>
            <a:r>
              <a:rPr lang="en-US" dirty="0"/>
              <a:t>Record the average R, W, and R/W IOPs for each end-to-end </a:t>
            </a:r>
            <a:r>
              <a:rPr lang="en-US" dirty="0" smtClean="0"/>
              <a:t>32/16 rate </a:t>
            </a:r>
            <a:r>
              <a:rPr lang="en-US" dirty="0"/>
              <a:t>using the </a:t>
            </a:r>
            <a:r>
              <a:rPr lang="en-US" dirty="0" smtClean="0"/>
              <a:t>emulated </a:t>
            </a:r>
            <a:r>
              <a:rPr lang="en-US" dirty="0"/>
              <a:t>FC target.</a:t>
            </a:r>
          </a:p>
          <a:p>
            <a:r>
              <a:rPr lang="en-US" dirty="0"/>
              <a:t>Verify  BBcredits before starting  steps 4  I/O operations tests and again after stopping the step 6 test. </a:t>
            </a:r>
          </a:p>
          <a:p>
            <a:r>
              <a:rPr lang="en-US" dirty="0"/>
              <a:t>Verify the initiator, switch, and target ports for CRC, LRs, ABTS,  and other errors after step 6.</a:t>
            </a:r>
          </a:p>
          <a:p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34F1-45EF-4E37-A1E5-C693E74204C4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  </a:t>
            </a:r>
            <a:r>
              <a:rPr lang="en-US" altLang="zh-CN" sz="3199" dirty="0">
                <a:latin typeface="HP Simplified" panose="020B0604020204020204" pitchFamily="34" charset="0"/>
              </a:rPr>
              <a:t>32/16/8G </a:t>
            </a:r>
            <a:r>
              <a:rPr lang="en-US" altLang="zh-CN" sz="3199" dirty="0" smtClean="0">
                <a:latin typeface="HP Simplified" panose="020B0604020204020204" pitchFamily="34" charset="0"/>
              </a:rPr>
              <a:t>FC and  FC-NVMe Redundant Fabric/Availability</a:t>
            </a:r>
            <a:br>
              <a:rPr lang="en-US" altLang="zh-CN" sz="3199" dirty="0" smtClean="0">
                <a:latin typeface="HP Simplified" panose="020B0604020204020204" pitchFamily="34" charset="0"/>
              </a:rPr>
            </a:br>
            <a:r>
              <a:rPr lang="en-US" altLang="zh-CN" sz="3199" dirty="0">
                <a:latin typeface="HP Simplified" panose="020B0604020204020204" pitchFamily="34" charset="0"/>
              </a:rPr>
              <a:t> </a:t>
            </a:r>
            <a:r>
              <a:rPr lang="en-US" altLang="zh-CN" sz="3199" dirty="0" smtClean="0">
                <a:latin typeface="HP Simplified" panose="020B0604020204020204" pitchFamily="34" charset="0"/>
              </a:rPr>
              <a:t>Large Fabric – goal is to connect all participating devices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000665" y="4083228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3307211" y="5585387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Server1/HBA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452811" y="5585387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Server2/HBA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2943171" y="2046944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6117416" y="1827355"/>
            <a:ext cx="952521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798262" y="2012853"/>
            <a:ext cx="535814" cy="592642"/>
          </a:xfrm>
          <a:prstGeom prst="rect">
            <a:avLst/>
          </a:prstGeom>
        </p:spPr>
      </p:pic>
      <p:cxnSp>
        <p:nvCxnSpPr>
          <p:cNvPr id="335" name="Straight Connector 334"/>
          <p:cNvCxnSpPr/>
          <p:nvPr/>
        </p:nvCxnSpPr>
        <p:spPr>
          <a:xfrm>
            <a:off x="4999534" y="2575811"/>
            <a:ext cx="5219" cy="1301653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36" name="Straight Connector 335"/>
          <p:cNvCxnSpPr/>
          <p:nvPr/>
        </p:nvCxnSpPr>
        <p:spPr>
          <a:xfrm flipH="1">
            <a:off x="3880937" y="2564411"/>
            <a:ext cx="1014027" cy="1474822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3452035" y="2649802"/>
            <a:ext cx="1142441" cy="127167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4" name="Straight Connector 243"/>
          <p:cNvCxnSpPr>
            <a:stCxn id="332" idx="2"/>
          </p:cNvCxnSpPr>
          <p:nvPr/>
        </p:nvCxnSpPr>
        <p:spPr>
          <a:xfrm>
            <a:off x="3211078" y="2639586"/>
            <a:ext cx="423359" cy="1272532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246" name="Straight Connector 245"/>
          <p:cNvCxnSpPr/>
          <p:nvPr/>
        </p:nvCxnSpPr>
        <p:spPr>
          <a:xfrm>
            <a:off x="3712013" y="4255783"/>
            <a:ext cx="0" cy="720067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3907410" y="4290997"/>
            <a:ext cx="859220" cy="72122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3817024" y="4275064"/>
            <a:ext cx="866723" cy="699924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684406" y="4707763"/>
            <a:ext cx="472830" cy="879018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3522728" y="4707763"/>
            <a:ext cx="472830" cy="879018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361495" y="5781620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97563" y="6117683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2973722" y="4253151"/>
            <a:ext cx="1616554" cy="57553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26" name="Picture 25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549771" y="4699523"/>
            <a:ext cx="472830" cy="879018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2246787" y="5585387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02184" y="5764932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  FC-NVMe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6DF8-3FD9-4A4E-9036-9B3FF02487B5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17</a:t>
            </a:fld>
            <a:endParaRPr lang="en-US" dirty="0"/>
          </a:p>
        </p:txBody>
      </p:sp>
      <p:pic>
        <p:nvPicPr>
          <p:cNvPr id="41" name="Picture 40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6325769" y="2075018"/>
            <a:ext cx="535814" cy="592642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2753822" y="1460903"/>
            <a:ext cx="12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Target Emulator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32/16G FC-NVMe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35055" y="1441278"/>
            <a:ext cx="12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 </a:t>
            </a:r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  <a:r>
              <a:rPr lang="en-US" sz="1200" dirty="0">
                <a:latin typeface="HP Simplified" panose="020B0604020204020204" pitchFamily="34" charset="0"/>
              </a:rPr>
              <a:t> </a:t>
            </a:r>
            <a:r>
              <a:rPr lang="en-US" sz="1200" dirty="0" smtClean="0">
                <a:latin typeface="HP Simplified" panose="020B0604020204020204" pitchFamily="34" charset="0"/>
              </a:rPr>
              <a:t>System 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32/16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25773" y="1450763"/>
            <a:ext cx="12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 </a:t>
            </a:r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  <a:r>
              <a:rPr lang="en-US" sz="1200" dirty="0">
                <a:latin typeface="HP Simplified" panose="020B0604020204020204" pitchFamily="34" charset="0"/>
              </a:rPr>
              <a:t> </a:t>
            </a:r>
            <a:r>
              <a:rPr lang="en-US" sz="1200" dirty="0" smtClean="0">
                <a:latin typeface="HP Simplified" panose="020B0604020204020204" pitchFamily="34" charset="0"/>
              </a:rPr>
              <a:t>System 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FC-NVMe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49" name="Straight Connector 48"/>
          <p:cNvCxnSpPr>
            <a:stCxn id="41" idx="2"/>
          </p:cNvCxnSpPr>
          <p:nvPr/>
        </p:nvCxnSpPr>
        <p:spPr>
          <a:xfrm flipH="1">
            <a:off x="5144638" y="2667660"/>
            <a:ext cx="1449038" cy="123161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50" name="Straight Connector 49"/>
          <p:cNvCxnSpPr/>
          <p:nvPr/>
        </p:nvCxnSpPr>
        <p:spPr>
          <a:xfrm flipH="1">
            <a:off x="4168301" y="2645904"/>
            <a:ext cx="2251421" cy="1262254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216" name="Picture 2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214" y="3905263"/>
            <a:ext cx="771935" cy="386894"/>
          </a:xfrm>
          <a:prstGeom prst="rect">
            <a:avLst/>
          </a:prstGeom>
        </p:spPr>
      </p:pic>
      <p:cxnSp>
        <p:nvCxnSpPr>
          <p:cNvPr id="58" name="Straight Connector 57"/>
          <p:cNvCxnSpPr>
            <a:endCxn id="26" idx="0"/>
          </p:cNvCxnSpPr>
          <p:nvPr/>
        </p:nvCxnSpPr>
        <p:spPr>
          <a:xfrm flipH="1">
            <a:off x="2786186" y="4188334"/>
            <a:ext cx="668941" cy="511189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384" y="3905263"/>
            <a:ext cx="771935" cy="386894"/>
          </a:xfrm>
          <a:prstGeom prst="rect">
            <a:avLst/>
          </a:prstGeom>
        </p:spPr>
      </p:pic>
      <p:pic>
        <p:nvPicPr>
          <p:cNvPr id="52" name="Picture 51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7301132" y="5132198"/>
            <a:ext cx="472830" cy="879018"/>
          </a:xfrm>
          <a:prstGeom prst="rect">
            <a:avLst/>
          </a:prstGeom>
        </p:spPr>
      </p:pic>
      <p:cxnSp>
        <p:nvCxnSpPr>
          <p:cNvPr id="53" name="Straight Connector 52"/>
          <p:cNvCxnSpPr/>
          <p:nvPr/>
        </p:nvCxnSpPr>
        <p:spPr>
          <a:xfrm>
            <a:off x="6258716" y="4944771"/>
            <a:ext cx="1058651" cy="82016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54" name="Straight Connector 53"/>
          <p:cNvCxnSpPr>
            <a:stCxn id="51" idx="3"/>
            <a:endCxn id="52" idx="1"/>
          </p:cNvCxnSpPr>
          <p:nvPr/>
        </p:nvCxnSpPr>
        <p:spPr>
          <a:xfrm>
            <a:off x="6529028" y="4728695"/>
            <a:ext cx="772104" cy="843012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57" name="Straight Connector 56"/>
          <p:cNvCxnSpPr/>
          <p:nvPr/>
        </p:nvCxnSpPr>
        <p:spPr>
          <a:xfrm>
            <a:off x="4178599" y="4233214"/>
            <a:ext cx="1621764" cy="604377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59" name="Straight Connector 58"/>
          <p:cNvCxnSpPr/>
          <p:nvPr/>
        </p:nvCxnSpPr>
        <p:spPr>
          <a:xfrm>
            <a:off x="5160323" y="4289535"/>
            <a:ext cx="823081" cy="49374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60" name="TextBox 59"/>
          <p:cNvSpPr txBox="1"/>
          <p:nvPr/>
        </p:nvSpPr>
        <p:spPr>
          <a:xfrm>
            <a:off x="7146502" y="5993088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Server3/HBA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41365" y="6172347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16G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752" y="2747890"/>
            <a:ext cx="642938" cy="642938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774" y="2712055"/>
            <a:ext cx="642938" cy="642938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4645389" y="1794448"/>
            <a:ext cx="952521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830950" y="1798100"/>
            <a:ext cx="952521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199" y="2786466"/>
            <a:ext cx="642938" cy="642938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6042911" y="5790890"/>
            <a:ext cx="1262289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Slow Drain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H="1">
            <a:off x="5258400" y="2569672"/>
            <a:ext cx="2381022" cy="142442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75" name="Picture 74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7393138" y="2075018"/>
            <a:ext cx="535814" cy="592642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7365627" y="1454796"/>
            <a:ext cx="12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 </a:t>
            </a:r>
            <a:r>
              <a:rPr lang="en-US" sz="1200" dirty="0" smtClean="0">
                <a:latin typeface="HP Simplified" panose="020B0604020204020204" pitchFamily="34" charset="0"/>
              </a:rPr>
              <a:t>Storage </a:t>
            </a:r>
            <a:r>
              <a:rPr lang="en-US" sz="1200" dirty="0">
                <a:latin typeface="HP Simplified" panose="020B0604020204020204" pitchFamily="34" charset="0"/>
              </a:rPr>
              <a:t> </a:t>
            </a:r>
            <a:r>
              <a:rPr lang="en-US" sz="1200" dirty="0" smtClean="0">
                <a:latin typeface="HP Simplified" panose="020B0604020204020204" pitchFamily="34" charset="0"/>
              </a:rPr>
              <a:t>System 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7367" y="1817970"/>
            <a:ext cx="981541" cy="371888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25" y="2821527"/>
            <a:ext cx="642938" cy="642938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4539475" y="5801746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16G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28681" y="4260472"/>
            <a:ext cx="1208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NPV or AG 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3158855" y="38572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232304" y="3913906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cxnSp>
        <p:nvCxnSpPr>
          <p:cNvPr id="83" name="Straight Connector 82"/>
          <p:cNvCxnSpPr/>
          <p:nvPr/>
        </p:nvCxnSpPr>
        <p:spPr>
          <a:xfrm flipH="1" flipV="1">
            <a:off x="5112048" y="4297905"/>
            <a:ext cx="922350" cy="1040320"/>
          </a:xfrm>
          <a:prstGeom prst="line">
            <a:avLst/>
          </a:prstGeom>
          <a:noFill/>
          <a:ln w="28575" cap="flat">
            <a:solidFill>
              <a:schemeClr val="accent2"/>
            </a:solidFill>
            <a:prstDash val="solid"/>
            <a:round/>
            <a:headEnd/>
            <a:tailEnd/>
          </a:ln>
        </p:spPr>
      </p:cxnSp>
      <p:cxnSp>
        <p:nvCxnSpPr>
          <p:cNvPr id="84" name="Straight Connector 83"/>
          <p:cNvCxnSpPr>
            <a:stCxn id="70" idx="0"/>
          </p:cNvCxnSpPr>
          <p:nvPr/>
        </p:nvCxnSpPr>
        <p:spPr>
          <a:xfrm flipH="1" flipV="1">
            <a:off x="3989829" y="4258486"/>
            <a:ext cx="1882728" cy="1018511"/>
          </a:xfrm>
          <a:prstGeom prst="line">
            <a:avLst/>
          </a:prstGeom>
          <a:noFill/>
          <a:ln w="28575" cap="flat">
            <a:solidFill>
              <a:schemeClr val="accent2"/>
            </a:solidFill>
            <a:prstDash val="solid"/>
            <a:round/>
            <a:headEnd/>
            <a:tailEnd/>
          </a:ln>
        </p:spPr>
      </p:cxnSp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093" y="4535248"/>
            <a:ext cx="771935" cy="386894"/>
          </a:xfrm>
          <a:prstGeom prst="rect">
            <a:avLst/>
          </a:prstGeom>
        </p:spPr>
      </p:pic>
      <p:pic>
        <p:nvPicPr>
          <p:cNvPr id="70" name="Picture 69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636142" y="5276997"/>
            <a:ext cx="472830" cy="879018"/>
          </a:xfrm>
          <a:prstGeom prst="rect">
            <a:avLst/>
          </a:prstGeom>
        </p:spPr>
      </p:pic>
      <p:cxnSp>
        <p:nvCxnSpPr>
          <p:cNvPr id="85" name="Straight Connector 84"/>
          <p:cNvCxnSpPr/>
          <p:nvPr/>
        </p:nvCxnSpPr>
        <p:spPr>
          <a:xfrm flipH="1">
            <a:off x="4142266" y="2553909"/>
            <a:ext cx="3310085" cy="148501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28175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056" y="365126"/>
            <a:ext cx="10709744" cy="71625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</a:t>
            </a:r>
            <a:r>
              <a:rPr lang="en-US" sz="3200" dirty="0" smtClean="0">
                <a:latin typeface="HP Simplified" panose="020B0604020204020204" pitchFamily="34" charset="0"/>
              </a:rPr>
              <a:t>Track  </a:t>
            </a:r>
            <a:r>
              <a:rPr lang="en-US" sz="3200" dirty="0">
                <a:latin typeface="HP Simplified" panose="020B0604020204020204" pitchFamily="34" charset="0"/>
              </a:rPr>
              <a:t>32/16/8G FC </a:t>
            </a:r>
            <a:r>
              <a:rPr lang="en-US" sz="3200" dirty="0" smtClean="0">
                <a:latin typeface="HP Simplified" panose="020B0604020204020204" pitchFamily="34" charset="0"/>
              </a:rPr>
              <a:t>Redundant Fabric - HA 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6747" y="1081378"/>
            <a:ext cx="11044362" cy="52749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000" dirty="0"/>
              <a:t>Procedure: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Connect the devices as shown in the </a:t>
            </a:r>
            <a:r>
              <a:rPr lang="en-US" dirty="0" smtClean="0"/>
              <a:t>HA test setup.    </a:t>
            </a:r>
            <a:r>
              <a:rPr lang="en-US" dirty="0"/>
              <a:t>Validate that the transceiver or AOC is not locked out or disabled. </a:t>
            </a:r>
            <a:r>
              <a:rPr lang="en-US" dirty="0" smtClean="0"/>
              <a:t> Verify all 32G capable FC links are at 32G FC.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that the </a:t>
            </a:r>
            <a:r>
              <a:rPr lang="en-US" dirty="0" smtClean="0"/>
              <a:t>Initiators </a:t>
            </a:r>
            <a:r>
              <a:rPr lang="en-US" dirty="0"/>
              <a:t>and Targets </a:t>
            </a:r>
            <a:r>
              <a:rPr lang="en-US" dirty="0" smtClean="0"/>
              <a:t>show </a:t>
            </a:r>
            <a:r>
              <a:rPr lang="en-US" dirty="0"/>
              <a:t>up in the name server of the </a:t>
            </a:r>
            <a:r>
              <a:rPr lang="en-US" dirty="0" smtClean="0"/>
              <a:t>SFC witches.   </a:t>
            </a:r>
            <a:r>
              <a:rPr lang="en-US" dirty="0"/>
              <a:t>Reset port error counters, record </a:t>
            </a:r>
            <a:r>
              <a:rPr lang="en-US" dirty="0" smtClean="0"/>
              <a:t>BBcredit </a:t>
            </a:r>
            <a:r>
              <a:rPr lang="en-US" dirty="0"/>
              <a:t>counts,  and start the congestion server (</a:t>
            </a:r>
            <a:r>
              <a:rPr lang="en-US" dirty="0" smtClean="0"/>
              <a:t>50%/</a:t>
            </a:r>
            <a:r>
              <a:rPr lang="en-US" dirty="0"/>
              <a:t>50 </a:t>
            </a:r>
            <a:r>
              <a:rPr lang="en-US" dirty="0" smtClean="0"/>
              <a:t>% random </a:t>
            </a:r>
            <a:r>
              <a:rPr lang="en-US" dirty="0"/>
              <a:t>8K R/W) I/O </a:t>
            </a:r>
            <a:r>
              <a:rPr lang="en-US" dirty="0" smtClean="0"/>
              <a:t>traffic and the fabric A slow (8G FC) drain server with  100% reads 8K byte IO transfer size.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that the Initiator scan detects the Targets, that the correct number of paths are reported,  and that </a:t>
            </a:r>
            <a:r>
              <a:rPr lang="en-US" dirty="0" smtClean="0"/>
              <a:t>round-robin MPIO R </a:t>
            </a:r>
            <a:r>
              <a:rPr lang="en-US" dirty="0"/>
              <a:t>and W </a:t>
            </a:r>
            <a:r>
              <a:rPr lang="en-US" dirty="0" smtClean="0"/>
              <a:t>I/O’s </a:t>
            </a:r>
            <a:r>
              <a:rPr lang="en-US" dirty="0"/>
              <a:t>can be performed.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 50% Read/ 50% Write operations simultaneously from every Initiator to every </a:t>
            </a:r>
            <a:r>
              <a:rPr lang="en-US" dirty="0" smtClean="0"/>
              <a:t>Target.  During </a:t>
            </a:r>
            <a:r>
              <a:rPr lang="en-US" dirty="0"/>
              <a:t>the I/Os disconnect then reconnect each cable plugged into </a:t>
            </a:r>
            <a:r>
              <a:rPr lang="en-US" dirty="0" smtClean="0"/>
              <a:t>the </a:t>
            </a:r>
            <a:r>
              <a:rPr lang="en-US" dirty="0"/>
              <a:t>HA </a:t>
            </a:r>
            <a:r>
              <a:rPr lang="en-US" dirty="0" smtClean="0"/>
              <a:t>FC Switch U1. Continue </a:t>
            </a:r>
            <a:r>
              <a:rPr lang="en-US" dirty="0"/>
              <a:t>to perform I/Os throughout the cable pull </a:t>
            </a:r>
            <a:r>
              <a:rPr lang="en-US" dirty="0" smtClean="0"/>
              <a:t>process and verify that failover and failback operations complete and IOs rebalance on available paths.  Verify that congestion server IO is not interrupted.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</a:t>
            </a:r>
            <a:r>
              <a:rPr lang="en-US" dirty="0"/>
              <a:t>Step 4 for the </a:t>
            </a:r>
            <a:r>
              <a:rPr lang="en-US" dirty="0" smtClean="0"/>
              <a:t>HA FC Switch U2.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Perform 50% Read/ 50% Write operations simultaneously from every Initiator to every </a:t>
            </a:r>
            <a:r>
              <a:rPr lang="en-US" dirty="0" smtClean="0"/>
              <a:t>Target. During these I/Os, power </a:t>
            </a:r>
            <a:r>
              <a:rPr lang="en-US" dirty="0"/>
              <a:t>cycle </a:t>
            </a:r>
            <a:r>
              <a:rPr lang="en-US" dirty="0" smtClean="0"/>
              <a:t>the </a:t>
            </a:r>
            <a:r>
              <a:rPr lang="en-US" dirty="0"/>
              <a:t>HA </a:t>
            </a:r>
            <a:r>
              <a:rPr lang="en-US" dirty="0" smtClean="0"/>
              <a:t>FC Switch U1. </a:t>
            </a:r>
            <a:r>
              <a:rPr lang="en-US" dirty="0"/>
              <a:t>Continue to perform I/Os </a:t>
            </a:r>
            <a:r>
              <a:rPr lang="en-US" dirty="0" smtClean="0"/>
              <a:t>throughout the </a:t>
            </a:r>
            <a:r>
              <a:rPr lang="en-US" dirty="0"/>
              <a:t>power cycle process</a:t>
            </a:r>
            <a:r>
              <a:rPr lang="en-US" dirty="0" smtClean="0"/>
              <a:t>.   When the switch recovers, verify that all logins recovered and </a:t>
            </a:r>
            <a:r>
              <a:rPr lang="en-US" dirty="0"/>
              <a:t>that IOs rebalance on available paths.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</a:t>
            </a:r>
            <a:r>
              <a:rPr lang="en-US" dirty="0"/>
              <a:t>Step 6 for </a:t>
            </a:r>
            <a:r>
              <a:rPr lang="en-US" dirty="0" smtClean="0"/>
              <a:t>the </a:t>
            </a:r>
            <a:r>
              <a:rPr lang="en-US" dirty="0"/>
              <a:t>HA </a:t>
            </a:r>
            <a:r>
              <a:rPr lang="en-US" dirty="0" smtClean="0"/>
              <a:t>FC Switch U2.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r>
              <a:rPr lang="en-US" dirty="0"/>
              <a:t>Verify that all Initiators and Targets show up in the name server of the </a:t>
            </a:r>
            <a:r>
              <a:rPr lang="en-US" dirty="0" smtClean="0"/>
              <a:t>FC Switch</a:t>
            </a:r>
            <a:r>
              <a:rPr lang="en-US" dirty="0"/>
              <a:t>.</a:t>
            </a:r>
          </a:p>
          <a:p>
            <a:r>
              <a:rPr lang="en-US" dirty="0"/>
              <a:t>Verify that the Target and all of its drives show up in the management application of the host initiator system.</a:t>
            </a:r>
          </a:p>
          <a:p>
            <a:r>
              <a:rPr lang="en-US" dirty="0"/>
              <a:t>Verify that the </a:t>
            </a:r>
            <a:r>
              <a:rPr lang="en-US" dirty="0" smtClean="0"/>
              <a:t>Read </a:t>
            </a:r>
            <a:r>
              <a:rPr lang="en-US" dirty="0"/>
              <a:t>and Write operations completes successfully (no data corruption or compare errors), between the Initiator and the Target. </a:t>
            </a:r>
          </a:p>
          <a:p>
            <a:r>
              <a:rPr lang="en-US" dirty="0"/>
              <a:t>The </a:t>
            </a:r>
            <a:r>
              <a:rPr lang="en-US" dirty="0" smtClean="0"/>
              <a:t>IO data </a:t>
            </a:r>
            <a:r>
              <a:rPr lang="en-US" dirty="0"/>
              <a:t>may be any pattern: random, constant or a looped  pattern.</a:t>
            </a:r>
          </a:p>
          <a:p>
            <a:r>
              <a:rPr lang="en-US" dirty="0"/>
              <a:t>Record the average </a:t>
            </a:r>
            <a:r>
              <a:rPr lang="en-US" dirty="0" smtClean="0"/>
              <a:t>R/W </a:t>
            </a:r>
            <a:r>
              <a:rPr lang="en-US" dirty="0"/>
              <a:t>IOPs for each end-to-end 32/16/8G </a:t>
            </a:r>
            <a:r>
              <a:rPr lang="en-US" dirty="0" smtClean="0"/>
              <a:t>rate </a:t>
            </a:r>
            <a:r>
              <a:rPr lang="en-US" dirty="0"/>
              <a:t>using </a:t>
            </a:r>
            <a:r>
              <a:rPr lang="en-US" dirty="0" err="1" smtClean="0"/>
              <a:t>theFC</a:t>
            </a:r>
            <a:r>
              <a:rPr lang="en-US" dirty="0" smtClean="0"/>
              <a:t> targets.</a:t>
            </a:r>
            <a:endParaRPr lang="en-US" dirty="0"/>
          </a:p>
          <a:p>
            <a:r>
              <a:rPr lang="en-US" dirty="0"/>
              <a:t>Verify that when the HA </a:t>
            </a:r>
            <a:r>
              <a:rPr lang="en-US" dirty="0" smtClean="0"/>
              <a:t>FC </a:t>
            </a:r>
            <a:r>
              <a:rPr lang="en-US" dirty="0"/>
              <a:t>Switches are power cycled or when cables </a:t>
            </a:r>
            <a:r>
              <a:rPr lang="en-US" dirty="0" smtClean="0"/>
              <a:t>are disconnected/reconnected </a:t>
            </a:r>
            <a:r>
              <a:rPr lang="en-US" dirty="0"/>
              <a:t>that traffic seamlessly fails over to the remaining switch and traffic </a:t>
            </a:r>
            <a:r>
              <a:rPr lang="en-US" dirty="0" smtClean="0"/>
              <a:t>is not </a:t>
            </a:r>
            <a:r>
              <a:rPr lang="en-US" dirty="0"/>
              <a:t>disrupted when the switch leaves the network or returns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Verify  </a:t>
            </a:r>
            <a:r>
              <a:rPr lang="en-US" dirty="0"/>
              <a:t>BBcredits before starting  steps 4  I/O operations tests and again after stopping the step </a:t>
            </a:r>
            <a:r>
              <a:rPr lang="en-US" dirty="0" smtClean="0"/>
              <a:t>5 </a:t>
            </a:r>
            <a:r>
              <a:rPr lang="en-US" dirty="0"/>
              <a:t>test. </a:t>
            </a:r>
          </a:p>
          <a:p>
            <a:r>
              <a:rPr lang="en-US" dirty="0"/>
              <a:t>Verify the initiator, switch, and target ports for CRC, LRs, ABTS,  and other errors after step </a:t>
            </a:r>
            <a:r>
              <a:rPr lang="en-US" dirty="0" smtClean="0"/>
              <a:t>5.</a:t>
            </a:r>
          </a:p>
          <a:p>
            <a:r>
              <a:rPr lang="en-US" dirty="0" smtClean="0"/>
              <a:t>Verify that round-robin MPIO is configured on all servers.</a:t>
            </a:r>
            <a:endParaRPr lang="en-US" dirty="0"/>
          </a:p>
          <a:p>
            <a:r>
              <a:rPr lang="en-US" dirty="0"/>
              <a:t>Possible 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53D1-E961-4505-8F7E-FB15D2E43E03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6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5  32/16/8G FC Redundant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Extended Procedure considerations (time permitting):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generic Linux and Windows MPIO.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Path </a:t>
            </a:r>
            <a:r>
              <a:rPr lang="en-US" dirty="0"/>
              <a:t>selection - tests to verify policies on failover and failback.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custom MPIO drivers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Test MPIO - connectivity test by failing a link.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Never loose </a:t>
            </a:r>
            <a:r>
              <a:rPr lang="en-US" dirty="0" smtClean="0"/>
              <a:t>all paths </a:t>
            </a:r>
            <a:r>
              <a:rPr lang="en-US" dirty="0"/>
              <a:t>to the target.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Inject errors - Physical </a:t>
            </a:r>
            <a:r>
              <a:rPr lang="en-US" dirty="0"/>
              <a:t>paths remain in tack - but there are CRC or higher error rates  - throughput degrades.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B08C-430C-49C2-A85F-B89657287C68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4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41" y="261759"/>
            <a:ext cx="10515600" cy="485664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0" y="850790"/>
            <a:ext cx="11060265" cy="5580615"/>
          </a:xfrm>
        </p:spPr>
        <p:txBody>
          <a:bodyPr>
            <a:noAutofit/>
          </a:bodyPr>
          <a:lstStyle/>
          <a:p>
            <a:r>
              <a:rPr lang="en-US" sz="1400" dirty="0" smtClean="0"/>
              <a:t>NDA submitted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/>
              <a:t>Amphenol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 smtClean="0"/>
              <a:t>Broadcom - Emulex</a:t>
            </a:r>
            <a:endParaRPr lang="en-US" sz="1400" dirty="0"/>
          </a:p>
          <a:p>
            <a:pPr marL="800100" lvl="1" indent="-342900">
              <a:buFont typeface="+mj-lt"/>
              <a:buAutoNum type="arabicParenR"/>
            </a:pPr>
            <a:r>
              <a:rPr lang="en-US" sz="1400" dirty="0"/>
              <a:t>Brocade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/>
              <a:t>Cisco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/>
              <a:t>HPE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 smtClean="0"/>
              <a:t>Huawei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 smtClean="0"/>
              <a:t>Molex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 smtClean="0"/>
              <a:t>Qlogic - Cavium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 smtClean="0"/>
              <a:t>SANBlaze</a:t>
            </a:r>
            <a:endParaRPr lang="en-US" sz="1400" dirty="0"/>
          </a:p>
          <a:p>
            <a:pPr marL="800100" lvl="1" indent="-342900">
              <a:buFont typeface="+mj-lt"/>
              <a:buAutoNum type="arabicParenR"/>
            </a:pPr>
            <a:r>
              <a:rPr lang="en-US" sz="1400" dirty="0"/>
              <a:t>Teledyne Lecroy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/>
              <a:t>Viavi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400" dirty="0"/>
              <a:t>Viavi </a:t>
            </a:r>
            <a:r>
              <a:rPr lang="en-US" sz="1400" dirty="0" smtClean="0"/>
              <a:t>Solutions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 smtClean="0"/>
              <a:t>Parking permits – UNH-IOL requests approximate number of cars needing permits</a:t>
            </a:r>
          </a:p>
          <a:p>
            <a:pPr lvl="1"/>
            <a:r>
              <a:rPr lang="en-US" sz="1400" dirty="0"/>
              <a:t>Test plan completion may become a path to FCIA FC-NVMe UNH-IOL Integrator listing</a:t>
            </a:r>
          </a:p>
          <a:p>
            <a:pPr lvl="1"/>
            <a:r>
              <a:rPr lang="en-US" sz="1400" dirty="0" smtClean="0"/>
              <a:t>All participants should have received an invitation to join the Google groups:  </a:t>
            </a:r>
            <a:r>
              <a:rPr lang="en-US" sz="1400" dirty="0"/>
              <a:t> </a:t>
            </a:r>
            <a:r>
              <a:rPr lang="en-US" sz="1400" dirty="0" smtClean="0">
                <a:hlinkClick r:id="rId2"/>
              </a:rPr>
              <a:t>fcia-May-2017_plugfest</a:t>
            </a:r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r>
              <a:rPr lang="en-US" sz="1400" dirty="0" smtClean="0"/>
              <a:t>No </a:t>
            </a:r>
            <a:r>
              <a:rPr lang="en-US" sz="1400" dirty="0" err="1" smtClean="0"/>
              <a:t>participlant</a:t>
            </a:r>
            <a:r>
              <a:rPr lang="en-US" sz="1400" dirty="0" smtClean="0"/>
              <a:t>  interest in physical layer test track – will not plan this track</a:t>
            </a:r>
          </a:p>
          <a:p>
            <a:pPr lvl="1"/>
            <a:r>
              <a:rPr lang="en-US" sz="1400" dirty="0" smtClean="0"/>
              <a:t>AOC and DAC – for 32G FC;  Participants - </a:t>
            </a:r>
            <a:r>
              <a:rPr lang="en-US" sz="1400" b="1" u="sng" dirty="0" smtClean="0"/>
              <a:t>please</a:t>
            </a:r>
            <a:r>
              <a:rPr lang="en-US" sz="1400" dirty="0" smtClean="0"/>
              <a:t> bypass or disable EEPROM based lockouts</a:t>
            </a:r>
          </a:p>
          <a:p>
            <a:pPr lvl="1"/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29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E67D-F150-453C-A55B-24CE92F1848D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250" y="274637"/>
            <a:ext cx="11298804" cy="54927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Notes : baseline FC-NVMe</a:t>
            </a:r>
            <a:r>
              <a:rPr lang="en-US" sz="3600" dirty="0"/>
              <a:t> </a:t>
            </a:r>
            <a:r>
              <a:rPr lang="en-US" sz="3600" dirty="0" smtClean="0"/>
              <a:t>draft rev 1.15 and NVMe</a:t>
            </a:r>
            <a:r>
              <a:rPr lang="en-US" sz="3600" dirty="0"/>
              <a:t> </a:t>
            </a:r>
            <a:r>
              <a:rPr lang="en-US" sz="3600" dirty="0" smtClean="0"/>
              <a:t>1.3/Fabrics v1.0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250" y="914400"/>
            <a:ext cx="11298804" cy="544195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FC-NVMe - Rev 1.14    </a:t>
            </a:r>
            <a:r>
              <a:rPr lang="en-US" sz="2400" dirty="0">
                <a:hlinkClick r:id="rId2"/>
              </a:rPr>
              <a:t>T11-2017-00020-V003.pdf</a:t>
            </a:r>
            <a:r>
              <a:rPr lang="en-US" sz="2400" dirty="0"/>
              <a:t> (</a:t>
            </a:r>
            <a:r>
              <a:rPr lang="en-US" sz="2400" dirty="0" smtClean="0"/>
              <a:t> </a:t>
            </a:r>
            <a:r>
              <a:rPr lang="en-US" sz="2400" dirty="0"/>
              <a:t>draft standard rev </a:t>
            </a:r>
            <a:r>
              <a:rPr lang="en-US" sz="2400" dirty="0" smtClean="0"/>
              <a:t>1.15 19-Apr_2017)</a:t>
            </a:r>
          </a:p>
          <a:p>
            <a:r>
              <a:rPr lang="en-US" sz="2400" dirty="0" smtClean="0"/>
              <a:t>NVMe Revision 1.3   Release candidate 1 – in review.  </a:t>
            </a:r>
            <a:r>
              <a:rPr lang="en-US" sz="2000" dirty="0" smtClean="0"/>
              <a:t>Technical </a:t>
            </a:r>
            <a:r>
              <a:rPr lang="en-US" sz="2000" dirty="0"/>
              <a:t>Proposals included in NVMe revision </a:t>
            </a:r>
            <a:r>
              <a:rPr lang="en-US" sz="2000" dirty="0" smtClean="0"/>
              <a:t>1.3</a:t>
            </a:r>
            <a:endParaRPr lang="en-US" sz="2000" dirty="0"/>
          </a:p>
          <a:p>
            <a:pPr lvl="2"/>
            <a:r>
              <a:rPr lang="en-US" sz="1600" dirty="0" smtClean="0"/>
              <a:t>Device </a:t>
            </a:r>
            <a:r>
              <a:rPr lang="en-US" sz="1600" dirty="0"/>
              <a:t>Self-Test</a:t>
            </a:r>
          </a:p>
          <a:p>
            <a:pPr lvl="2"/>
            <a:r>
              <a:rPr lang="en-US" sz="1600" dirty="0" smtClean="0"/>
              <a:t>Timestamp</a:t>
            </a:r>
            <a:endParaRPr lang="en-US" sz="1600" dirty="0"/>
          </a:p>
          <a:p>
            <a:pPr lvl="2"/>
            <a:r>
              <a:rPr lang="en-US" sz="1600" dirty="0" smtClean="0"/>
              <a:t>Boot </a:t>
            </a:r>
            <a:r>
              <a:rPr lang="en-US" sz="1600" dirty="0"/>
              <a:t>Partitions</a:t>
            </a:r>
          </a:p>
          <a:p>
            <a:pPr lvl="2"/>
            <a:r>
              <a:rPr lang="en-US" sz="1600" dirty="0" smtClean="0"/>
              <a:t>Sanitize</a:t>
            </a:r>
            <a:endParaRPr lang="en-US" sz="1600" dirty="0"/>
          </a:p>
          <a:p>
            <a:pPr lvl="2"/>
            <a:r>
              <a:rPr lang="en-US" sz="1600" dirty="0" smtClean="0"/>
              <a:t>Error </a:t>
            </a:r>
            <a:r>
              <a:rPr lang="en-US" sz="1600" dirty="0"/>
              <a:t>Log Updates</a:t>
            </a:r>
          </a:p>
          <a:p>
            <a:pPr lvl="2"/>
            <a:r>
              <a:rPr lang="en-US" sz="1600" dirty="0" smtClean="0"/>
              <a:t>Globally </a:t>
            </a:r>
            <a:r>
              <a:rPr lang="en-US" sz="1600" dirty="0"/>
              <a:t>Unique Identifiers</a:t>
            </a:r>
          </a:p>
          <a:p>
            <a:pPr lvl="2"/>
            <a:r>
              <a:rPr lang="en-US" sz="1600" dirty="0" smtClean="0"/>
              <a:t>SGL </a:t>
            </a:r>
            <a:r>
              <a:rPr lang="en-US" sz="1600" dirty="0"/>
              <a:t>Dword Simplification</a:t>
            </a:r>
          </a:p>
          <a:p>
            <a:pPr lvl="2"/>
            <a:r>
              <a:rPr lang="en-US" sz="1600" dirty="0" smtClean="0"/>
              <a:t>Directives </a:t>
            </a:r>
            <a:r>
              <a:rPr lang="en-US" sz="1600" dirty="0"/>
              <a:t>(including Streams)</a:t>
            </a:r>
          </a:p>
          <a:p>
            <a:pPr lvl="2"/>
            <a:r>
              <a:rPr lang="en-US" sz="1600" dirty="0" smtClean="0"/>
              <a:t>Telemetry</a:t>
            </a:r>
            <a:endParaRPr lang="en-US" sz="1600" dirty="0"/>
          </a:p>
          <a:p>
            <a:pPr lvl="2"/>
            <a:r>
              <a:rPr lang="en-US" sz="1600" dirty="0" smtClean="0"/>
              <a:t>Virtualization </a:t>
            </a:r>
            <a:r>
              <a:rPr lang="en-US" sz="1600" dirty="0"/>
              <a:t>Enhancements</a:t>
            </a:r>
          </a:p>
          <a:p>
            <a:pPr lvl="2"/>
            <a:r>
              <a:rPr lang="en-US" sz="1600" dirty="0" smtClean="0"/>
              <a:t>Host </a:t>
            </a:r>
            <a:r>
              <a:rPr lang="en-US" sz="1600" dirty="0"/>
              <a:t>Controlled Thermal Management</a:t>
            </a:r>
          </a:p>
          <a:p>
            <a:pPr lvl="2"/>
            <a:r>
              <a:rPr lang="en-US" sz="1600" dirty="0" smtClean="0"/>
              <a:t>Management </a:t>
            </a:r>
            <a:r>
              <a:rPr lang="en-US" sz="1600" dirty="0"/>
              <a:t>Enhancements</a:t>
            </a:r>
          </a:p>
          <a:p>
            <a:pPr lvl="2"/>
            <a:r>
              <a:rPr lang="en-US" sz="1600" dirty="0" smtClean="0"/>
              <a:t>Core </a:t>
            </a:r>
            <a:r>
              <a:rPr lang="en-US" sz="1600" dirty="0"/>
              <a:t>Data Structure and Minor Updates</a:t>
            </a:r>
          </a:p>
          <a:p>
            <a:pPr lvl="2"/>
            <a:r>
              <a:rPr lang="en-US" sz="1600" dirty="0" smtClean="0"/>
              <a:t>Emulated </a:t>
            </a:r>
            <a:r>
              <a:rPr lang="en-US" sz="1600" dirty="0"/>
              <a:t>Controller Performance Optimization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NVMe specifications: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://www.nvmexpress.org/specifications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2"/>
            <a:r>
              <a:rPr lang="en-US" sz="1700" dirty="0" smtClean="0"/>
              <a:t>NVM_Express_1_2_1_Gold_20160603.pdf</a:t>
            </a:r>
            <a:endParaRPr lang="en-US" sz="1700" dirty="0"/>
          </a:p>
          <a:p>
            <a:pPr lvl="2"/>
            <a:r>
              <a:rPr lang="en-US" sz="1700" dirty="0" smtClean="0"/>
              <a:t>NVMe spec v 1.3   - in review</a:t>
            </a:r>
          </a:p>
          <a:p>
            <a:pPr lvl="2"/>
            <a:r>
              <a:rPr lang="en-US" sz="1700" u="sng" dirty="0" smtClean="0">
                <a:hlinkClick r:id="rId4"/>
              </a:rPr>
              <a:t>NVM_Express_Fabrics_ECN_003_20170320</a:t>
            </a:r>
            <a:r>
              <a:rPr lang="en-US" sz="1700" u="sng" dirty="0">
                <a:hlinkClick r:id="rId4"/>
              </a:rPr>
              <a:t>_-_Ratified</a:t>
            </a:r>
          </a:p>
          <a:p>
            <a:pPr lvl="3"/>
            <a:r>
              <a:rPr lang="en-US" sz="1700" dirty="0" smtClean="0">
                <a:hlinkClick r:id="rId4"/>
              </a:rPr>
              <a:t>http</a:t>
            </a:r>
            <a:r>
              <a:rPr lang="en-US" sz="1700" dirty="0">
                <a:hlinkClick r:id="rId4"/>
              </a:rPr>
              <a:t>://</a:t>
            </a:r>
            <a:r>
              <a:rPr lang="en-US" sz="1700" dirty="0" smtClean="0">
                <a:hlinkClick r:id="rId4"/>
              </a:rPr>
              <a:t>www.nvmexpress.org/wp-content/uploads/NVMe_over_Fabrics_1_0_Gold_20160605-1.pdf</a:t>
            </a:r>
            <a:endParaRPr lang="en-US" sz="17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49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41" y="261759"/>
            <a:ext cx="10515600" cy="485664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0" y="850790"/>
            <a:ext cx="11060265" cy="5580615"/>
          </a:xfrm>
        </p:spPr>
        <p:txBody>
          <a:bodyPr>
            <a:noAutofit/>
          </a:bodyPr>
          <a:lstStyle/>
          <a:p>
            <a:r>
              <a:rPr lang="en-US" sz="1400" dirty="0" smtClean="0"/>
              <a:t>GEN </a:t>
            </a:r>
            <a:r>
              <a:rPr lang="en-US" sz="1400" dirty="0"/>
              <a:t>6 and GEN 5 in scope </a:t>
            </a:r>
          </a:p>
          <a:p>
            <a:pPr lvl="1"/>
            <a:r>
              <a:rPr lang="en-US" sz="1400" dirty="0"/>
              <a:t>GEN 6 Initiators and GEN 6 and GEN 5 Targets operated over GEN 5 and GEN 6  fabrics</a:t>
            </a:r>
          </a:p>
          <a:p>
            <a:pPr lvl="1"/>
            <a:r>
              <a:rPr lang="en-US" sz="1400" dirty="0"/>
              <a:t>10G FCoE </a:t>
            </a:r>
            <a:r>
              <a:rPr lang="en-US" sz="1400" dirty="0" smtClean="0"/>
              <a:t>? – out of scope to plan a track for FCoE Fc-NVMe</a:t>
            </a:r>
            <a:endParaRPr lang="en-US" sz="1400" dirty="0"/>
          </a:p>
          <a:p>
            <a:r>
              <a:rPr lang="en-US" sz="1400" dirty="0"/>
              <a:t>DAC and AOC  32G FC test </a:t>
            </a:r>
            <a:r>
              <a:rPr lang="en-US" sz="1400" dirty="0" smtClean="0"/>
              <a:t>track ( Greg to send out EEPROM spec)</a:t>
            </a:r>
            <a:endParaRPr lang="en-US" sz="1400" dirty="0"/>
          </a:p>
          <a:p>
            <a:pPr lvl="1"/>
            <a:r>
              <a:rPr lang="en-US" sz="1400" dirty="0"/>
              <a:t>EEPROM – please disable lockouts of </a:t>
            </a:r>
            <a:r>
              <a:rPr lang="en-US" sz="1400" dirty="0" smtClean="0"/>
              <a:t>transceivers  -  and blocking checks for  DACs and  AOCs</a:t>
            </a:r>
          </a:p>
          <a:p>
            <a:pPr lvl="1"/>
            <a:r>
              <a:rPr lang="en-US" sz="1400" dirty="0"/>
              <a:t>Passive copper SFP 32GFC </a:t>
            </a:r>
            <a:r>
              <a:rPr lang="en-US" sz="1400" dirty="0" smtClean="0"/>
              <a:t>cables (POC:  test </a:t>
            </a:r>
            <a:r>
              <a:rPr lang="en-US" sz="1400" dirty="0"/>
              <a:t>short reaches</a:t>
            </a:r>
            <a:r>
              <a:rPr lang="en-US" sz="1400" dirty="0" smtClean="0"/>
              <a:t>) </a:t>
            </a:r>
          </a:p>
          <a:p>
            <a:pPr lvl="1"/>
            <a:r>
              <a:rPr lang="en-US" sz="1400" dirty="0" smtClean="0"/>
              <a:t>32G </a:t>
            </a:r>
            <a:r>
              <a:rPr lang="en-US" sz="1400" dirty="0"/>
              <a:t>FC </a:t>
            </a:r>
            <a:r>
              <a:rPr lang="en-US" sz="1400" dirty="0" smtClean="0"/>
              <a:t>AOC’s  (</a:t>
            </a:r>
            <a:r>
              <a:rPr lang="en-US" sz="1400" dirty="0"/>
              <a:t>POC:  test </a:t>
            </a:r>
            <a:r>
              <a:rPr lang="en-US" sz="1400" dirty="0" smtClean="0"/>
              <a:t>medium  </a:t>
            </a:r>
            <a:r>
              <a:rPr lang="en-US" sz="1400" dirty="0"/>
              <a:t>reaches) </a:t>
            </a:r>
          </a:p>
          <a:p>
            <a:r>
              <a:rPr lang="en-US" sz="1400" dirty="0"/>
              <a:t>10km 32G FC/FC-NVMe test </a:t>
            </a:r>
            <a:r>
              <a:rPr lang="en-US" sz="1400" dirty="0" smtClean="0"/>
              <a:t>track  (Participants interested – and will plan test procedures -  working on obtaining 32G FC LW optics;  10km SMF is available)</a:t>
            </a:r>
          </a:p>
          <a:p>
            <a:r>
              <a:rPr lang="en-US" sz="1400" dirty="0" smtClean="0"/>
              <a:t>SANBlaze </a:t>
            </a:r>
            <a:r>
              <a:rPr lang="en-US" sz="1400" dirty="0"/>
              <a:t>FC-NVMe Target and Initiator</a:t>
            </a:r>
          </a:p>
          <a:p>
            <a:pPr lvl="1"/>
            <a:r>
              <a:rPr lang="en-US" sz="1400" dirty="0"/>
              <a:t>Multiple queues per host </a:t>
            </a:r>
            <a:r>
              <a:rPr lang="en-US" sz="1400" dirty="0" smtClean="0"/>
              <a:t>configuration – Mark requested to provide additional details</a:t>
            </a:r>
            <a:endParaRPr lang="en-US" sz="1400" dirty="0"/>
          </a:p>
          <a:p>
            <a:r>
              <a:rPr lang="en-US" sz="1400" dirty="0" smtClean="0"/>
              <a:t>Multi-hop and dual fabric </a:t>
            </a:r>
            <a:r>
              <a:rPr lang="en-US" sz="1400" dirty="0"/>
              <a:t>- will plan test procedures </a:t>
            </a:r>
            <a:endParaRPr lang="en-US" sz="1400" dirty="0" smtClean="0"/>
          </a:p>
          <a:p>
            <a:pPr lvl="1"/>
            <a:r>
              <a:rPr lang="en-US" sz="1400" dirty="0" smtClean="0"/>
              <a:t>MultiPath – NVME Host with multiple FC paths to NVME target</a:t>
            </a:r>
          </a:p>
          <a:p>
            <a:pPr lvl="1"/>
            <a:r>
              <a:rPr lang="en-US" sz="1400" dirty="0" smtClean="0"/>
              <a:t>MPIO </a:t>
            </a:r>
            <a:r>
              <a:rPr lang="en-US" sz="1400" dirty="0"/>
              <a:t>– dual fabrics test </a:t>
            </a:r>
            <a:r>
              <a:rPr lang="en-US" sz="1400" dirty="0" smtClean="0"/>
              <a:t>track</a:t>
            </a:r>
          </a:p>
          <a:p>
            <a:pPr lvl="1"/>
            <a:r>
              <a:rPr lang="en-US" sz="1400" dirty="0" smtClean="0"/>
              <a:t>128G FC trunk (4x32G QSFP and 4x32G SFP28 ) – FC-PI-6P  tests ?  (Steve to check with Earl)</a:t>
            </a:r>
          </a:p>
          <a:p>
            <a:r>
              <a:rPr lang="en-US" sz="1400" dirty="0" smtClean="0"/>
              <a:t>Link initialization test </a:t>
            </a:r>
            <a:r>
              <a:rPr lang="en-US" sz="1400" dirty="0"/>
              <a:t>focus - will plan test procedures </a:t>
            </a:r>
            <a:endParaRPr lang="en-US" sz="1400" dirty="0" smtClean="0"/>
          </a:p>
          <a:p>
            <a:r>
              <a:rPr lang="en-US" sz="1400" dirty="0" smtClean="0"/>
              <a:t>Perturbations – shut/no shut; cable pull; CRC error injection; power cycle – initiator/switch/target; </a:t>
            </a:r>
            <a:r>
              <a:rPr lang="en-US" sz="1400" dirty="0"/>
              <a:t>logo-login - will plan test procedures </a:t>
            </a:r>
            <a:endParaRPr lang="en-US" sz="1400" dirty="0" smtClean="0"/>
          </a:p>
          <a:p>
            <a:pPr lvl="1"/>
            <a:r>
              <a:rPr lang="en-US" sz="1400" dirty="0" smtClean="0"/>
              <a:t>other FC  link state actions related to NVMe actions/reactions</a:t>
            </a:r>
          </a:p>
          <a:p>
            <a:pPr lvl="1"/>
            <a:r>
              <a:rPr lang="en-US" sz="1400" dirty="0" smtClean="0"/>
              <a:t>Controller reset – command  </a:t>
            </a:r>
          </a:p>
          <a:p>
            <a:pPr lvl="1"/>
            <a:r>
              <a:rPr lang="en-US" sz="1400" dirty="0" smtClean="0"/>
              <a:t>FC </a:t>
            </a:r>
            <a:r>
              <a:rPr lang="en-US" sz="1400" dirty="0"/>
              <a:t>Packet error injection  - Teledyne LeCroy and VIAVI will provide FC/FC-NVMe analyzer and jammer </a:t>
            </a:r>
            <a:r>
              <a:rPr lang="en-US" sz="1400" dirty="0" smtClean="0"/>
              <a:t>capabilities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7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41" y="261759"/>
            <a:ext cx="10515600" cy="485664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0" y="850790"/>
            <a:ext cx="11060265" cy="5580615"/>
          </a:xfrm>
        </p:spPr>
        <p:txBody>
          <a:bodyPr>
            <a:noAutofit/>
          </a:bodyPr>
          <a:lstStyle/>
          <a:p>
            <a:r>
              <a:rPr lang="en-US" sz="1400" dirty="0"/>
              <a:t>MEDUSA load generator  – data integrity checking ( VIAVI will provide temporary licenses 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G6 VMID – registration and migration  (exclude fc-NVMe migration)  maybe?  (strong points) !</a:t>
            </a:r>
          </a:p>
          <a:p>
            <a:r>
              <a:rPr lang="en-US" sz="1400" dirty="0" smtClean="0"/>
              <a:t>Power efficiency – Gen 6  ( vs Gen 5)  - link rate  (needs further investigation)</a:t>
            </a:r>
          </a:p>
          <a:p>
            <a:r>
              <a:rPr lang="en-US" sz="1400" dirty="0" smtClean="0"/>
              <a:t>Cover the list of NVMe commands mapped by FC-NVMe  (need to create a coverage map based on test procedures)</a:t>
            </a:r>
          </a:p>
          <a:p>
            <a:r>
              <a:rPr lang="en-US" sz="1400" dirty="0" smtClean="0"/>
              <a:t>Performance profiling – latency, IOPs, BW   (FC SCSI vs FC-NVMe – stack focus) (needs further investigation)</a:t>
            </a:r>
          </a:p>
          <a:p>
            <a:pPr lvl="1"/>
            <a:r>
              <a:rPr lang="en-US" sz="1400" dirty="0" smtClean="0"/>
              <a:t>A “right” benchmark to show fairness, latency, operation completion time</a:t>
            </a:r>
          </a:p>
          <a:p>
            <a:pPr lvl="1"/>
            <a:r>
              <a:rPr lang="en-US" sz="1400" dirty="0" smtClean="0"/>
              <a:t>RoCE vs FC benchmark</a:t>
            </a:r>
          </a:p>
          <a:p>
            <a:r>
              <a:rPr lang="en-US" sz="1400" dirty="0" smtClean="0"/>
              <a:t>Name server and FDMI-2 registration validation  (investigate if adapters will support FDMI-2 registration)</a:t>
            </a:r>
          </a:p>
          <a:p>
            <a:r>
              <a:rPr lang="en-US" sz="1400" dirty="0"/>
              <a:t>Discovery of NVMe over FC capabilities – via process </a:t>
            </a:r>
            <a:r>
              <a:rPr lang="en-US" sz="1400" dirty="0" smtClean="0"/>
              <a:t>login   </a:t>
            </a:r>
            <a:r>
              <a:rPr lang="en-US" sz="1400" dirty="0"/>
              <a:t>- will plan test procedures </a:t>
            </a:r>
          </a:p>
          <a:p>
            <a:r>
              <a:rPr lang="en-US" sz="1400" dirty="0" smtClean="0"/>
              <a:t>Equipment Registration – any special requirements must be communicated to the IOL via Tim Sheehan ? </a:t>
            </a:r>
          </a:p>
          <a:p>
            <a:pPr lvl="1"/>
            <a:r>
              <a:rPr lang="en-US" sz="1400" dirty="0" smtClean="0"/>
              <a:t>Equipment Power requirements</a:t>
            </a:r>
          </a:p>
          <a:p>
            <a:pPr lvl="2"/>
            <a:r>
              <a:rPr lang="en-US" sz="1400" dirty="0" smtClean="0"/>
              <a:t>HPE needs one 220v L6 30A receptacle</a:t>
            </a:r>
          </a:p>
          <a:p>
            <a:pPr lvl="2"/>
            <a:r>
              <a:rPr lang="en-US" sz="1400" dirty="0" smtClean="0"/>
              <a:t>Cisco gear is OK with  120V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8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795" y="286250"/>
            <a:ext cx="10515600" cy="765739"/>
          </a:xfrm>
        </p:spPr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 FC-NVMe  G6 – 32G FC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176145" y="5500954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5322665" y="1891773"/>
            <a:ext cx="222791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438078" y="4640408"/>
            <a:ext cx="472830" cy="879018"/>
          </a:xfrm>
          <a:prstGeom prst="rect">
            <a:avLst/>
          </a:prstGeom>
        </p:spPr>
      </p:pic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690688" y="2132565"/>
            <a:ext cx="535814" cy="592642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176713" y="3803923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32AA-55FB-4686-AAFD-64E910D9FA37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5566105" y="2701561"/>
            <a:ext cx="268209" cy="11410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7" name="Straight Connector 36"/>
          <p:cNvCxnSpPr/>
          <p:nvPr/>
        </p:nvCxnSpPr>
        <p:spPr>
          <a:xfrm flipH="1">
            <a:off x="5648479" y="4164729"/>
            <a:ext cx="99029" cy="45795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38" name="TextBox 37"/>
          <p:cNvSpPr txBox="1"/>
          <p:nvPr/>
        </p:nvSpPr>
        <p:spPr>
          <a:xfrm>
            <a:off x="6024654" y="4695773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 FC-NVMe HBA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1020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24" name="Picture 23" descr="Server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1852615" y="4556689"/>
            <a:ext cx="472830" cy="879018"/>
          </a:xfrm>
          <a:prstGeom prst="rect">
            <a:avLst/>
          </a:prstGeom>
        </p:spPr>
      </p:pic>
      <p:pic>
        <p:nvPicPr>
          <p:cNvPr id="25" name="Picture 24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1892673" y="2136559"/>
            <a:ext cx="535814" cy="592642"/>
          </a:xfrm>
          <a:prstGeom prst="rect">
            <a:avLst/>
          </a:prstGeom>
        </p:spPr>
      </p:pic>
      <p:cxnSp>
        <p:nvCxnSpPr>
          <p:cNvPr id="27" name="Straight Connector 26"/>
          <p:cNvCxnSpPr/>
          <p:nvPr/>
        </p:nvCxnSpPr>
        <p:spPr>
          <a:xfrm flipH="1">
            <a:off x="1960775" y="2695918"/>
            <a:ext cx="351632" cy="186077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29" name="TextBox 28"/>
          <p:cNvSpPr txBox="1"/>
          <p:nvPr/>
        </p:nvSpPr>
        <p:spPr>
          <a:xfrm>
            <a:off x="2469528" y="4695773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FC-NVMe  HBA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02873" y="1848063"/>
            <a:ext cx="2152658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4" name="Straight Connector 33"/>
          <p:cNvCxnSpPr>
            <a:stCxn id="334" idx="2"/>
            <a:endCxn id="231" idx="0"/>
          </p:cNvCxnSpPr>
          <p:nvPr/>
        </p:nvCxnSpPr>
        <p:spPr>
          <a:xfrm flipH="1">
            <a:off x="5710033" y="2725207"/>
            <a:ext cx="248562" cy="111735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5" name="Straight Connector 34"/>
          <p:cNvCxnSpPr/>
          <p:nvPr/>
        </p:nvCxnSpPr>
        <p:spPr>
          <a:xfrm flipH="1">
            <a:off x="5802241" y="4153607"/>
            <a:ext cx="69124" cy="46315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36" name="Pictur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194" y="2884417"/>
            <a:ext cx="750094" cy="750094"/>
          </a:xfrm>
          <a:prstGeom prst="rect">
            <a:avLst/>
          </a:prstGeom>
        </p:spPr>
      </p:pic>
      <p:pic>
        <p:nvPicPr>
          <p:cNvPr id="231" name="Picture 2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065" y="3842561"/>
            <a:ext cx="771935" cy="3868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37155" y="4577612"/>
            <a:ext cx="796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r>
              <a:rPr lang="en-US" sz="1200" dirty="0" smtClean="0"/>
              <a:t>X4 pci-e</a:t>
            </a:r>
          </a:p>
          <a:p>
            <a:r>
              <a:rPr lang="en-US" sz="1200" dirty="0" smtClean="0"/>
              <a:t>analyzer</a:t>
            </a:r>
            <a:endParaRPr lang="en-US" sz="1200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753" y="3385855"/>
            <a:ext cx="750094" cy="750094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470260" y="5495311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06662" y="1760296"/>
            <a:ext cx="222791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72" name="Picture 71" descr="Server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3732193" y="4634765"/>
            <a:ext cx="472830" cy="879018"/>
          </a:xfrm>
          <a:prstGeom prst="rect">
            <a:avLst/>
          </a:prstGeom>
        </p:spPr>
      </p:pic>
      <p:pic>
        <p:nvPicPr>
          <p:cNvPr id="73" name="Picture 72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984803" y="2126922"/>
            <a:ext cx="535814" cy="592642"/>
          </a:xfrm>
          <a:prstGeom prst="rect">
            <a:avLst/>
          </a:prstGeom>
        </p:spPr>
      </p:pic>
      <p:cxnSp>
        <p:nvCxnSpPr>
          <p:cNvPr id="74" name="Straight Connector 73"/>
          <p:cNvCxnSpPr/>
          <p:nvPr/>
        </p:nvCxnSpPr>
        <p:spPr>
          <a:xfrm flipH="1">
            <a:off x="3860220" y="2695918"/>
            <a:ext cx="268209" cy="11410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75" name="Straight Connector 74"/>
          <p:cNvCxnSpPr/>
          <p:nvPr/>
        </p:nvCxnSpPr>
        <p:spPr>
          <a:xfrm flipH="1">
            <a:off x="3942594" y="4159086"/>
            <a:ext cx="99029" cy="45795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78" name="Picture 7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309" y="2878774"/>
            <a:ext cx="750094" cy="750094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180" y="3836918"/>
            <a:ext cx="771935" cy="386894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4390115" y="3845126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143061" y="4681266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 FC-NVMe HBA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812770" y="5722448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599326" y="1714129"/>
            <a:ext cx="222791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82" name="Picture 81" descr="Server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8044475" y="4874911"/>
            <a:ext cx="472830" cy="879018"/>
          </a:xfrm>
          <a:prstGeom prst="rect">
            <a:avLst/>
          </a:prstGeom>
        </p:spPr>
      </p:pic>
      <p:pic>
        <p:nvPicPr>
          <p:cNvPr id="83" name="Picture 82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8307969" y="1982849"/>
            <a:ext cx="535814" cy="592642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>
            <a:off x="8701241" y="3747792"/>
            <a:ext cx="795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8183386" y="2551845"/>
            <a:ext cx="268209" cy="11410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86" name="Straight Connector 85"/>
          <p:cNvCxnSpPr>
            <a:endCxn id="82" idx="0"/>
          </p:cNvCxnSpPr>
          <p:nvPr/>
        </p:nvCxnSpPr>
        <p:spPr>
          <a:xfrm flipH="1">
            <a:off x="8280890" y="4015013"/>
            <a:ext cx="83900" cy="85989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87" name="TextBox 86"/>
          <p:cNvSpPr txBox="1"/>
          <p:nvPr/>
        </p:nvSpPr>
        <p:spPr>
          <a:xfrm>
            <a:off x="8444307" y="5175920"/>
            <a:ext cx="113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 FC-NVMe HBA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88" name="Straight Connector 87"/>
          <p:cNvCxnSpPr>
            <a:stCxn id="83" idx="2"/>
            <a:endCxn id="91" idx="0"/>
          </p:cNvCxnSpPr>
          <p:nvPr/>
        </p:nvCxnSpPr>
        <p:spPr>
          <a:xfrm flipH="1">
            <a:off x="8327314" y="2575491"/>
            <a:ext cx="248562" cy="111735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89" name="Straight Connector 88"/>
          <p:cNvCxnSpPr/>
          <p:nvPr/>
        </p:nvCxnSpPr>
        <p:spPr>
          <a:xfrm flipH="1">
            <a:off x="8399967" y="4003891"/>
            <a:ext cx="88680" cy="87102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90" name="Picture 8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475" y="2734701"/>
            <a:ext cx="750094" cy="750094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346" y="3692845"/>
            <a:ext cx="771935" cy="386894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306" y="4297768"/>
            <a:ext cx="771935" cy="386894"/>
          </a:xfrm>
          <a:prstGeom prst="rect">
            <a:avLst/>
          </a:prstGeom>
        </p:spPr>
      </p:pic>
      <p:sp>
        <p:nvSpPr>
          <p:cNvPr id="93" name="TextBox 92"/>
          <p:cNvSpPr txBox="1"/>
          <p:nvPr/>
        </p:nvSpPr>
        <p:spPr>
          <a:xfrm>
            <a:off x="8675957" y="4318789"/>
            <a:ext cx="795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980781" y="5768615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767337" y="1760296"/>
            <a:ext cx="222791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97" name="Picture 96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10475980" y="2029016"/>
            <a:ext cx="535814" cy="592642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10869252" y="3793959"/>
            <a:ext cx="795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 flipH="1">
            <a:off x="10351397" y="2598012"/>
            <a:ext cx="268209" cy="11410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00" name="Straight Connector 99"/>
          <p:cNvCxnSpPr>
            <a:stCxn id="106" idx="2"/>
            <a:endCxn id="96" idx="0"/>
          </p:cNvCxnSpPr>
          <p:nvPr/>
        </p:nvCxnSpPr>
        <p:spPr>
          <a:xfrm flipH="1">
            <a:off x="10448901" y="4730829"/>
            <a:ext cx="34384" cy="19024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01" name="TextBox 100"/>
          <p:cNvSpPr txBox="1"/>
          <p:nvPr/>
        </p:nvSpPr>
        <p:spPr>
          <a:xfrm>
            <a:off x="10612318" y="5222087"/>
            <a:ext cx="113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 FC-NVMe HBA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102" name="Straight Connector 101"/>
          <p:cNvCxnSpPr>
            <a:stCxn id="97" idx="2"/>
            <a:endCxn id="105" idx="0"/>
          </p:cNvCxnSpPr>
          <p:nvPr/>
        </p:nvCxnSpPr>
        <p:spPr>
          <a:xfrm flipH="1">
            <a:off x="10495325" y="2621658"/>
            <a:ext cx="248562" cy="111735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04" name="Picture 10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486" y="2780868"/>
            <a:ext cx="750094" cy="750094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357" y="3739012"/>
            <a:ext cx="771935" cy="386894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317" y="4343935"/>
            <a:ext cx="771935" cy="386894"/>
          </a:xfrm>
          <a:prstGeom prst="rect">
            <a:avLst/>
          </a:prstGeom>
        </p:spPr>
      </p:pic>
      <p:sp>
        <p:nvSpPr>
          <p:cNvPr id="107" name="TextBox 106"/>
          <p:cNvSpPr txBox="1"/>
          <p:nvPr/>
        </p:nvSpPr>
        <p:spPr>
          <a:xfrm>
            <a:off x="10843968" y="4364956"/>
            <a:ext cx="795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10591390" y="4706038"/>
            <a:ext cx="28216" cy="26920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10" name="TextBox 109"/>
          <p:cNvSpPr txBox="1"/>
          <p:nvPr/>
        </p:nvSpPr>
        <p:spPr>
          <a:xfrm>
            <a:off x="10805862" y="4106950"/>
            <a:ext cx="1277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32G 10km SMF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96" name="Picture 95" descr="Server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10212486" y="4921078"/>
            <a:ext cx="472830" cy="879018"/>
          </a:xfrm>
          <a:prstGeom prst="rect">
            <a:avLst/>
          </a:prstGeom>
        </p:spPr>
      </p:pic>
      <p:cxnSp>
        <p:nvCxnSpPr>
          <p:cNvPr id="112" name="Straight Connector 111"/>
          <p:cNvCxnSpPr/>
          <p:nvPr/>
        </p:nvCxnSpPr>
        <p:spPr>
          <a:xfrm flipH="1">
            <a:off x="10461121" y="4117215"/>
            <a:ext cx="29718" cy="207123"/>
          </a:xfrm>
          <a:prstGeom prst="line">
            <a:avLst/>
          </a:prstGeom>
          <a:noFill/>
          <a:ln w="28575" cap="flat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114" name="TextBox 113"/>
          <p:cNvSpPr txBox="1"/>
          <p:nvPr/>
        </p:nvSpPr>
        <p:spPr>
          <a:xfrm>
            <a:off x="8458150" y="4043664"/>
            <a:ext cx="1500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32Gx2 or 128G PI6P</a:t>
            </a:r>
            <a:endParaRPr lang="en-US" sz="1200" dirty="0">
              <a:latin typeface="HP Simplified" panose="020B0604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3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3108" y="127401"/>
            <a:ext cx="10515600" cy="831024"/>
          </a:xfrm>
        </p:spPr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 FC-NVMe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32AA-55FB-4686-AAFD-64E910D9FA37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7</a:t>
            </a:fld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834133" y="1265203"/>
            <a:ext cx="2220452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83" name="Picture 82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1549532" y="1625786"/>
            <a:ext cx="535814" cy="592642"/>
          </a:xfrm>
          <a:prstGeom prst="rect">
            <a:avLst/>
          </a:prstGeom>
        </p:spPr>
      </p:pic>
      <p:pic>
        <p:nvPicPr>
          <p:cNvPr id="84" name="Picture 8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2992351" y="1623142"/>
            <a:ext cx="535814" cy="592642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190" y="3424186"/>
            <a:ext cx="771935" cy="386894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363" y="3424245"/>
            <a:ext cx="771935" cy="386894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368" y="4093312"/>
            <a:ext cx="771935" cy="386894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363" y="4094583"/>
            <a:ext cx="771935" cy="386894"/>
          </a:xfrm>
          <a:prstGeom prst="rect">
            <a:avLst/>
          </a:prstGeom>
        </p:spPr>
      </p:pic>
      <p:pic>
        <p:nvPicPr>
          <p:cNvPr id="89" name="Picture 88" descr="Server_blue_positive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216682" y="5078943"/>
            <a:ext cx="472830" cy="879018"/>
          </a:xfrm>
          <a:prstGeom prst="rect">
            <a:avLst/>
          </a:prstGeom>
        </p:spPr>
      </p:pic>
      <p:cxnSp>
        <p:nvCxnSpPr>
          <p:cNvPr id="90" name="Straight Connector 89"/>
          <p:cNvCxnSpPr/>
          <p:nvPr/>
        </p:nvCxnSpPr>
        <p:spPr>
          <a:xfrm flipH="1">
            <a:off x="2599419" y="4480206"/>
            <a:ext cx="481038" cy="59873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1" name="Straight Connector 90"/>
          <p:cNvCxnSpPr>
            <a:endCxn id="89" idx="0"/>
          </p:cNvCxnSpPr>
          <p:nvPr/>
        </p:nvCxnSpPr>
        <p:spPr>
          <a:xfrm>
            <a:off x="2148286" y="4435627"/>
            <a:ext cx="304811" cy="64331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927934" y="5063870"/>
            <a:ext cx="472830" cy="879018"/>
          </a:xfrm>
          <a:prstGeom prst="rect">
            <a:avLst/>
          </a:prstGeom>
        </p:spPr>
      </p:pic>
      <p:cxnSp>
        <p:nvCxnSpPr>
          <p:cNvPr id="93" name="Straight Connector 92"/>
          <p:cNvCxnSpPr/>
          <p:nvPr/>
        </p:nvCxnSpPr>
        <p:spPr>
          <a:xfrm flipH="1">
            <a:off x="3248241" y="4480206"/>
            <a:ext cx="219528" cy="62295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4" name="Straight Connector 93"/>
          <p:cNvCxnSpPr/>
          <p:nvPr/>
        </p:nvCxnSpPr>
        <p:spPr>
          <a:xfrm>
            <a:off x="2480208" y="4466117"/>
            <a:ext cx="574377" cy="61282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95" name="Straight Connector 94"/>
          <p:cNvCxnSpPr>
            <a:endCxn id="87" idx="0"/>
          </p:cNvCxnSpPr>
          <p:nvPr/>
        </p:nvCxnSpPr>
        <p:spPr>
          <a:xfrm>
            <a:off x="2124456" y="3792311"/>
            <a:ext cx="55880" cy="30100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96" name="Straight Connector 95"/>
          <p:cNvCxnSpPr/>
          <p:nvPr/>
        </p:nvCxnSpPr>
        <p:spPr>
          <a:xfrm>
            <a:off x="2216145" y="3782300"/>
            <a:ext cx="55880" cy="30100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97" name="Straight Connector 96"/>
          <p:cNvCxnSpPr/>
          <p:nvPr/>
        </p:nvCxnSpPr>
        <p:spPr>
          <a:xfrm>
            <a:off x="3439829" y="3814227"/>
            <a:ext cx="55880" cy="30100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8" name="Straight Connector 97"/>
          <p:cNvCxnSpPr/>
          <p:nvPr/>
        </p:nvCxnSpPr>
        <p:spPr>
          <a:xfrm>
            <a:off x="3330065" y="3799958"/>
            <a:ext cx="55880" cy="30100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9" name="Straight Connector 98"/>
          <p:cNvCxnSpPr>
            <a:stCxn id="83" idx="2"/>
          </p:cNvCxnSpPr>
          <p:nvPr/>
        </p:nvCxnSpPr>
        <p:spPr>
          <a:xfrm>
            <a:off x="1817439" y="2218428"/>
            <a:ext cx="206384" cy="1215143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00" name="Straight Connector 99"/>
          <p:cNvCxnSpPr/>
          <p:nvPr/>
        </p:nvCxnSpPr>
        <p:spPr>
          <a:xfrm flipH="1">
            <a:off x="2245829" y="2143250"/>
            <a:ext cx="898083" cy="129032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01" name="Straight Connector 100"/>
          <p:cNvCxnSpPr/>
          <p:nvPr/>
        </p:nvCxnSpPr>
        <p:spPr>
          <a:xfrm>
            <a:off x="1971912" y="2204963"/>
            <a:ext cx="1220998" cy="125246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02" name="Straight Connector 101"/>
          <p:cNvCxnSpPr>
            <a:stCxn id="84" idx="2"/>
          </p:cNvCxnSpPr>
          <p:nvPr/>
        </p:nvCxnSpPr>
        <p:spPr>
          <a:xfrm>
            <a:off x="3260258" y="2215784"/>
            <a:ext cx="165345" cy="120495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03" name="Picture 10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42" y="2501153"/>
            <a:ext cx="750094" cy="750094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467" y="2461112"/>
            <a:ext cx="750094" cy="750094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2717745" y="1258164"/>
            <a:ext cx="213825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905350" y="5938847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757787" y="5927255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424712" y="5072313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 FC-NVMe HBA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684644" y="3790675"/>
            <a:ext cx="1500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32Gx2 or 128G PI6P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618796" y="1251117"/>
            <a:ext cx="2220452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111" name="Picture 110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6334195" y="1611700"/>
            <a:ext cx="535814" cy="592642"/>
          </a:xfrm>
          <a:prstGeom prst="rect">
            <a:avLst/>
          </a:prstGeom>
        </p:spPr>
      </p:pic>
      <p:pic>
        <p:nvPicPr>
          <p:cNvPr id="112" name="Picture 11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7777014" y="1609056"/>
            <a:ext cx="535814" cy="592642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1853" y="3410100"/>
            <a:ext cx="771935" cy="386894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26" y="3410159"/>
            <a:ext cx="771935" cy="386894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031" y="4079226"/>
            <a:ext cx="771935" cy="386894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26" y="4080497"/>
            <a:ext cx="771935" cy="386894"/>
          </a:xfrm>
          <a:prstGeom prst="rect">
            <a:avLst/>
          </a:prstGeom>
        </p:spPr>
      </p:pic>
      <p:pic>
        <p:nvPicPr>
          <p:cNvPr id="117" name="Picture 116" descr="Server_blue_positive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7001345" y="5064857"/>
            <a:ext cx="472830" cy="879018"/>
          </a:xfrm>
          <a:prstGeom prst="rect">
            <a:avLst/>
          </a:prstGeom>
        </p:spPr>
      </p:pic>
      <p:cxnSp>
        <p:nvCxnSpPr>
          <p:cNvPr id="118" name="Straight Connector 117"/>
          <p:cNvCxnSpPr/>
          <p:nvPr/>
        </p:nvCxnSpPr>
        <p:spPr>
          <a:xfrm flipH="1">
            <a:off x="7384082" y="4466120"/>
            <a:ext cx="481038" cy="59873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19" name="Straight Connector 118"/>
          <p:cNvCxnSpPr>
            <a:endCxn id="117" idx="0"/>
          </p:cNvCxnSpPr>
          <p:nvPr/>
        </p:nvCxnSpPr>
        <p:spPr>
          <a:xfrm>
            <a:off x="6932949" y="4421541"/>
            <a:ext cx="304811" cy="64331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120" name="Picture 119" descr="Server_blue_positive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7712597" y="5049784"/>
            <a:ext cx="472830" cy="879018"/>
          </a:xfrm>
          <a:prstGeom prst="rect">
            <a:avLst/>
          </a:prstGeom>
        </p:spPr>
      </p:pic>
      <p:cxnSp>
        <p:nvCxnSpPr>
          <p:cNvPr id="121" name="Straight Connector 120"/>
          <p:cNvCxnSpPr/>
          <p:nvPr/>
        </p:nvCxnSpPr>
        <p:spPr>
          <a:xfrm flipH="1">
            <a:off x="8032904" y="4466120"/>
            <a:ext cx="219528" cy="62295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22" name="Straight Connector 121"/>
          <p:cNvCxnSpPr/>
          <p:nvPr/>
        </p:nvCxnSpPr>
        <p:spPr>
          <a:xfrm>
            <a:off x="7264871" y="4452031"/>
            <a:ext cx="574377" cy="61282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23" name="Straight Connector 122"/>
          <p:cNvCxnSpPr>
            <a:endCxn id="115" idx="0"/>
          </p:cNvCxnSpPr>
          <p:nvPr/>
        </p:nvCxnSpPr>
        <p:spPr>
          <a:xfrm>
            <a:off x="6909119" y="3778225"/>
            <a:ext cx="55880" cy="30100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24" name="Straight Connector 123"/>
          <p:cNvCxnSpPr/>
          <p:nvPr/>
        </p:nvCxnSpPr>
        <p:spPr>
          <a:xfrm>
            <a:off x="7000808" y="3768214"/>
            <a:ext cx="55880" cy="30100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25" name="Straight Connector 124"/>
          <p:cNvCxnSpPr/>
          <p:nvPr/>
        </p:nvCxnSpPr>
        <p:spPr>
          <a:xfrm>
            <a:off x="8224492" y="3800141"/>
            <a:ext cx="55880" cy="30100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26" name="Straight Connector 125"/>
          <p:cNvCxnSpPr/>
          <p:nvPr/>
        </p:nvCxnSpPr>
        <p:spPr>
          <a:xfrm>
            <a:off x="8114728" y="3785872"/>
            <a:ext cx="55880" cy="30100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27" name="Straight Connector 126"/>
          <p:cNvCxnSpPr>
            <a:stCxn id="111" idx="2"/>
          </p:cNvCxnSpPr>
          <p:nvPr/>
        </p:nvCxnSpPr>
        <p:spPr>
          <a:xfrm>
            <a:off x="6602102" y="2204342"/>
            <a:ext cx="206384" cy="1215143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28" name="Straight Connector 127"/>
          <p:cNvCxnSpPr/>
          <p:nvPr/>
        </p:nvCxnSpPr>
        <p:spPr>
          <a:xfrm flipH="1">
            <a:off x="7030492" y="2129164"/>
            <a:ext cx="898083" cy="129032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29" name="Straight Connector 128"/>
          <p:cNvCxnSpPr/>
          <p:nvPr/>
        </p:nvCxnSpPr>
        <p:spPr>
          <a:xfrm>
            <a:off x="6756575" y="2190877"/>
            <a:ext cx="1220998" cy="125246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30" name="Straight Connector 129"/>
          <p:cNvCxnSpPr>
            <a:stCxn id="112" idx="2"/>
          </p:cNvCxnSpPr>
          <p:nvPr/>
        </p:nvCxnSpPr>
        <p:spPr>
          <a:xfrm>
            <a:off x="8044921" y="2201698"/>
            <a:ext cx="165345" cy="120495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31" name="Picture 1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405" y="2487067"/>
            <a:ext cx="750094" cy="750094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130" y="2447026"/>
            <a:ext cx="750094" cy="750094"/>
          </a:xfrm>
          <a:prstGeom prst="rect">
            <a:avLst/>
          </a:prstGeom>
        </p:spPr>
      </p:pic>
      <p:sp>
        <p:nvSpPr>
          <p:cNvPr id="133" name="TextBox 132"/>
          <p:cNvSpPr txBox="1"/>
          <p:nvPr/>
        </p:nvSpPr>
        <p:spPr>
          <a:xfrm>
            <a:off x="7502408" y="1244078"/>
            <a:ext cx="213825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FC-NVMe 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8209375" y="5058227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 FC-NVMe HBA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8394313" y="3836046"/>
            <a:ext cx="737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16Gx2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808486" y="5957494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638857" y="5968468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776084" y="3433571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G6 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771992" y="4188867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G6 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8488646" y="3433571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G5 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483133" y="4146432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G5 FC switch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10694" y="32348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13737" y="3915599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42" name="TextBox 141"/>
          <p:cNvSpPr txBox="1"/>
          <p:nvPr/>
        </p:nvSpPr>
        <p:spPr>
          <a:xfrm>
            <a:off x="1473097" y="39541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518813" y="3245817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45" name="TextBox 144"/>
          <p:cNvSpPr txBox="1"/>
          <p:nvPr/>
        </p:nvSpPr>
        <p:spPr>
          <a:xfrm>
            <a:off x="8331192" y="3193725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8298852" y="3892743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6321186" y="389274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278782" y="320273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29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3108" y="127401"/>
            <a:ext cx="10515600" cy="831024"/>
          </a:xfrm>
        </p:spPr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 FC-NVMe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32AA-55FB-4686-AAFD-64E910D9FA37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8</a:t>
            </a:fld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416063" y="1083745"/>
            <a:ext cx="1382012" cy="566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 FC-NVMe </a:t>
            </a:r>
          </a:p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83" name="Picture 82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1549532" y="1625786"/>
            <a:ext cx="535814" cy="592642"/>
          </a:xfrm>
          <a:prstGeom prst="rect">
            <a:avLst/>
          </a:prstGeom>
        </p:spPr>
      </p:pic>
      <p:pic>
        <p:nvPicPr>
          <p:cNvPr id="84" name="Picture 8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2992351" y="1623142"/>
            <a:ext cx="535814" cy="592642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190" y="3424186"/>
            <a:ext cx="771935" cy="386894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363" y="3424245"/>
            <a:ext cx="771935" cy="386894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368" y="4093312"/>
            <a:ext cx="771935" cy="386894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363" y="4094583"/>
            <a:ext cx="771935" cy="386894"/>
          </a:xfrm>
          <a:prstGeom prst="rect">
            <a:avLst/>
          </a:prstGeom>
        </p:spPr>
      </p:pic>
      <p:pic>
        <p:nvPicPr>
          <p:cNvPr id="89" name="Picture 88" descr="Server_blue_positive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216682" y="5078943"/>
            <a:ext cx="472830" cy="879018"/>
          </a:xfrm>
          <a:prstGeom prst="rect">
            <a:avLst/>
          </a:prstGeom>
        </p:spPr>
      </p:pic>
      <p:cxnSp>
        <p:nvCxnSpPr>
          <p:cNvPr id="90" name="Straight Connector 89"/>
          <p:cNvCxnSpPr/>
          <p:nvPr/>
        </p:nvCxnSpPr>
        <p:spPr>
          <a:xfrm flipH="1">
            <a:off x="2599419" y="4480206"/>
            <a:ext cx="481038" cy="59873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1" name="Straight Connector 90"/>
          <p:cNvCxnSpPr>
            <a:endCxn id="89" idx="0"/>
          </p:cNvCxnSpPr>
          <p:nvPr/>
        </p:nvCxnSpPr>
        <p:spPr>
          <a:xfrm>
            <a:off x="2148286" y="4435627"/>
            <a:ext cx="304811" cy="64331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93" name="Straight Connector 92"/>
          <p:cNvCxnSpPr/>
          <p:nvPr/>
        </p:nvCxnSpPr>
        <p:spPr>
          <a:xfrm flipH="1">
            <a:off x="3248241" y="4480206"/>
            <a:ext cx="219528" cy="62295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4" name="Straight Connector 93"/>
          <p:cNvCxnSpPr/>
          <p:nvPr/>
        </p:nvCxnSpPr>
        <p:spPr>
          <a:xfrm>
            <a:off x="2396118" y="4473161"/>
            <a:ext cx="574377" cy="61282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95" name="Straight Connector 94"/>
          <p:cNvCxnSpPr>
            <a:endCxn id="87" idx="0"/>
          </p:cNvCxnSpPr>
          <p:nvPr/>
        </p:nvCxnSpPr>
        <p:spPr>
          <a:xfrm>
            <a:off x="2124456" y="3792311"/>
            <a:ext cx="55880" cy="30100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96" name="Straight Connector 95"/>
          <p:cNvCxnSpPr/>
          <p:nvPr/>
        </p:nvCxnSpPr>
        <p:spPr>
          <a:xfrm>
            <a:off x="2216145" y="3782300"/>
            <a:ext cx="55880" cy="30100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97" name="Straight Connector 96"/>
          <p:cNvCxnSpPr/>
          <p:nvPr/>
        </p:nvCxnSpPr>
        <p:spPr>
          <a:xfrm>
            <a:off x="3439829" y="3814227"/>
            <a:ext cx="55880" cy="30100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8" name="Straight Connector 97"/>
          <p:cNvCxnSpPr/>
          <p:nvPr/>
        </p:nvCxnSpPr>
        <p:spPr>
          <a:xfrm>
            <a:off x="3330065" y="3799958"/>
            <a:ext cx="55880" cy="30100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9" name="Straight Connector 98"/>
          <p:cNvCxnSpPr>
            <a:stCxn id="83" idx="2"/>
          </p:cNvCxnSpPr>
          <p:nvPr/>
        </p:nvCxnSpPr>
        <p:spPr>
          <a:xfrm>
            <a:off x="1817439" y="2218428"/>
            <a:ext cx="206384" cy="1215143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00" name="Straight Connector 99"/>
          <p:cNvCxnSpPr/>
          <p:nvPr/>
        </p:nvCxnSpPr>
        <p:spPr>
          <a:xfrm flipH="1">
            <a:off x="2245829" y="2143250"/>
            <a:ext cx="898083" cy="129032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101" name="Straight Connector 100"/>
          <p:cNvCxnSpPr/>
          <p:nvPr/>
        </p:nvCxnSpPr>
        <p:spPr>
          <a:xfrm>
            <a:off x="1971912" y="2204963"/>
            <a:ext cx="1220998" cy="125246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02" name="Straight Connector 101"/>
          <p:cNvCxnSpPr>
            <a:stCxn id="84" idx="2"/>
          </p:cNvCxnSpPr>
          <p:nvPr/>
        </p:nvCxnSpPr>
        <p:spPr>
          <a:xfrm>
            <a:off x="3260258" y="2215784"/>
            <a:ext cx="165345" cy="120495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04" name="Picture 10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861" y="2540322"/>
            <a:ext cx="750094" cy="750094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4079467" y="953811"/>
            <a:ext cx="1320855" cy="566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G6 FC  </a:t>
            </a:r>
          </a:p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211204" y="5920492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981941" y="5938441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370392" y="6137275"/>
            <a:ext cx="1069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 FC-NVMe HBA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684644" y="3790675"/>
            <a:ext cx="1500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32Gx2 or 128G PI6P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37" name="Picture 36" descr="Server_blue_positive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1437053" y="5053545"/>
            <a:ext cx="472830" cy="879018"/>
          </a:xfrm>
          <a:prstGeom prst="rect">
            <a:avLst/>
          </a:prstGeom>
        </p:spPr>
      </p:pic>
      <p:pic>
        <p:nvPicPr>
          <p:cNvPr id="38" name="Picture 37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204081" y="1599711"/>
            <a:ext cx="535814" cy="592642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5375094" y="952685"/>
            <a:ext cx="1320855" cy="566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G5 FC  </a:t>
            </a:r>
          </a:p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25676" y="6096603"/>
            <a:ext cx="2040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 FC HBA (GEN 5 and GEN 6)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50203" y="5920492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31597" y="5942888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1536834" y="4440467"/>
            <a:ext cx="370188" cy="623403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47" name="Straight Connector 46"/>
          <p:cNvCxnSpPr/>
          <p:nvPr/>
        </p:nvCxnSpPr>
        <p:spPr>
          <a:xfrm>
            <a:off x="2549125" y="4480206"/>
            <a:ext cx="1226959" cy="62295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50" name="Straight Connector 49"/>
          <p:cNvCxnSpPr/>
          <p:nvPr/>
        </p:nvCxnSpPr>
        <p:spPr>
          <a:xfrm>
            <a:off x="3581400" y="4480206"/>
            <a:ext cx="313313" cy="616716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53" name="Straight Connector 52"/>
          <p:cNvCxnSpPr/>
          <p:nvPr/>
        </p:nvCxnSpPr>
        <p:spPr>
          <a:xfrm flipH="1">
            <a:off x="1768728" y="4455400"/>
            <a:ext cx="1181147" cy="60453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56" name="Picture 55" descr="Server_blue_positive.png"/>
          <p:cNvPicPr>
            <a:picLocks noChangeAspect="1"/>
          </p:cNvPicPr>
          <p:nvPr/>
        </p:nvPicPr>
        <p:blipFill rotWithShape="1">
          <a:blip r:embed="rId5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879104" y="5076287"/>
            <a:ext cx="472830" cy="879018"/>
          </a:xfrm>
          <a:prstGeom prst="rect">
            <a:avLst/>
          </a:prstGeom>
        </p:spPr>
      </p:pic>
      <p:pic>
        <p:nvPicPr>
          <p:cNvPr id="57" name="Picture 56" descr="Server_blue_positive.png"/>
          <p:cNvPicPr>
            <a:picLocks noChangeAspect="1"/>
          </p:cNvPicPr>
          <p:nvPr/>
        </p:nvPicPr>
        <p:blipFill rotWithShape="1">
          <a:blip r:embed="rId5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3644610" y="5107215"/>
            <a:ext cx="472830" cy="879018"/>
          </a:xfrm>
          <a:prstGeom prst="rect">
            <a:avLst/>
          </a:prstGeom>
        </p:spPr>
      </p:pic>
      <p:pic>
        <p:nvPicPr>
          <p:cNvPr id="58" name="Picture 57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375094" y="1623142"/>
            <a:ext cx="535814" cy="592642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2783840" y="1032572"/>
            <a:ext cx="1382012" cy="566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G5 FC-NVMe </a:t>
            </a:r>
          </a:p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Storage Traget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H="1">
            <a:off x="3678743" y="2192353"/>
            <a:ext cx="2078590" cy="124783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63" name="Straight Connector 62"/>
          <p:cNvCxnSpPr/>
          <p:nvPr/>
        </p:nvCxnSpPr>
        <p:spPr>
          <a:xfrm flipH="1">
            <a:off x="3535976" y="2143250"/>
            <a:ext cx="1124895" cy="125835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66" name="Straight Connector 65"/>
          <p:cNvCxnSpPr/>
          <p:nvPr/>
        </p:nvCxnSpPr>
        <p:spPr>
          <a:xfrm flipH="1">
            <a:off x="2330363" y="2143250"/>
            <a:ext cx="1958254" cy="1328382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68" name="Straight Connector 67"/>
          <p:cNvCxnSpPr/>
          <p:nvPr/>
        </p:nvCxnSpPr>
        <p:spPr>
          <a:xfrm flipH="1">
            <a:off x="2515961" y="2177648"/>
            <a:ext cx="2938157" cy="1264272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103" name="Picture 10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765" y="2695483"/>
            <a:ext cx="750094" cy="750094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1461461" y="327276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473097" y="39541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593603" y="3375674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3580637" y="4006034"/>
            <a:ext cx="3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1787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6639" y="237905"/>
            <a:ext cx="10651436" cy="771912"/>
          </a:xfrm>
        </p:spPr>
        <p:txBody>
          <a:bodyPr>
            <a:normAutofit/>
          </a:bodyPr>
          <a:lstStyle/>
          <a:p>
            <a:r>
              <a:rPr lang="en-US" altLang="zh-CN" sz="3200" dirty="0" smtClean="0">
                <a:latin typeface="HP Simplified" panose="020B0604020204020204" pitchFamily="34" charset="0"/>
              </a:rPr>
              <a:t>Test </a:t>
            </a:r>
            <a:r>
              <a:rPr lang="en-US" altLang="zh-CN" sz="3200" dirty="0">
                <a:latin typeface="HP Simplified" panose="020B0604020204020204" pitchFamily="34" charset="0"/>
              </a:rPr>
              <a:t>Track  </a:t>
            </a:r>
            <a:r>
              <a:rPr lang="en-US" altLang="zh-CN" sz="3200" dirty="0" smtClean="0">
                <a:latin typeface="HP Simplified" panose="020B0604020204020204" pitchFamily="34" charset="0"/>
              </a:rPr>
              <a:t>FC-NVMe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4442" y="938254"/>
            <a:ext cx="11346511" cy="57169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Connect </a:t>
            </a:r>
            <a:r>
              <a:rPr lang="en-US" dirty="0"/>
              <a:t>the devices as shown in the test setup.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Verify </a:t>
            </a:r>
            <a:r>
              <a:rPr lang="en-US" dirty="0"/>
              <a:t>that the Initiators and Targets </a:t>
            </a:r>
            <a:r>
              <a:rPr lang="en-US" dirty="0" smtClean="0"/>
              <a:t>show </a:t>
            </a:r>
            <a:r>
              <a:rPr lang="en-US" dirty="0"/>
              <a:t>up in the name server of the </a:t>
            </a:r>
            <a:r>
              <a:rPr lang="en-US" dirty="0" smtClean="0"/>
              <a:t>FC Switch or the target.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Verify that </a:t>
            </a:r>
            <a:r>
              <a:rPr lang="en-US" dirty="0"/>
              <a:t>the </a:t>
            </a:r>
            <a:r>
              <a:rPr lang="en-US" dirty="0" smtClean="0"/>
              <a:t>Initiator sees </a:t>
            </a:r>
            <a:r>
              <a:rPr lang="en-US" dirty="0"/>
              <a:t>the </a:t>
            </a:r>
            <a:r>
              <a:rPr lang="en-US" dirty="0" smtClean="0"/>
              <a:t>Target </a:t>
            </a:r>
            <a:r>
              <a:rPr lang="en-US" dirty="0"/>
              <a:t>and can perform </a:t>
            </a:r>
            <a:r>
              <a:rPr lang="en-US" dirty="0" smtClean="0"/>
              <a:t>I/O’s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</a:t>
            </a:r>
            <a:r>
              <a:rPr lang="en-US" dirty="0"/>
              <a:t>50% Read/ 50% Write operations simultaneously </a:t>
            </a:r>
            <a:r>
              <a:rPr lang="en-US" dirty="0" smtClean="0"/>
              <a:t>from the Initiator to the </a:t>
            </a:r>
            <a:r>
              <a:rPr lang="en-US" dirty="0"/>
              <a:t>Target. </a:t>
            </a:r>
            <a:r>
              <a:rPr lang="en-US" dirty="0" smtClean="0"/>
              <a:t> During </a:t>
            </a:r>
            <a:r>
              <a:rPr lang="en-US" dirty="0"/>
              <a:t>the I/Os disconnect then reconnect each cable plugged into the </a:t>
            </a:r>
            <a:r>
              <a:rPr lang="en-US" dirty="0" smtClean="0"/>
              <a:t>FC Switch.  Continue </a:t>
            </a:r>
            <a:r>
              <a:rPr lang="en-US" dirty="0"/>
              <a:t>to perform I/Os throughout the cable pull process.</a:t>
            </a:r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r>
              <a:rPr lang="en-US" dirty="0" smtClean="0"/>
              <a:t>Verify </a:t>
            </a:r>
            <a:r>
              <a:rPr lang="en-US" dirty="0"/>
              <a:t>that all Initiators and Targets show up in the name server of </a:t>
            </a:r>
            <a:r>
              <a:rPr lang="en-US" dirty="0" smtClean="0"/>
              <a:t>the FC Switch or target.</a:t>
            </a:r>
            <a:endParaRPr lang="en-US" dirty="0"/>
          </a:p>
          <a:p>
            <a:r>
              <a:rPr lang="en-US" dirty="0"/>
              <a:t>Verify that the Target and all of its drives show up in the management of each host </a:t>
            </a:r>
            <a:r>
              <a:rPr lang="en-US" dirty="0" smtClean="0"/>
              <a:t>initiator system</a:t>
            </a:r>
            <a:endParaRPr lang="en-US" dirty="0"/>
          </a:p>
          <a:p>
            <a:r>
              <a:rPr lang="en-US" dirty="0" smtClean="0"/>
              <a:t>Verify </a:t>
            </a:r>
            <a:r>
              <a:rPr lang="en-US" dirty="0"/>
              <a:t>that the </a:t>
            </a:r>
            <a:r>
              <a:rPr lang="en-US" dirty="0" smtClean="0"/>
              <a:t>20 </a:t>
            </a:r>
            <a:r>
              <a:rPr lang="en-US" dirty="0"/>
              <a:t>minutes of </a:t>
            </a:r>
            <a:r>
              <a:rPr lang="en-US" dirty="0" smtClean="0"/>
              <a:t>Read/Write </a:t>
            </a:r>
            <a:r>
              <a:rPr lang="en-US" dirty="0"/>
              <a:t>operations completes successfully between </a:t>
            </a:r>
            <a:r>
              <a:rPr lang="en-US" dirty="0" smtClean="0"/>
              <a:t>all Initiators </a:t>
            </a:r>
            <a:r>
              <a:rPr lang="en-US" dirty="0"/>
              <a:t>and the Targets. </a:t>
            </a:r>
            <a:endParaRPr lang="en-US" dirty="0" smtClean="0"/>
          </a:p>
          <a:p>
            <a:r>
              <a:rPr lang="en-US" dirty="0" smtClean="0"/>
              <a:t>The 20 </a:t>
            </a:r>
            <a:r>
              <a:rPr lang="en-US" dirty="0"/>
              <a:t>minutes of data may be any pattern: random, constant or </a:t>
            </a:r>
            <a:r>
              <a:rPr lang="en-US" dirty="0" smtClean="0"/>
              <a:t>a looped </a:t>
            </a:r>
            <a:r>
              <a:rPr lang="en-US" dirty="0"/>
              <a:t>pattern.</a:t>
            </a:r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</a:t>
            </a:r>
            <a:r>
              <a:rPr lang="en-US" dirty="0" smtClean="0"/>
              <a:t>Evolving standard may result in interop problems.</a:t>
            </a:r>
            <a:endParaRPr lang="en-US" sz="2200" dirty="0" smtClean="0"/>
          </a:p>
          <a:p>
            <a:pPr marL="457200" lvl="1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2500" dirty="0">
                <a:ea typeface="SimSun" panose="02010600030101010101" pitchFamily="2" charset="-122"/>
              </a:rPr>
              <a:t>From </a:t>
            </a:r>
            <a:r>
              <a:rPr lang="en-US" sz="2500" dirty="0" smtClean="0">
                <a:ea typeface="SimSun" panose="02010600030101010101" pitchFamily="2" charset="-122"/>
              </a:rPr>
              <a:t>FC-NVME </a:t>
            </a:r>
            <a:endParaRPr lang="en-US" sz="2500" dirty="0">
              <a:ea typeface="SimSun" panose="02010600030101010101" pitchFamily="2" charset="-12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500" dirty="0">
                <a:ea typeface="SimSun" panose="02010600030101010101" pitchFamily="2" charset="-122"/>
                <a:cs typeface="Times New Roman" panose="02020603050405020304" pitchFamily="18" charset="0"/>
              </a:rPr>
              <a:t>Section 6: </a:t>
            </a:r>
          </a:p>
          <a:p>
            <a:pPr lvl="2"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500" dirty="0">
                <a:ea typeface="SimSun" panose="02010600030101010101" pitchFamily="2" charset="-122"/>
              </a:rPr>
              <a:t>6.3 PRLI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500" dirty="0">
                <a:ea typeface="SimSun" panose="02010600030101010101" pitchFamily="2" charset="-122"/>
                <a:cs typeface="Times New Roman" panose="02020603050405020304" pitchFamily="18" charset="0"/>
              </a:rPr>
              <a:t>Section 7.4:</a:t>
            </a:r>
          </a:p>
          <a:p>
            <a:pPr lvl="2"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500" dirty="0">
                <a:ea typeface="SimSun" panose="02010600030101010101" pitchFamily="2" charset="-122"/>
              </a:rPr>
              <a:t>Registration with the Name Server with Type 0x28 support and the appropriate FC-4 feature bits specified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500" dirty="0">
                <a:ea typeface="SimSun" panose="02010600030101010101" pitchFamily="2" charset="-122"/>
                <a:cs typeface="Times New Roman" panose="02020603050405020304" pitchFamily="18" charset="0"/>
              </a:rPr>
              <a:t>Section 8:</a:t>
            </a:r>
          </a:p>
          <a:p>
            <a:pPr lvl="2"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500" dirty="0">
                <a:ea typeface="SimSun" panose="02010600030101010101" pitchFamily="2" charset="-122"/>
              </a:rPr>
              <a:t>Adherence to following FC-4 LS's (numbering/formatting):</a:t>
            </a:r>
          </a:p>
          <a:p>
            <a:pPr lvl="3"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828800" algn="l"/>
              </a:tabLst>
            </a:pPr>
            <a:r>
              <a:rPr lang="en-US" sz="2500" dirty="0">
                <a:ea typeface="SimSun" panose="02010600030101010101" pitchFamily="2" charset="-122"/>
              </a:rPr>
              <a:t>Sections 8.3, 8.4, 8.5, 8.6 and corresponding descriptors from section 8.2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500" dirty="0">
                <a:ea typeface="SimSun" panose="02010600030101010101" pitchFamily="2" charset="-122"/>
                <a:cs typeface="Times New Roman" panose="02020603050405020304" pitchFamily="18" charset="0"/>
              </a:rPr>
              <a:t>Section 9: </a:t>
            </a:r>
          </a:p>
          <a:p>
            <a:pPr lvl="2"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500" dirty="0">
                <a:ea typeface="SimSun" panose="02010600030101010101" pitchFamily="2" charset="-122"/>
              </a:rPr>
              <a:t>Adherence to following IU formats:</a:t>
            </a:r>
          </a:p>
          <a:p>
            <a:pPr lvl="3"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828800" algn="l"/>
              </a:tabLst>
            </a:pPr>
            <a:r>
              <a:rPr lang="en-US" sz="2500" dirty="0">
                <a:ea typeface="SimSun" panose="02010600030101010101" pitchFamily="2" charset="-122"/>
              </a:rPr>
              <a:t>Sections 9.2, 9.3, 9.4, 9.5, and 9.6.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F667-4514-4559-99B5-9748F84FC155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9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7029</TotalTime>
  <Words>3568</Words>
  <Application>Microsoft Office PowerPoint</Application>
  <PresentationFormat>Widescreen</PresentationFormat>
  <Paragraphs>478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Calibri</vt:lpstr>
      <vt:lpstr>SimSun</vt:lpstr>
      <vt:lpstr>SimSun</vt:lpstr>
      <vt:lpstr>华文细黑</vt:lpstr>
      <vt:lpstr>Arial</vt:lpstr>
      <vt:lpstr>Calibri Light</vt:lpstr>
      <vt:lpstr>Courier New</vt:lpstr>
      <vt:lpstr>HP Simplified</vt:lpstr>
      <vt:lpstr>Times New Roman</vt:lpstr>
      <vt:lpstr>Wingdings</vt:lpstr>
      <vt:lpstr>Office Theme</vt:lpstr>
      <vt:lpstr>FC-NVMe and Gen 6 FC PlugFest sponsored by FCIA and NVMe and hosted by UNH-IOL</vt:lpstr>
      <vt:lpstr>Notes</vt:lpstr>
      <vt:lpstr>Notes : baseline FC-NVMe draft rev 1.15 and NVMe 1.3/Fabrics v1.0</vt:lpstr>
      <vt:lpstr>Notes</vt:lpstr>
      <vt:lpstr>Notes</vt:lpstr>
      <vt:lpstr>Test Track  FC-NVMe  G6 – 32G FC</vt:lpstr>
      <vt:lpstr>Test Track  FC-NVMe</vt:lpstr>
      <vt:lpstr>Test Track  FC-NVMe</vt:lpstr>
      <vt:lpstr>Test Track  FC-NVMe</vt:lpstr>
      <vt:lpstr>Test Track   32/16 FC Direct Connect</vt:lpstr>
      <vt:lpstr>Test Track  32/16G FC Direct Connect</vt:lpstr>
      <vt:lpstr>32/16/8G FC Interoperability – dual fabric</vt:lpstr>
      <vt:lpstr>Test Track    32/16/8G FC Interoperability  </vt:lpstr>
      <vt:lpstr>Test Track  32/16/8G FC Interoperability </vt:lpstr>
      <vt:lpstr>32/16/8G FC Interoperability – multihop; dual fabric</vt:lpstr>
      <vt:lpstr>Test Track    32/16/8G FC Multi-hop </vt:lpstr>
      <vt:lpstr>Test Track   32/16/8G FC and  FC-NVMe Redundant Fabric/Availability  Large Fabric – goal is to connect all participating devices</vt:lpstr>
      <vt:lpstr>Test Track  32/16/8G FC Redundant Fabric - HA </vt:lpstr>
      <vt:lpstr>Test Track 5  32/16/8G FC Redundant </vt:lpstr>
      <vt:lpstr>End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Maskas, Barry (Barry A Maskas)</dc:creator>
  <cp:lastModifiedBy>Maskas, Barry (Barry A Maskas)</cp:lastModifiedBy>
  <cp:revision>393</cp:revision>
  <cp:lastPrinted>2016-06-19T21:04:45Z</cp:lastPrinted>
  <dcterms:created xsi:type="dcterms:W3CDTF">2016-04-11T00:29:53Z</dcterms:created>
  <dcterms:modified xsi:type="dcterms:W3CDTF">2017-04-25T19:29:09Z</dcterms:modified>
</cp:coreProperties>
</file>