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88" r:id="rId3"/>
    <p:sldId id="284" r:id="rId4"/>
    <p:sldId id="289" r:id="rId5"/>
    <p:sldId id="290" r:id="rId6"/>
    <p:sldId id="291" r:id="rId7"/>
    <p:sldId id="285" r:id="rId8"/>
    <p:sldId id="286" r:id="rId9"/>
    <p:sldId id="262" r:id="rId10"/>
    <p:sldId id="287" r:id="rId11"/>
    <p:sldId id="271" r:id="rId12"/>
    <p:sldId id="282" r:id="rId13"/>
    <p:sldId id="283" r:id="rId14"/>
    <p:sldId id="280" r:id="rId15"/>
    <p:sldId id="265" r:id="rId16"/>
    <p:sldId id="272" r:id="rId17"/>
    <p:sldId id="263" r:id="rId18"/>
    <p:sldId id="273" r:id="rId19"/>
    <p:sldId id="266" r:id="rId20"/>
    <p:sldId id="274" r:id="rId21"/>
    <p:sldId id="258" r:id="rId22"/>
    <p:sldId id="275" r:id="rId23"/>
    <p:sldId id="281" r:id="rId24"/>
    <p:sldId id="267" r:id="rId25"/>
    <p:sldId id="276" r:id="rId26"/>
    <p:sldId id="270" r:id="rId27"/>
    <p:sldId id="279" r:id="rId28"/>
    <p:sldId id="26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20" d="100"/>
          <a:sy n="120" d="100"/>
        </p:scale>
        <p:origin x="120" y="6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8E0287-742C-4FCE-B921-84FC78C24C14}" type="datetimeFigureOut">
              <a:rPr lang="en-US" smtClean="0"/>
              <a:t>4/22/2016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FE6328-FBAD-4FC0-9844-250B87AA1039}" type="slidenum">
              <a:rPr lang="en-US" smtClean="0"/>
              <a:t>‹#›</a:t>
            </a:fld>
            <a:endParaRPr lang="en-US" dirty="0"/>
          </a:p>
        </p:txBody>
      </p:sp>
    </p:spTree>
    <p:extLst>
      <p:ext uri="{BB962C8B-B14F-4D97-AF65-F5344CB8AC3E}">
        <p14:creationId xmlns:p14="http://schemas.microsoft.com/office/powerpoint/2010/main" val="287721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FE6328-FBAD-4FC0-9844-250B87AA1039}" type="slidenum">
              <a:rPr lang="en-US" smtClean="0"/>
              <a:t>1</a:t>
            </a:fld>
            <a:endParaRPr lang="en-US" dirty="0"/>
          </a:p>
        </p:txBody>
      </p:sp>
    </p:spTree>
    <p:extLst>
      <p:ext uri="{BB962C8B-B14F-4D97-AF65-F5344CB8AC3E}">
        <p14:creationId xmlns:p14="http://schemas.microsoft.com/office/powerpoint/2010/main" val="984253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06400" y="576263"/>
            <a:ext cx="6197600" cy="3486150"/>
          </a:xfrm>
        </p:spPr>
      </p:sp>
      <p:sp>
        <p:nvSpPr>
          <p:cNvPr id="3" name="备注占位符 2"/>
          <p:cNvSpPr>
            <a:spLocks noGrp="1"/>
          </p:cNvSpPr>
          <p:nvPr>
            <p:ph type="body" idx="1"/>
          </p:nvPr>
        </p:nvSpPr>
        <p:spPr/>
        <p:txBody>
          <a:bodyPr>
            <a:normAutofit/>
          </a:bodyPr>
          <a:lstStyle/>
          <a:p>
            <a:pPr>
              <a:spcAft>
                <a:spcPts val="289"/>
              </a:spcAft>
              <a:buClr>
                <a:srgbClr val="0096D6"/>
              </a:buClr>
              <a:buSzPct val="100000"/>
            </a:pPr>
            <a:endParaRPr lang="en-US" altLang="zh-CN" sz="1300" dirty="0" smtClean="0">
              <a:ea typeface="华文细黑" pitchFamily="2" charset="-122"/>
            </a:endParaRPr>
          </a:p>
          <a:p>
            <a:pPr>
              <a:spcAft>
                <a:spcPts val="289"/>
              </a:spcAft>
              <a:buClr>
                <a:srgbClr val="0096D6"/>
              </a:buClr>
              <a:buSzPct val="100000"/>
            </a:pPr>
            <a:endParaRPr lang="en-US" altLang="zh-CN" sz="1300" dirty="0" smtClean="0">
              <a:ea typeface="华文细黑" pitchFamily="2" charset="-122"/>
            </a:endParaRPr>
          </a:p>
          <a:p>
            <a:pPr>
              <a:spcAft>
                <a:spcPts val="289"/>
              </a:spcAft>
              <a:buClr>
                <a:srgbClr val="0096D6"/>
              </a:buClr>
              <a:buSzPct val="100000"/>
            </a:pPr>
            <a:r>
              <a:rPr lang="en-US" altLang="zh-CN" sz="1300" dirty="0" smtClean="0">
                <a:ea typeface="华文细黑" pitchFamily="2" charset="-122"/>
              </a:rPr>
              <a:t>This</a:t>
            </a:r>
            <a:r>
              <a:rPr lang="en-US" altLang="zh-CN" sz="1300" baseline="0" dirty="0" smtClean="0">
                <a:ea typeface="华文细黑" pitchFamily="2" charset="-122"/>
              </a:rPr>
              <a:t> is specially designed for customer with multi-storage vendor policy.</a:t>
            </a:r>
          </a:p>
          <a:p>
            <a:pPr>
              <a:spcAft>
                <a:spcPts val="289"/>
              </a:spcAft>
              <a:buClr>
                <a:srgbClr val="0096D6"/>
              </a:buClr>
              <a:buSzPct val="100000"/>
            </a:pPr>
            <a:endParaRPr lang="en-US" altLang="zh-CN" sz="1300" baseline="0" dirty="0" smtClean="0">
              <a:ea typeface="华文细黑" pitchFamily="2" charset="-122"/>
            </a:endParaRPr>
          </a:p>
          <a:p>
            <a:pPr>
              <a:spcAft>
                <a:spcPts val="289"/>
              </a:spcAft>
              <a:buClr>
                <a:srgbClr val="0096D6"/>
              </a:buClr>
              <a:buSzPct val="100000"/>
            </a:pPr>
            <a:endParaRPr lang="en-US" altLang="zh-CN" sz="1300" dirty="0">
              <a:ea typeface="华文细黑" pitchFamily="2" charset="-122"/>
            </a:endParaRPr>
          </a:p>
        </p:txBody>
      </p:sp>
      <p:sp>
        <p:nvSpPr>
          <p:cNvPr id="4" name="页眉占位符 3"/>
          <p:cNvSpPr>
            <a:spLocks noGrp="1"/>
          </p:cNvSpPr>
          <p:nvPr>
            <p:ph type="hdr" sz="quarter" idx="10"/>
          </p:nvPr>
        </p:nvSpPr>
        <p:spPr>
          <a:xfrm>
            <a:off x="0" y="0"/>
            <a:ext cx="2971800" cy="464820"/>
          </a:xfrm>
          <a:prstGeom prst="rect">
            <a:avLst/>
          </a:prstGeom>
        </p:spPr>
        <p:txBody>
          <a:bodyPr/>
          <a:lstStyle/>
          <a:p>
            <a:r>
              <a:rPr lang="en-GB" dirty="0" smtClean="0"/>
              <a:t>Course or module title</a:t>
            </a:r>
            <a:endParaRPr lang="en-GB" dirty="0"/>
          </a:p>
        </p:txBody>
      </p:sp>
      <p:sp>
        <p:nvSpPr>
          <p:cNvPr id="5" name="日期占位符 4"/>
          <p:cNvSpPr>
            <a:spLocks noGrp="1"/>
          </p:cNvSpPr>
          <p:nvPr>
            <p:ph type="dt" idx="11"/>
          </p:nvPr>
        </p:nvSpPr>
        <p:spPr>
          <a:xfrm>
            <a:off x="3884613" y="0"/>
            <a:ext cx="2971800" cy="464820"/>
          </a:xfrm>
          <a:prstGeom prst="rect">
            <a:avLst/>
          </a:prstGeom>
        </p:spPr>
        <p:txBody>
          <a:bodyPr/>
          <a:lstStyle/>
          <a:p>
            <a:r>
              <a:rPr lang="en-US" dirty="0" smtClean="0"/>
              <a:t>Date or rev. #</a:t>
            </a:r>
            <a:endParaRPr lang="en-GB" dirty="0"/>
          </a:p>
        </p:txBody>
      </p:sp>
      <p:sp>
        <p:nvSpPr>
          <p:cNvPr id="6" name="页脚占位符 5"/>
          <p:cNvSpPr>
            <a:spLocks noGrp="1"/>
          </p:cNvSpPr>
          <p:nvPr>
            <p:ph type="ftr" sz="quarter" idx="12"/>
          </p:nvPr>
        </p:nvSpPr>
        <p:spPr/>
        <p:txBody>
          <a:bodyPr/>
          <a:lstStyle/>
          <a:p>
            <a:r>
              <a:rPr lang="en-GB" dirty="0" smtClean="0"/>
              <a:t>HP Restricted</a:t>
            </a:r>
            <a:endParaRPr lang="en-GB" dirty="0"/>
          </a:p>
        </p:txBody>
      </p:sp>
      <p:sp>
        <p:nvSpPr>
          <p:cNvPr id="7" name="灯片编号占位符 6"/>
          <p:cNvSpPr>
            <a:spLocks noGrp="1"/>
          </p:cNvSpPr>
          <p:nvPr>
            <p:ph type="sldNum" sz="quarter" idx="13"/>
          </p:nvPr>
        </p:nvSpPr>
        <p:spPr/>
        <p:txBody>
          <a:bodyPr/>
          <a:lstStyle/>
          <a:p>
            <a:fld id="{22A853E8-D85F-5D49-95D2-E1D96ABFE2B9}" type="slidenum">
              <a:rPr lang="en-GB" smtClean="0"/>
              <a:pPr/>
              <a:t>9</a:t>
            </a:fld>
            <a:endParaRPr lang="en-GB" dirty="0"/>
          </a:p>
        </p:txBody>
      </p:sp>
    </p:spTree>
    <p:extLst>
      <p:ext uri="{BB962C8B-B14F-4D97-AF65-F5344CB8AC3E}">
        <p14:creationId xmlns:p14="http://schemas.microsoft.com/office/powerpoint/2010/main" val="451166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06400" y="576263"/>
            <a:ext cx="6197600" cy="3486150"/>
          </a:xfrm>
        </p:spPr>
      </p:sp>
      <p:sp>
        <p:nvSpPr>
          <p:cNvPr id="3" name="备注占位符 2"/>
          <p:cNvSpPr>
            <a:spLocks noGrp="1"/>
          </p:cNvSpPr>
          <p:nvPr>
            <p:ph type="body" idx="1"/>
          </p:nvPr>
        </p:nvSpPr>
        <p:spPr/>
        <p:txBody>
          <a:bodyPr>
            <a:normAutofit/>
          </a:bodyPr>
          <a:lstStyle/>
          <a:p>
            <a:pPr>
              <a:spcAft>
                <a:spcPts val="289"/>
              </a:spcAft>
              <a:buClr>
                <a:srgbClr val="0096D6"/>
              </a:buClr>
              <a:buSzPct val="100000"/>
            </a:pPr>
            <a:endParaRPr lang="en-US" altLang="zh-CN" sz="1300" dirty="0" smtClean="0">
              <a:ea typeface="华文细黑" pitchFamily="2" charset="-122"/>
            </a:endParaRPr>
          </a:p>
          <a:p>
            <a:pPr>
              <a:spcAft>
                <a:spcPts val="289"/>
              </a:spcAft>
              <a:buClr>
                <a:srgbClr val="0096D6"/>
              </a:buClr>
              <a:buSzPct val="100000"/>
            </a:pPr>
            <a:endParaRPr lang="en-US" altLang="zh-CN" sz="1300" dirty="0" smtClean="0">
              <a:ea typeface="华文细黑" pitchFamily="2" charset="-122"/>
            </a:endParaRPr>
          </a:p>
          <a:p>
            <a:pPr>
              <a:spcAft>
                <a:spcPts val="289"/>
              </a:spcAft>
              <a:buClr>
                <a:srgbClr val="0096D6"/>
              </a:buClr>
              <a:buSzPct val="100000"/>
            </a:pPr>
            <a:r>
              <a:rPr lang="en-US" altLang="zh-CN" sz="1300" dirty="0" smtClean="0">
                <a:ea typeface="华文细黑" pitchFamily="2" charset="-122"/>
              </a:rPr>
              <a:t>This</a:t>
            </a:r>
            <a:r>
              <a:rPr lang="en-US" altLang="zh-CN" sz="1300" baseline="0" dirty="0" smtClean="0">
                <a:ea typeface="华文细黑" pitchFamily="2" charset="-122"/>
              </a:rPr>
              <a:t> is specially designed for customer with multi-storage vendor policy.</a:t>
            </a:r>
          </a:p>
          <a:p>
            <a:pPr>
              <a:spcAft>
                <a:spcPts val="289"/>
              </a:spcAft>
              <a:buClr>
                <a:srgbClr val="0096D6"/>
              </a:buClr>
              <a:buSzPct val="100000"/>
            </a:pPr>
            <a:endParaRPr lang="en-US" altLang="zh-CN" sz="1300" baseline="0" dirty="0" smtClean="0">
              <a:ea typeface="华文细黑" pitchFamily="2" charset="-122"/>
            </a:endParaRPr>
          </a:p>
          <a:p>
            <a:pPr>
              <a:spcAft>
                <a:spcPts val="289"/>
              </a:spcAft>
              <a:buClr>
                <a:srgbClr val="0096D6"/>
              </a:buClr>
              <a:buSzPct val="100000"/>
            </a:pPr>
            <a:endParaRPr lang="en-US" altLang="zh-CN" sz="1300" dirty="0">
              <a:ea typeface="华文细黑" pitchFamily="2" charset="-122"/>
            </a:endParaRPr>
          </a:p>
        </p:txBody>
      </p:sp>
      <p:sp>
        <p:nvSpPr>
          <p:cNvPr id="4" name="页眉占位符 3"/>
          <p:cNvSpPr>
            <a:spLocks noGrp="1"/>
          </p:cNvSpPr>
          <p:nvPr>
            <p:ph type="hdr" sz="quarter" idx="10"/>
          </p:nvPr>
        </p:nvSpPr>
        <p:spPr>
          <a:xfrm>
            <a:off x="0" y="0"/>
            <a:ext cx="2971800" cy="464820"/>
          </a:xfrm>
          <a:prstGeom prst="rect">
            <a:avLst/>
          </a:prstGeom>
        </p:spPr>
        <p:txBody>
          <a:bodyPr/>
          <a:lstStyle/>
          <a:p>
            <a:r>
              <a:rPr lang="en-GB" dirty="0" smtClean="0"/>
              <a:t>Course or module title</a:t>
            </a:r>
            <a:endParaRPr lang="en-GB" dirty="0"/>
          </a:p>
        </p:txBody>
      </p:sp>
      <p:sp>
        <p:nvSpPr>
          <p:cNvPr id="5" name="日期占位符 4"/>
          <p:cNvSpPr>
            <a:spLocks noGrp="1"/>
          </p:cNvSpPr>
          <p:nvPr>
            <p:ph type="dt" idx="11"/>
          </p:nvPr>
        </p:nvSpPr>
        <p:spPr>
          <a:xfrm>
            <a:off x="3884613" y="0"/>
            <a:ext cx="2971800" cy="464820"/>
          </a:xfrm>
          <a:prstGeom prst="rect">
            <a:avLst/>
          </a:prstGeom>
        </p:spPr>
        <p:txBody>
          <a:bodyPr/>
          <a:lstStyle/>
          <a:p>
            <a:r>
              <a:rPr lang="en-US" dirty="0" smtClean="0"/>
              <a:t>Date or rev. #</a:t>
            </a:r>
            <a:endParaRPr lang="en-GB" dirty="0"/>
          </a:p>
        </p:txBody>
      </p:sp>
      <p:sp>
        <p:nvSpPr>
          <p:cNvPr id="6" name="页脚占位符 5"/>
          <p:cNvSpPr>
            <a:spLocks noGrp="1"/>
          </p:cNvSpPr>
          <p:nvPr>
            <p:ph type="ftr" sz="quarter" idx="12"/>
          </p:nvPr>
        </p:nvSpPr>
        <p:spPr/>
        <p:txBody>
          <a:bodyPr/>
          <a:lstStyle/>
          <a:p>
            <a:r>
              <a:rPr lang="en-GB" dirty="0" smtClean="0"/>
              <a:t>HP Restricted</a:t>
            </a:r>
            <a:endParaRPr lang="en-GB" dirty="0"/>
          </a:p>
        </p:txBody>
      </p:sp>
      <p:sp>
        <p:nvSpPr>
          <p:cNvPr id="7" name="灯片编号占位符 6"/>
          <p:cNvSpPr>
            <a:spLocks noGrp="1"/>
          </p:cNvSpPr>
          <p:nvPr>
            <p:ph type="sldNum" sz="quarter" idx="13"/>
          </p:nvPr>
        </p:nvSpPr>
        <p:spPr/>
        <p:txBody>
          <a:bodyPr/>
          <a:lstStyle/>
          <a:p>
            <a:fld id="{22A853E8-D85F-5D49-95D2-E1D96ABFE2B9}" type="slidenum">
              <a:rPr lang="en-GB" smtClean="0"/>
              <a:pPr/>
              <a:t>12</a:t>
            </a:fld>
            <a:endParaRPr lang="en-GB" dirty="0"/>
          </a:p>
        </p:txBody>
      </p:sp>
    </p:spTree>
    <p:extLst>
      <p:ext uri="{BB962C8B-B14F-4D97-AF65-F5344CB8AC3E}">
        <p14:creationId xmlns:p14="http://schemas.microsoft.com/office/powerpoint/2010/main" val="668602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06400" y="576263"/>
            <a:ext cx="6197600" cy="3486150"/>
          </a:xfrm>
        </p:spPr>
      </p:sp>
      <p:sp>
        <p:nvSpPr>
          <p:cNvPr id="3" name="备注占位符 2"/>
          <p:cNvSpPr>
            <a:spLocks noGrp="1"/>
          </p:cNvSpPr>
          <p:nvPr>
            <p:ph type="body" idx="1"/>
          </p:nvPr>
        </p:nvSpPr>
        <p:spPr/>
        <p:txBody>
          <a:bodyPr>
            <a:normAutofit/>
          </a:bodyPr>
          <a:lstStyle/>
          <a:p>
            <a:pPr>
              <a:spcAft>
                <a:spcPts val="289"/>
              </a:spcAft>
              <a:buClr>
                <a:srgbClr val="0096D6"/>
              </a:buClr>
              <a:buSzPct val="100000"/>
            </a:pPr>
            <a:endParaRPr lang="en-US" altLang="zh-CN" sz="1300" dirty="0" smtClean="0">
              <a:ea typeface="华文细黑" pitchFamily="2" charset="-122"/>
            </a:endParaRPr>
          </a:p>
          <a:p>
            <a:pPr>
              <a:spcAft>
                <a:spcPts val="289"/>
              </a:spcAft>
              <a:buClr>
                <a:srgbClr val="0096D6"/>
              </a:buClr>
              <a:buSzPct val="100000"/>
            </a:pPr>
            <a:endParaRPr lang="en-US" altLang="zh-CN" sz="1300" dirty="0" smtClean="0">
              <a:ea typeface="华文细黑" pitchFamily="2" charset="-122"/>
            </a:endParaRPr>
          </a:p>
          <a:p>
            <a:pPr>
              <a:spcAft>
                <a:spcPts val="289"/>
              </a:spcAft>
              <a:buClr>
                <a:srgbClr val="0096D6"/>
              </a:buClr>
              <a:buSzPct val="100000"/>
            </a:pPr>
            <a:r>
              <a:rPr lang="en-US" altLang="zh-CN" sz="1300" dirty="0" smtClean="0">
                <a:ea typeface="华文细黑" pitchFamily="2" charset="-122"/>
              </a:rPr>
              <a:t>This</a:t>
            </a:r>
            <a:r>
              <a:rPr lang="en-US" altLang="zh-CN" sz="1300" baseline="0" dirty="0" smtClean="0">
                <a:ea typeface="华文细黑" pitchFamily="2" charset="-122"/>
              </a:rPr>
              <a:t> is specially designed for customer with multi-storage vendor policy.</a:t>
            </a:r>
          </a:p>
          <a:p>
            <a:pPr>
              <a:spcAft>
                <a:spcPts val="289"/>
              </a:spcAft>
              <a:buClr>
                <a:srgbClr val="0096D6"/>
              </a:buClr>
              <a:buSzPct val="100000"/>
            </a:pPr>
            <a:endParaRPr lang="en-US" altLang="zh-CN" sz="1300" baseline="0" dirty="0" smtClean="0">
              <a:ea typeface="华文细黑" pitchFamily="2" charset="-122"/>
            </a:endParaRPr>
          </a:p>
          <a:p>
            <a:pPr>
              <a:spcAft>
                <a:spcPts val="289"/>
              </a:spcAft>
              <a:buClr>
                <a:srgbClr val="0096D6"/>
              </a:buClr>
              <a:buSzPct val="100000"/>
            </a:pPr>
            <a:endParaRPr lang="en-US" altLang="zh-CN" sz="1300" dirty="0">
              <a:ea typeface="华文细黑" pitchFamily="2" charset="-122"/>
            </a:endParaRPr>
          </a:p>
        </p:txBody>
      </p:sp>
      <p:sp>
        <p:nvSpPr>
          <p:cNvPr id="4" name="页眉占位符 3"/>
          <p:cNvSpPr>
            <a:spLocks noGrp="1"/>
          </p:cNvSpPr>
          <p:nvPr>
            <p:ph type="hdr" sz="quarter" idx="10"/>
          </p:nvPr>
        </p:nvSpPr>
        <p:spPr>
          <a:xfrm>
            <a:off x="0" y="0"/>
            <a:ext cx="2971800" cy="464820"/>
          </a:xfrm>
          <a:prstGeom prst="rect">
            <a:avLst/>
          </a:prstGeom>
        </p:spPr>
        <p:txBody>
          <a:bodyPr/>
          <a:lstStyle/>
          <a:p>
            <a:r>
              <a:rPr lang="en-GB" dirty="0" smtClean="0"/>
              <a:t>Course or module title</a:t>
            </a:r>
            <a:endParaRPr lang="en-GB" dirty="0"/>
          </a:p>
        </p:txBody>
      </p:sp>
      <p:sp>
        <p:nvSpPr>
          <p:cNvPr id="5" name="日期占位符 4"/>
          <p:cNvSpPr>
            <a:spLocks noGrp="1"/>
          </p:cNvSpPr>
          <p:nvPr>
            <p:ph type="dt" idx="11"/>
          </p:nvPr>
        </p:nvSpPr>
        <p:spPr>
          <a:xfrm>
            <a:off x="3884613" y="0"/>
            <a:ext cx="2971800" cy="464820"/>
          </a:xfrm>
          <a:prstGeom prst="rect">
            <a:avLst/>
          </a:prstGeom>
        </p:spPr>
        <p:txBody>
          <a:bodyPr/>
          <a:lstStyle/>
          <a:p>
            <a:r>
              <a:rPr lang="en-US" dirty="0" smtClean="0"/>
              <a:t>Date or rev. #</a:t>
            </a:r>
            <a:endParaRPr lang="en-GB" dirty="0"/>
          </a:p>
        </p:txBody>
      </p:sp>
      <p:sp>
        <p:nvSpPr>
          <p:cNvPr id="6" name="页脚占位符 5"/>
          <p:cNvSpPr>
            <a:spLocks noGrp="1"/>
          </p:cNvSpPr>
          <p:nvPr>
            <p:ph type="ftr" sz="quarter" idx="12"/>
          </p:nvPr>
        </p:nvSpPr>
        <p:spPr/>
        <p:txBody>
          <a:bodyPr/>
          <a:lstStyle/>
          <a:p>
            <a:r>
              <a:rPr lang="en-GB" dirty="0" smtClean="0"/>
              <a:t>HP Restricted</a:t>
            </a:r>
            <a:endParaRPr lang="en-GB" dirty="0"/>
          </a:p>
        </p:txBody>
      </p:sp>
      <p:sp>
        <p:nvSpPr>
          <p:cNvPr id="7" name="灯片编号占位符 6"/>
          <p:cNvSpPr>
            <a:spLocks noGrp="1"/>
          </p:cNvSpPr>
          <p:nvPr>
            <p:ph type="sldNum" sz="quarter" idx="13"/>
          </p:nvPr>
        </p:nvSpPr>
        <p:spPr/>
        <p:txBody>
          <a:bodyPr/>
          <a:lstStyle/>
          <a:p>
            <a:fld id="{22A853E8-D85F-5D49-95D2-E1D96ABFE2B9}" type="slidenum">
              <a:rPr lang="en-GB" smtClean="0"/>
              <a:pPr/>
              <a:t>15</a:t>
            </a:fld>
            <a:endParaRPr lang="en-GB" dirty="0"/>
          </a:p>
        </p:txBody>
      </p:sp>
    </p:spTree>
    <p:extLst>
      <p:ext uri="{BB962C8B-B14F-4D97-AF65-F5344CB8AC3E}">
        <p14:creationId xmlns:p14="http://schemas.microsoft.com/office/powerpoint/2010/main" val="4159158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06400" y="576263"/>
            <a:ext cx="6197600" cy="3486150"/>
          </a:xfrm>
        </p:spPr>
      </p:sp>
      <p:sp>
        <p:nvSpPr>
          <p:cNvPr id="3" name="备注占位符 2"/>
          <p:cNvSpPr>
            <a:spLocks noGrp="1"/>
          </p:cNvSpPr>
          <p:nvPr>
            <p:ph type="body" idx="1"/>
          </p:nvPr>
        </p:nvSpPr>
        <p:spPr/>
        <p:txBody>
          <a:bodyPr>
            <a:normAutofit/>
          </a:bodyPr>
          <a:lstStyle/>
          <a:p>
            <a:pPr>
              <a:spcAft>
                <a:spcPts val="289"/>
              </a:spcAft>
              <a:buClr>
                <a:srgbClr val="0096D6"/>
              </a:buClr>
              <a:buSzPct val="100000"/>
            </a:pPr>
            <a:endParaRPr lang="en-US" altLang="zh-CN" sz="1300" dirty="0" smtClean="0">
              <a:ea typeface="华文细黑" pitchFamily="2" charset="-122"/>
            </a:endParaRPr>
          </a:p>
          <a:p>
            <a:pPr>
              <a:spcAft>
                <a:spcPts val="289"/>
              </a:spcAft>
              <a:buClr>
                <a:srgbClr val="0096D6"/>
              </a:buClr>
              <a:buSzPct val="100000"/>
            </a:pPr>
            <a:endParaRPr lang="en-US" altLang="zh-CN" sz="1300" dirty="0" smtClean="0">
              <a:ea typeface="华文细黑" pitchFamily="2" charset="-122"/>
            </a:endParaRPr>
          </a:p>
          <a:p>
            <a:pPr>
              <a:spcAft>
                <a:spcPts val="289"/>
              </a:spcAft>
              <a:buClr>
                <a:srgbClr val="0096D6"/>
              </a:buClr>
              <a:buSzPct val="100000"/>
            </a:pPr>
            <a:r>
              <a:rPr lang="en-US" altLang="zh-CN" sz="1300" dirty="0" smtClean="0">
                <a:ea typeface="华文细黑" pitchFamily="2" charset="-122"/>
              </a:rPr>
              <a:t>This</a:t>
            </a:r>
            <a:r>
              <a:rPr lang="en-US" altLang="zh-CN" sz="1300" baseline="0" dirty="0" smtClean="0">
                <a:ea typeface="华文细黑" pitchFamily="2" charset="-122"/>
              </a:rPr>
              <a:t> is specially designed for customer with multi-storage vendor policy.</a:t>
            </a:r>
          </a:p>
          <a:p>
            <a:pPr>
              <a:spcAft>
                <a:spcPts val="289"/>
              </a:spcAft>
              <a:buClr>
                <a:srgbClr val="0096D6"/>
              </a:buClr>
              <a:buSzPct val="100000"/>
            </a:pPr>
            <a:endParaRPr lang="en-US" altLang="zh-CN" sz="1300" baseline="0" dirty="0" smtClean="0">
              <a:ea typeface="华文细黑" pitchFamily="2" charset="-122"/>
            </a:endParaRPr>
          </a:p>
          <a:p>
            <a:pPr>
              <a:spcAft>
                <a:spcPts val="289"/>
              </a:spcAft>
              <a:buClr>
                <a:srgbClr val="0096D6"/>
              </a:buClr>
              <a:buSzPct val="100000"/>
            </a:pPr>
            <a:endParaRPr lang="en-US" altLang="zh-CN" sz="1300" dirty="0">
              <a:ea typeface="华文细黑" pitchFamily="2" charset="-122"/>
            </a:endParaRPr>
          </a:p>
        </p:txBody>
      </p:sp>
      <p:sp>
        <p:nvSpPr>
          <p:cNvPr id="4" name="页眉占位符 3"/>
          <p:cNvSpPr>
            <a:spLocks noGrp="1"/>
          </p:cNvSpPr>
          <p:nvPr>
            <p:ph type="hdr" sz="quarter" idx="10"/>
          </p:nvPr>
        </p:nvSpPr>
        <p:spPr>
          <a:xfrm>
            <a:off x="0" y="0"/>
            <a:ext cx="2971800" cy="464820"/>
          </a:xfrm>
          <a:prstGeom prst="rect">
            <a:avLst/>
          </a:prstGeom>
        </p:spPr>
        <p:txBody>
          <a:bodyPr/>
          <a:lstStyle/>
          <a:p>
            <a:r>
              <a:rPr lang="en-GB" dirty="0" smtClean="0"/>
              <a:t>Course or module title</a:t>
            </a:r>
            <a:endParaRPr lang="en-GB" dirty="0"/>
          </a:p>
        </p:txBody>
      </p:sp>
      <p:sp>
        <p:nvSpPr>
          <p:cNvPr id="5" name="日期占位符 4"/>
          <p:cNvSpPr>
            <a:spLocks noGrp="1"/>
          </p:cNvSpPr>
          <p:nvPr>
            <p:ph type="dt" idx="11"/>
          </p:nvPr>
        </p:nvSpPr>
        <p:spPr>
          <a:xfrm>
            <a:off x="3884613" y="0"/>
            <a:ext cx="2971800" cy="464820"/>
          </a:xfrm>
          <a:prstGeom prst="rect">
            <a:avLst/>
          </a:prstGeom>
        </p:spPr>
        <p:txBody>
          <a:bodyPr/>
          <a:lstStyle/>
          <a:p>
            <a:r>
              <a:rPr lang="en-US" dirty="0" smtClean="0"/>
              <a:t>Date or rev. #</a:t>
            </a:r>
            <a:endParaRPr lang="en-GB" dirty="0"/>
          </a:p>
        </p:txBody>
      </p:sp>
      <p:sp>
        <p:nvSpPr>
          <p:cNvPr id="6" name="页脚占位符 5"/>
          <p:cNvSpPr>
            <a:spLocks noGrp="1"/>
          </p:cNvSpPr>
          <p:nvPr>
            <p:ph type="ftr" sz="quarter" idx="12"/>
          </p:nvPr>
        </p:nvSpPr>
        <p:spPr/>
        <p:txBody>
          <a:bodyPr/>
          <a:lstStyle/>
          <a:p>
            <a:r>
              <a:rPr lang="en-GB" dirty="0" smtClean="0"/>
              <a:t>HP Restricted</a:t>
            </a:r>
            <a:endParaRPr lang="en-GB" dirty="0"/>
          </a:p>
        </p:txBody>
      </p:sp>
      <p:sp>
        <p:nvSpPr>
          <p:cNvPr id="7" name="灯片编号占位符 6"/>
          <p:cNvSpPr>
            <a:spLocks noGrp="1"/>
          </p:cNvSpPr>
          <p:nvPr>
            <p:ph type="sldNum" sz="quarter" idx="13"/>
          </p:nvPr>
        </p:nvSpPr>
        <p:spPr/>
        <p:txBody>
          <a:bodyPr/>
          <a:lstStyle/>
          <a:p>
            <a:fld id="{22A853E8-D85F-5D49-95D2-E1D96ABFE2B9}" type="slidenum">
              <a:rPr lang="en-GB" smtClean="0"/>
              <a:pPr/>
              <a:t>17</a:t>
            </a:fld>
            <a:endParaRPr lang="en-GB" dirty="0"/>
          </a:p>
        </p:txBody>
      </p:sp>
    </p:spTree>
    <p:extLst>
      <p:ext uri="{BB962C8B-B14F-4D97-AF65-F5344CB8AC3E}">
        <p14:creationId xmlns:p14="http://schemas.microsoft.com/office/powerpoint/2010/main" val="954883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06400" y="576263"/>
            <a:ext cx="6197600" cy="3486150"/>
          </a:xfrm>
        </p:spPr>
      </p:sp>
      <p:sp>
        <p:nvSpPr>
          <p:cNvPr id="3" name="备注占位符 2"/>
          <p:cNvSpPr>
            <a:spLocks noGrp="1"/>
          </p:cNvSpPr>
          <p:nvPr>
            <p:ph type="body" idx="1"/>
          </p:nvPr>
        </p:nvSpPr>
        <p:spPr/>
        <p:txBody>
          <a:bodyPr>
            <a:normAutofit/>
          </a:bodyPr>
          <a:lstStyle/>
          <a:p>
            <a:pPr>
              <a:spcAft>
                <a:spcPts val="289"/>
              </a:spcAft>
              <a:buClr>
                <a:srgbClr val="0096D6"/>
              </a:buClr>
              <a:buSzPct val="100000"/>
            </a:pPr>
            <a:endParaRPr lang="en-US" altLang="zh-CN" sz="1300" dirty="0" smtClean="0">
              <a:ea typeface="华文细黑" pitchFamily="2" charset="-122"/>
            </a:endParaRPr>
          </a:p>
          <a:p>
            <a:pPr>
              <a:spcAft>
                <a:spcPts val="289"/>
              </a:spcAft>
              <a:buClr>
                <a:srgbClr val="0096D6"/>
              </a:buClr>
              <a:buSzPct val="100000"/>
            </a:pPr>
            <a:endParaRPr lang="en-US" altLang="zh-CN" sz="1300" dirty="0" smtClean="0">
              <a:ea typeface="华文细黑" pitchFamily="2" charset="-122"/>
            </a:endParaRPr>
          </a:p>
          <a:p>
            <a:pPr>
              <a:spcAft>
                <a:spcPts val="289"/>
              </a:spcAft>
              <a:buClr>
                <a:srgbClr val="0096D6"/>
              </a:buClr>
              <a:buSzPct val="100000"/>
            </a:pPr>
            <a:r>
              <a:rPr lang="en-US" altLang="zh-CN" sz="1300" dirty="0" smtClean="0">
                <a:ea typeface="华文细黑" pitchFamily="2" charset="-122"/>
              </a:rPr>
              <a:t>This</a:t>
            </a:r>
            <a:r>
              <a:rPr lang="en-US" altLang="zh-CN" sz="1300" baseline="0" dirty="0" smtClean="0">
                <a:ea typeface="华文细黑" pitchFamily="2" charset="-122"/>
              </a:rPr>
              <a:t> is specially designed for customer with multi-storage vendor policy.</a:t>
            </a:r>
          </a:p>
          <a:p>
            <a:pPr>
              <a:spcAft>
                <a:spcPts val="289"/>
              </a:spcAft>
              <a:buClr>
                <a:srgbClr val="0096D6"/>
              </a:buClr>
              <a:buSzPct val="100000"/>
            </a:pPr>
            <a:endParaRPr lang="en-US" altLang="zh-CN" sz="1300" baseline="0" dirty="0" smtClean="0">
              <a:ea typeface="华文细黑" pitchFamily="2" charset="-122"/>
            </a:endParaRPr>
          </a:p>
          <a:p>
            <a:pPr>
              <a:spcAft>
                <a:spcPts val="289"/>
              </a:spcAft>
              <a:buClr>
                <a:srgbClr val="0096D6"/>
              </a:buClr>
              <a:buSzPct val="100000"/>
            </a:pPr>
            <a:endParaRPr lang="en-US" altLang="zh-CN" sz="1300" dirty="0">
              <a:ea typeface="华文细黑" pitchFamily="2" charset="-122"/>
            </a:endParaRPr>
          </a:p>
        </p:txBody>
      </p:sp>
      <p:sp>
        <p:nvSpPr>
          <p:cNvPr id="4" name="页眉占位符 3"/>
          <p:cNvSpPr>
            <a:spLocks noGrp="1"/>
          </p:cNvSpPr>
          <p:nvPr>
            <p:ph type="hdr" sz="quarter" idx="10"/>
          </p:nvPr>
        </p:nvSpPr>
        <p:spPr>
          <a:xfrm>
            <a:off x="0" y="0"/>
            <a:ext cx="2971800" cy="464820"/>
          </a:xfrm>
          <a:prstGeom prst="rect">
            <a:avLst/>
          </a:prstGeom>
        </p:spPr>
        <p:txBody>
          <a:bodyPr/>
          <a:lstStyle/>
          <a:p>
            <a:r>
              <a:rPr lang="en-GB" dirty="0" smtClean="0"/>
              <a:t>Course or module title</a:t>
            </a:r>
            <a:endParaRPr lang="en-GB" dirty="0"/>
          </a:p>
        </p:txBody>
      </p:sp>
      <p:sp>
        <p:nvSpPr>
          <p:cNvPr id="5" name="日期占位符 4"/>
          <p:cNvSpPr>
            <a:spLocks noGrp="1"/>
          </p:cNvSpPr>
          <p:nvPr>
            <p:ph type="dt" idx="11"/>
          </p:nvPr>
        </p:nvSpPr>
        <p:spPr>
          <a:xfrm>
            <a:off x="3884613" y="0"/>
            <a:ext cx="2971800" cy="464820"/>
          </a:xfrm>
          <a:prstGeom prst="rect">
            <a:avLst/>
          </a:prstGeom>
        </p:spPr>
        <p:txBody>
          <a:bodyPr/>
          <a:lstStyle/>
          <a:p>
            <a:r>
              <a:rPr lang="en-US" dirty="0" smtClean="0"/>
              <a:t>Date or rev. #</a:t>
            </a:r>
            <a:endParaRPr lang="en-GB" dirty="0"/>
          </a:p>
        </p:txBody>
      </p:sp>
      <p:sp>
        <p:nvSpPr>
          <p:cNvPr id="6" name="页脚占位符 5"/>
          <p:cNvSpPr>
            <a:spLocks noGrp="1"/>
          </p:cNvSpPr>
          <p:nvPr>
            <p:ph type="ftr" sz="quarter" idx="12"/>
          </p:nvPr>
        </p:nvSpPr>
        <p:spPr/>
        <p:txBody>
          <a:bodyPr/>
          <a:lstStyle/>
          <a:p>
            <a:r>
              <a:rPr lang="en-GB" dirty="0" smtClean="0"/>
              <a:t>HP Restricted</a:t>
            </a:r>
            <a:endParaRPr lang="en-GB" dirty="0"/>
          </a:p>
        </p:txBody>
      </p:sp>
      <p:sp>
        <p:nvSpPr>
          <p:cNvPr id="7" name="灯片编号占位符 6"/>
          <p:cNvSpPr>
            <a:spLocks noGrp="1"/>
          </p:cNvSpPr>
          <p:nvPr>
            <p:ph type="sldNum" sz="quarter" idx="13"/>
          </p:nvPr>
        </p:nvSpPr>
        <p:spPr/>
        <p:txBody>
          <a:bodyPr/>
          <a:lstStyle/>
          <a:p>
            <a:fld id="{22A853E8-D85F-5D49-95D2-E1D96ABFE2B9}" type="slidenum">
              <a:rPr lang="en-GB" smtClean="0"/>
              <a:pPr/>
              <a:t>19</a:t>
            </a:fld>
            <a:endParaRPr lang="en-GB" dirty="0"/>
          </a:p>
        </p:txBody>
      </p:sp>
    </p:spTree>
    <p:extLst>
      <p:ext uri="{BB962C8B-B14F-4D97-AF65-F5344CB8AC3E}">
        <p14:creationId xmlns:p14="http://schemas.microsoft.com/office/powerpoint/2010/main" val="98770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06400" y="576263"/>
            <a:ext cx="6197600" cy="3486150"/>
          </a:xfrm>
        </p:spPr>
      </p:sp>
      <p:sp>
        <p:nvSpPr>
          <p:cNvPr id="3" name="备注占位符 2"/>
          <p:cNvSpPr>
            <a:spLocks noGrp="1"/>
          </p:cNvSpPr>
          <p:nvPr>
            <p:ph type="body" idx="1"/>
          </p:nvPr>
        </p:nvSpPr>
        <p:spPr/>
        <p:txBody>
          <a:bodyPr>
            <a:normAutofit/>
          </a:bodyPr>
          <a:lstStyle/>
          <a:p>
            <a:pPr>
              <a:spcAft>
                <a:spcPts val="289"/>
              </a:spcAft>
              <a:buClr>
                <a:srgbClr val="0096D6"/>
              </a:buClr>
              <a:buSzPct val="100000"/>
            </a:pPr>
            <a:endParaRPr lang="en-US" altLang="zh-CN" sz="1300" dirty="0" smtClean="0">
              <a:ea typeface="华文细黑" pitchFamily="2" charset="-122"/>
            </a:endParaRPr>
          </a:p>
          <a:p>
            <a:pPr>
              <a:spcAft>
                <a:spcPts val="289"/>
              </a:spcAft>
              <a:buClr>
                <a:srgbClr val="0096D6"/>
              </a:buClr>
              <a:buSzPct val="100000"/>
            </a:pPr>
            <a:endParaRPr lang="en-US" altLang="zh-CN" sz="1300" dirty="0" smtClean="0">
              <a:ea typeface="华文细黑" pitchFamily="2" charset="-122"/>
            </a:endParaRPr>
          </a:p>
          <a:p>
            <a:pPr>
              <a:spcAft>
                <a:spcPts val="289"/>
              </a:spcAft>
              <a:buClr>
                <a:srgbClr val="0096D6"/>
              </a:buClr>
              <a:buSzPct val="100000"/>
            </a:pPr>
            <a:r>
              <a:rPr lang="en-US" altLang="zh-CN" sz="1300" dirty="0" smtClean="0">
                <a:ea typeface="华文细黑" pitchFamily="2" charset="-122"/>
              </a:rPr>
              <a:t>This</a:t>
            </a:r>
            <a:r>
              <a:rPr lang="en-US" altLang="zh-CN" sz="1300" baseline="0" dirty="0" smtClean="0">
                <a:ea typeface="华文细黑" pitchFamily="2" charset="-122"/>
              </a:rPr>
              <a:t> is specially designed for customer with multi-storage vendor policy.</a:t>
            </a:r>
          </a:p>
          <a:p>
            <a:pPr>
              <a:spcAft>
                <a:spcPts val="289"/>
              </a:spcAft>
              <a:buClr>
                <a:srgbClr val="0096D6"/>
              </a:buClr>
              <a:buSzPct val="100000"/>
            </a:pPr>
            <a:endParaRPr lang="en-US" altLang="zh-CN" sz="1300" baseline="0" dirty="0" smtClean="0">
              <a:ea typeface="华文细黑" pitchFamily="2" charset="-122"/>
            </a:endParaRPr>
          </a:p>
          <a:p>
            <a:pPr>
              <a:spcAft>
                <a:spcPts val="289"/>
              </a:spcAft>
              <a:buClr>
                <a:srgbClr val="0096D6"/>
              </a:buClr>
              <a:buSzPct val="100000"/>
            </a:pPr>
            <a:endParaRPr lang="en-US" altLang="zh-CN" sz="1300" dirty="0">
              <a:ea typeface="华文细黑" pitchFamily="2" charset="-122"/>
            </a:endParaRPr>
          </a:p>
        </p:txBody>
      </p:sp>
      <p:sp>
        <p:nvSpPr>
          <p:cNvPr id="4" name="页眉占位符 3"/>
          <p:cNvSpPr>
            <a:spLocks noGrp="1"/>
          </p:cNvSpPr>
          <p:nvPr>
            <p:ph type="hdr" sz="quarter" idx="10"/>
          </p:nvPr>
        </p:nvSpPr>
        <p:spPr>
          <a:xfrm>
            <a:off x="0" y="0"/>
            <a:ext cx="2971800" cy="464820"/>
          </a:xfrm>
          <a:prstGeom prst="rect">
            <a:avLst/>
          </a:prstGeom>
        </p:spPr>
        <p:txBody>
          <a:bodyPr/>
          <a:lstStyle/>
          <a:p>
            <a:r>
              <a:rPr lang="en-GB" dirty="0" smtClean="0"/>
              <a:t>Course or module title</a:t>
            </a:r>
            <a:endParaRPr lang="en-GB" dirty="0"/>
          </a:p>
        </p:txBody>
      </p:sp>
      <p:sp>
        <p:nvSpPr>
          <p:cNvPr id="5" name="日期占位符 4"/>
          <p:cNvSpPr>
            <a:spLocks noGrp="1"/>
          </p:cNvSpPr>
          <p:nvPr>
            <p:ph type="dt" idx="11"/>
          </p:nvPr>
        </p:nvSpPr>
        <p:spPr>
          <a:xfrm>
            <a:off x="3884613" y="0"/>
            <a:ext cx="2971800" cy="464820"/>
          </a:xfrm>
          <a:prstGeom prst="rect">
            <a:avLst/>
          </a:prstGeom>
        </p:spPr>
        <p:txBody>
          <a:bodyPr/>
          <a:lstStyle/>
          <a:p>
            <a:r>
              <a:rPr lang="en-US" dirty="0" smtClean="0"/>
              <a:t>Date or rev. #</a:t>
            </a:r>
            <a:endParaRPr lang="en-GB" dirty="0"/>
          </a:p>
        </p:txBody>
      </p:sp>
      <p:sp>
        <p:nvSpPr>
          <p:cNvPr id="6" name="页脚占位符 5"/>
          <p:cNvSpPr>
            <a:spLocks noGrp="1"/>
          </p:cNvSpPr>
          <p:nvPr>
            <p:ph type="ftr" sz="quarter" idx="12"/>
          </p:nvPr>
        </p:nvSpPr>
        <p:spPr/>
        <p:txBody>
          <a:bodyPr/>
          <a:lstStyle/>
          <a:p>
            <a:r>
              <a:rPr lang="en-GB" dirty="0" smtClean="0"/>
              <a:t>HP Restricted</a:t>
            </a:r>
            <a:endParaRPr lang="en-GB" dirty="0"/>
          </a:p>
        </p:txBody>
      </p:sp>
      <p:sp>
        <p:nvSpPr>
          <p:cNvPr id="7" name="灯片编号占位符 6"/>
          <p:cNvSpPr>
            <a:spLocks noGrp="1"/>
          </p:cNvSpPr>
          <p:nvPr>
            <p:ph type="sldNum" sz="quarter" idx="13"/>
          </p:nvPr>
        </p:nvSpPr>
        <p:spPr/>
        <p:txBody>
          <a:bodyPr/>
          <a:lstStyle/>
          <a:p>
            <a:fld id="{22A853E8-D85F-5D49-95D2-E1D96ABFE2B9}" type="slidenum">
              <a:rPr lang="en-GB" smtClean="0"/>
              <a:pPr/>
              <a:t>21</a:t>
            </a:fld>
            <a:endParaRPr lang="en-GB" dirty="0"/>
          </a:p>
        </p:txBody>
      </p:sp>
    </p:spTree>
    <p:extLst>
      <p:ext uri="{BB962C8B-B14F-4D97-AF65-F5344CB8AC3E}">
        <p14:creationId xmlns:p14="http://schemas.microsoft.com/office/powerpoint/2010/main" val="63998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06400" y="576263"/>
            <a:ext cx="6197600" cy="3486150"/>
          </a:xfrm>
        </p:spPr>
      </p:sp>
      <p:sp>
        <p:nvSpPr>
          <p:cNvPr id="3" name="备注占位符 2"/>
          <p:cNvSpPr>
            <a:spLocks noGrp="1"/>
          </p:cNvSpPr>
          <p:nvPr>
            <p:ph type="body" idx="1"/>
          </p:nvPr>
        </p:nvSpPr>
        <p:spPr/>
        <p:txBody>
          <a:bodyPr>
            <a:normAutofit/>
          </a:bodyPr>
          <a:lstStyle/>
          <a:p>
            <a:pPr>
              <a:spcAft>
                <a:spcPts val="289"/>
              </a:spcAft>
              <a:buClr>
                <a:srgbClr val="0096D6"/>
              </a:buClr>
              <a:buSzPct val="100000"/>
            </a:pPr>
            <a:endParaRPr lang="en-US" altLang="zh-CN" sz="1300" dirty="0" smtClean="0">
              <a:ea typeface="华文细黑" pitchFamily="2" charset="-122"/>
            </a:endParaRPr>
          </a:p>
          <a:p>
            <a:pPr>
              <a:spcAft>
                <a:spcPts val="289"/>
              </a:spcAft>
              <a:buClr>
                <a:srgbClr val="0096D6"/>
              </a:buClr>
              <a:buSzPct val="100000"/>
            </a:pPr>
            <a:endParaRPr lang="en-US" altLang="zh-CN" sz="1300" dirty="0" smtClean="0">
              <a:ea typeface="华文细黑" pitchFamily="2" charset="-122"/>
            </a:endParaRPr>
          </a:p>
          <a:p>
            <a:pPr>
              <a:spcAft>
                <a:spcPts val="289"/>
              </a:spcAft>
              <a:buClr>
                <a:srgbClr val="0096D6"/>
              </a:buClr>
              <a:buSzPct val="100000"/>
            </a:pPr>
            <a:r>
              <a:rPr lang="en-US" altLang="zh-CN" sz="1300" dirty="0" smtClean="0">
                <a:ea typeface="华文细黑" pitchFamily="2" charset="-122"/>
              </a:rPr>
              <a:t>This</a:t>
            </a:r>
            <a:r>
              <a:rPr lang="en-US" altLang="zh-CN" sz="1300" baseline="0" dirty="0" smtClean="0">
                <a:ea typeface="华文细黑" pitchFamily="2" charset="-122"/>
              </a:rPr>
              <a:t> is specially designed for customer with multi-storage vendor policy.</a:t>
            </a:r>
          </a:p>
          <a:p>
            <a:pPr>
              <a:spcAft>
                <a:spcPts val="289"/>
              </a:spcAft>
              <a:buClr>
                <a:srgbClr val="0096D6"/>
              </a:buClr>
              <a:buSzPct val="100000"/>
            </a:pPr>
            <a:endParaRPr lang="en-US" altLang="zh-CN" sz="1300" baseline="0" dirty="0" smtClean="0">
              <a:ea typeface="华文细黑" pitchFamily="2" charset="-122"/>
            </a:endParaRPr>
          </a:p>
          <a:p>
            <a:pPr>
              <a:spcAft>
                <a:spcPts val="289"/>
              </a:spcAft>
              <a:buClr>
                <a:srgbClr val="0096D6"/>
              </a:buClr>
              <a:buSzPct val="100000"/>
            </a:pPr>
            <a:endParaRPr lang="en-US" altLang="zh-CN" sz="1300" dirty="0">
              <a:ea typeface="华文细黑" pitchFamily="2" charset="-122"/>
            </a:endParaRPr>
          </a:p>
        </p:txBody>
      </p:sp>
      <p:sp>
        <p:nvSpPr>
          <p:cNvPr id="4" name="页眉占位符 3"/>
          <p:cNvSpPr>
            <a:spLocks noGrp="1"/>
          </p:cNvSpPr>
          <p:nvPr>
            <p:ph type="hdr" sz="quarter" idx="10"/>
          </p:nvPr>
        </p:nvSpPr>
        <p:spPr>
          <a:xfrm>
            <a:off x="0" y="0"/>
            <a:ext cx="2971800" cy="464820"/>
          </a:xfrm>
          <a:prstGeom prst="rect">
            <a:avLst/>
          </a:prstGeom>
        </p:spPr>
        <p:txBody>
          <a:bodyPr/>
          <a:lstStyle/>
          <a:p>
            <a:r>
              <a:rPr lang="en-GB" dirty="0" smtClean="0"/>
              <a:t>Course or module title</a:t>
            </a:r>
            <a:endParaRPr lang="en-GB" dirty="0"/>
          </a:p>
        </p:txBody>
      </p:sp>
      <p:sp>
        <p:nvSpPr>
          <p:cNvPr id="5" name="日期占位符 4"/>
          <p:cNvSpPr>
            <a:spLocks noGrp="1"/>
          </p:cNvSpPr>
          <p:nvPr>
            <p:ph type="dt" idx="11"/>
          </p:nvPr>
        </p:nvSpPr>
        <p:spPr>
          <a:xfrm>
            <a:off x="3884613" y="0"/>
            <a:ext cx="2971800" cy="464820"/>
          </a:xfrm>
          <a:prstGeom prst="rect">
            <a:avLst/>
          </a:prstGeom>
        </p:spPr>
        <p:txBody>
          <a:bodyPr/>
          <a:lstStyle/>
          <a:p>
            <a:r>
              <a:rPr lang="en-US" dirty="0" smtClean="0"/>
              <a:t>Date or rev. #</a:t>
            </a:r>
            <a:endParaRPr lang="en-GB" dirty="0"/>
          </a:p>
        </p:txBody>
      </p:sp>
      <p:sp>
        <p:nvSpPr>
          <p:cNvPr id="6" name="页脚占位符 5"/>
          <p:cNvSpPr>
            <a:spLocks noGrp="1"/>
          </p:cNvSpPr>
          <p:nvPr>
            <p:ph type="ftr" sz="quarter" idx="12"/>
          </p:nvPr>
        </p:nvSpPr>
        <p:spPr/>
        <p:txBody>
          <a:bodyPr/>
          <a:lstStyle/>
          <a:p>
            <a:r>
              <a:rPr lang="en-GB" dirty="0" smtClean="0"/>
              <a:t>HP Restricted</a:t>
            </a:r>
            <a:endParaRPr lang="en-GB" dirty="0"/>
          </a:p>
        </p:txBody>
      </p:sp>
      <p:sp>
        <p:nvSpPr>
          <p:cNvPr id="7" name="灯片编号占位符 6"/>
          <p:cNvSpPr>
            <a:spLocks noGrp="1"/>
          </p:cNvSpPr>
          <p:nvPr>
            <p:ph type="sldNum" sz="quarter" idx="13"/>
          </p:nvPr>
        </p:nvSpPr>
        <p:spPr/>
        <p:txBody>
          <a:bodyPr/>
          <a:lstStyle/>
          <a:p>
            <a:fld id="{22A853E8-D85F-5D49-95D2-E1D96ABFE2B9}" type="slidenum">
              <a:rPr lang="en-GB" smtClean="0"/>
              <a:pPr/>
              <a:t>24</a:t>
            </a:fld>
            <a:endParaRPr lang="en-GB" dirty="0"/>
          </a:p>
        </p:txBody>
      </p:sp>
    </p:spTree>
    <p:extLst>
      <p:ext uri="{BB962C8B-B14F-4D97-AF65-F5344CB8AC3E}">
        <p14:creationId xmlns:p14="http://schemas.microsoft.com/office/powerpoint/2010/main" val="1693041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06400" y="576263"/>
            <a:ext cx="6197600" cy="3486150"/>
          </a:xfrm>
        </p:spPr>
      </p:sp>
      <p:sp>
        <p:nvSpPr>
          <p:cNvPr id="3" name="备注占位符 2"/>
          <p:cNvSpPr>
            <a:spLocks noGrp="1"/>
          </p:cNvSpPr>
          <p:nvPr>
            <p:ph type="body" idx="1"/>
          </p:nvPr>
        </p:nvSpPr>
        <p:spPr/>
        <p:txBody>
          <a:bodyPr>
            <a:normAutofit/>
          </a:bodyPr>
          <a:lstStyle/>
          <a:p>
            <a:pPr>
              <a:spcAft>
                <a:spcPts val="289"/>
              </a:spcAft>
              <a:buClr>
                <a:srgbClr val="0096D6"/>
              </a:buClr>
              <a:buSzPct val="100000"/>
            </a:pPr>
            <a:endParaRPr lang="en-US" altLang="zh-CN" sz="1300" dirty="0" smtClean="0">
              <a:ea typeface="华文细黑" pitchFamily="2" charset="-122"/>
            </a:endParaRPr>
          </a:p>
          <a:p>
            <a:pPr>
              <a:spcAft>
                <a:spcPts val="289"/>
              </a:spcAft>
              <a:buClr>
                <a:srgbClr val="0096D6"/>
              </a:buClr>
              <a:buSzPct val="100000"/>
            </a:pPr>
            <a:endParaRPr lang="en-US" altLang="zh-CN" sz="1300" dirty="0" smtClean="0">
              <a:ea typeface="华文细黑" pitchFamily="2" charset="-122"/>
            </a:endParaRPr>
          </a:p>
          <a:p>
            <a:pPr>
              <a:spcAft>
                <a:spcPts val="289"/>
              </a:spcAft>
              <a:buClr>
                <a:srgbClr val="0096D6"/>
              </a:buClr>
              <a:buSzPct val="100000"/>
            </a:pPr>
            <a:r>
              <a:rPr lang="en-US" altLang="zh-CN" sz="1300" dirty="0" smtClean="0">
                <a:ea typeface="华文细黑" pitchFamily="2" charset="-122"/>
              </a:rPr>
              <a:t>This</a:t>
            </a:r>
            <a:r>
              <a:rPr lang="en-US" altLang="zh-CN" sz="1300" baseline="0" dirty="0" smtClean="0">
                <a:ea typeface="华文细黑" pitchFamily="2" charset="-122"/>
              </a:rPr>
              <a:t> is specially designed for customer with multi-storage vendor policy.</a:t>
            </a:r>
          </a:p>
          <a:p>
            <a:pPr>
              <a:spcAft>
                <a:spcPts val="289"/>
              </a:spcAft>
              <a:buClr>
                <a:srgbClr val="0096D6"/>
              </a:buClr>
              <a:buSzPct val="100000"/>
            </a:pPr>
            <a:endParaRPr lang="en-US" altLang="zh-CN" sz="1300" baseline="0" dirty="0" smtClean="0">
              <a:ea typeface="华文细黑" pitchFamily="2" charset="-122"/>
            </a:endParaRPr>
          </a:p>
          <a:p>
            <a:pPr>
              <a:spcAft>
                <a:spcPts val="289"/>
              </a:spcAft>
              <a:buClr>
                <a:srgbClr val="0096D6"/>
              </a:buClr>
              <a:buSzPct val="100000"/>
            </a:pPr>
            <a:endParaRPr lang="en-US" altLang="zh-CN" sz="1300" dirty="0">
              <a:ea typeface="华文细黑" pitchFamily="2" charset="-122"/>
            </a:endParaRPr>
          </a:p>
        </p:txBody>
      </p:sp>
      <p:sp>
        <p:nvSpPr>
          <p:cNvPr id="4" name="页眉占位符 3"/>
          <p:cNvSpPr>
            <a:spLocks noGrp="1"/>
          </p:cNvSpPr>
          <p:nvPr>
            <p:ph type="hdr" sz="quarter" idx="10"/>
          </p:nvPr>
        </p:nvSpPr>
        <p:spPr>
          <a:xfrm>
            <a:off x="0" y="0"/>
            <a:ext cx="2971800" cy="464820"/>
          </a:xfrm>
          <a:prstGeom prst="rect">
            <a:avLst/>
          </a:prstGeom>
        </p:spPr>
        <p:txBody>
          <a:bodyPr/>
          <a:lstStyle/>
          <a:p>
            <a:r>
              <a:rPr lang="en-GB" dirty="0" smtClean="0"/>
              <a:t>Course or module title</a:t>
            </a:r>
            <a:endParaRPr lang="en-GB" dirty="0"/>
          </a:p>
        </p:txBody>
      </p:sp>
      <p:sp>
        <p:nvSpPr>
          <p:cNvPr id="5" name="日期占位符 4"/>
          <p:cNvSpPr>
            <a:spLocks noGrp="1"/>
          </p:cNvSpPr>
          <p:nvPr>
            <p:ph type="dt" idx="11"/>
          </p:nvPr>
        </p:nvSpPr>
        <p:spPr>
          <a:xfrm>
            <a:off x="3884613" y="0"/>
            <a:ext cx="2971800" cy="464820"/>
          </a:xfrm>
          <a:prstGeom prst="rect">
            <a:avLst/>
          </a:prstGeom>
        </p:spPr>
        <p:txBody>
          <a:bodyPr/>
          <a:lstStyle/>
          <a:p>
            <a:r>
              <a:rPr lang="en-US" dirty="0" smtClean="0"/>
              <a:t>Date or rev. #</a:t>
            </a:r>
            <a:endParaRPr lang="en-GB" dirty="0"/>
          </a:p>
        </p:txBody>
      </p:sp>
      <p:sp>
        <p:nvSpPr>
          <p:cNvPr id="6" name="页脚占位符 5"/>
          <p:cNvSpPr>
            <a:spLocks noGrp="1"/>
          </p:cNvSpPr>
          <p:nvPr>
            <p:ph type="ftr" sz="quarter" idx="12"/>
          </p:nvPr>
        </p:nvSpPr>
        <p:spPr/>
        <p:txBody>
          <a:bodyPr/>
          <a:lstStyle/>
          <a:p>
            <a:r>
              <a:rPr lang="en-GB" dirty="0" smtClean="0"/>
              <a:t>HP Restricted</a:t>
            </a:r>
            <a:endParaRPr lang="en-GB" dirty="0"/>
          </a:p>
        </p:txBody>
      </p:sp>
      <p:sp>
        <p:nvSpPr>
          <p:cNvPr id="7" name="灯片编号占位符 6"/>
          <p:cNvSpPr>
            <a:spLocks noGrp="1"/>
          </p:cNvSpPr>
          <p:nvPr>
            <p:ph type="sldNum" sz="quarter" idx="13"/>
          </p:nvPr>
        </p:nvSpPr>
        <p:spPr/>
        <p:txBody>
          <a:bodyPr/>
          <a:lstStyle/>
          <a:p>
            <a:fld id="{22A853E8-D85F-5D49-95D2-E1D96ABFE2B9}" type="slidenum">
              <a:rPr lang="en-GB" smtClean="0"/>
              <a:pPr/>
              <a:t>26</a:t>
            </a:fld>
            <a:endParaRPr lang="en-GB" dirty="0"/>
          </a:p>
        </p:txBody>
      </p:sp>
    </p:spTree>
    <p:extLst>
      <p:ext uri="{BB962C8B-B14F-4D97-AF65-F5344CB8AC3E}">
        <p14:creationId xmlns:p14="http://schemas.microsoft.com/office/powerpoint/2010/main" val="2976678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37EF0A-3B9A-436E-98FC-35B8CE953654}"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dirty="0" smtClean="0"/>
              <a:t>FCIA GEN6 </a:t>
            </a:r>
            <a:r>
              <a:rPr lang="en-US" dirty="0" err="1" smtClean="0"/>
              <a:t>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a:t>
            </a:fld>
            <a:endParaRPr lang="en-US" dirty="0"/>
          </a:p>
        </p:txBody>
      </p:sp>
    </p:spTree>
    <p:extLst>
      <p:ext uri="{BB962C8B-B14F-4D97-AF65-F5344CB8AC3E}">
        <p14:creationId xmlns:p14="http://schemas.microsoft.com/office/powerpoint/2010/main" val="798487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3EC682-C624-4D13-A204-AFC2284B79BE}"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a:t>
            </a:fld>
            <a:endParaRPr lang="en-US" dirty="0"/>
          </a:p>
        </p:txBody>
      </p:sp>
    </p:spTree>
    <p:extLst>
      <p:ext uri="{BB962C8B-B14F-4D97-AF65-F5344CB8AC3E}">
        <p14:creationId xmlns:p14="http://schemas.microsoft.com/office/powerpoint/2010/main" val="252184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1DA214-A91B-4274-BBFC-51751DA0831E}"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a:t>
            </a:fld>
            <a:endParaRPr lang="en-US" dirty="0"/>
          </a:p>
        </p:txBody>
      </p:sp>
    </p:spTree>
    <p:extLst>
      <p:ext uri="{BB962C8B-B14F-4D97-AF65-F5344CB8AC3E}">
        <p14:creationId xmlns:p14="http://schemas.microsoft.com/office/powerpoint/2010/main" val="485330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E304C3-9373-45EE-AB4C-D09ECA5ED850}"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a:t>
            </a:fld>
            <a:endParaRPr lang="en-US" dirty="0"/>
          </a:p>
        </p:txBody>
      </p:sp>
    </p:spTree>
    <p:extLst>
      <p:ext uri="{BB962C8B-B14F-4D97-AF65-F5344CB8AC3E}">
        <p14:creationId xmlns:p14="http://schemas.microsoft.com/office/powerpoint/2010/main" val="1428189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338119-80FF-426D-8207-CD8530BCA020}"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a:t>
            </a:fld>
            <a:endParaRPr lang="en-US" dirty="0"/>
          </a:p>
        </p:txBody>
      </p:sp>
    </p:spTree>
    <p:extLst>
      <p:ext uri="{BB962C8B-B14F-4D97-AF65-F5344CB8AC3E}">
        <p14:creationId xmlns:p14="http://schemas.microsoft.com/office/powerpoint/2010/main" val="1284967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553854-1EA8-44D3-9BD4-2F36CEE0F903}" type="datetime1">
              <a:rPr lang="en-US" smtClean="0"/>
              <a:t>4/22/2016</a:t>
            </a:fld>
            <a:endParaRPr lang="en-US" dirty="0"/>
          </a:p>
        </p:txBody>
      </p:sp>
      <p:sp>
        <p:nvSpPr>
          <p:cNvPr id="6" name="Footer Placeholder 5"/>
          <p:cNvSpPr>
            <a:spLocks noGrp="1"/>
          </p:cNvSpPr>
          <p:nvPr>
            <p:ph type="ftr" sz="quarter" idx="11"/>
          </p:nvPr>
        </p:nvSpPr>
        <p:spPr/>
        <p:txBody>
          <a:bodyPr/>
          <a:lstStyle/>
          <a:p>
            <a:r>
              <a:rPr lang="en-US" smtClean="0"/>
              <a:t>FCIA GEN6 PlugFest</a:t>
            </a:r>
            <a:endParaRPr lang="en-US" dirty="0"/>
          </a:p>
        </p:txBody>
      </p:sp>
      <p:sp>
        <p:nvSpPr>
          <p:cNvPr id="7" name="Slide Number Placeholder 6"/>
          <p:cNvSpPr>
            <a:spLocks noGrp="1"/>
          </p:cNvSpPr>
          <p:nvPr>
            <p:ph type="sldNum" sz="quarter" idx="12"/>
          </p:nvPr>
        </p:nvSpPr>
        <p:spPr/>
        <p:txBody>
          <a:bodyPr/>
          <a:lstStyle/>
          <a:p>
            <a:fld id="{12FF0502-AFFF-40C9-B4AF-A3F9605275DC}" type="slidenum">
              <a:rPr lang="en-US" smtClean="0"/>
              <a:t>‹#›</a:t>
            </a:fld>
            <a:endParaRPr lang="en-US" dirty="0"/>
          </a:p>
        </p:txBody>
      </p:sp>
    </p:spTree>
    <p:extLst>
      <p:ext uri="{BB962C8B-B14F-4D97-AF65-F5344CB8AC3E}">
        <p14:creationId xmlns:p14="http://schemas.microsoft.com/office/powerpoint/2010/main" val="43485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82CE8C-B02F-450D-A547-B7FBC7D220DD}" type="datetime1">
              <a:rPr lang="en-US" smtClean="0"/>
              <a:t>4/22/2016</a:t>
            </a:fld>
            <a:endParaRPr lang="en-US" dirty="0"/>
          </a:p>
        </p:txBody>
      </p:sp>
      <p:sp>
        <p:nvSpPr>
          <p:cNvPr id="8" name="Footer Placeholder 7"/>
          <p:cNvSpPr>
            <a:spLocks noGrp="1"/>
          </p:cNvSpPr>
          <p:nvPr>
            <p:ph type="ftr" sz="quarter" idx="11"/>
          </p:nvPr>
        </p:nvSpPr>
        <p:spPr/>
        <p:txBody>
          <a:bodyPr/>
          <a:lstStyle/>
          <a:p>
            <a:r>
              <a:rPr lang="en-US" smtClean="0"/>
              <a:t>FCIA GEN6 PlugFest</a:t>
            </a:r>
            <a:endParaRPr lang="en-US" dirty="0"/>
          </a:p>
        </p:txBody>
      </p:sp>
      <p:sp>
        <p:nvSpPr>
          <p:cNvPr id="9" name="Slide Number Placeholder 8"/>
          <p:cNvSpPr>
            <a:spLocks noGrp="1"/>
          </p:cNvSpPr>
          <p:nvPr>
            <p:ph type="sldNum" sz="quarter" idx="12"/>
          </p:nvPr>
        </p:nvSpPr>
        <p:spPr/>
        <p:txBody>
          <a:bodyPr/>
          <a:lstStyle/>
          <a:p>
            <a:fld id="{12FF0502-AFFF-40C9-B4AF-A3F9605275DC}" type="slidenum">
              <a:rPr lang="en-US" smtClean="0"/>
              <a:t>‹#›</a:t>
            </a:fld>
            <a:endParaRPr lang="en-US" dirty="0"/>
          </a:p>
        </p:txBody>
      </p:sp>
    </p:spTree>
    <p:extLst>
      <p:ext uri="{BB962C8B-B14F-4D97-AF65-F5344CB8AC3E}">
        <p14:creationId xmlns:p14="http://schemas.microsoft.com/office/powerpoint/2010/main" val="1457605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D0720B-BA3D-42C4-8F9C-B00B0E4CA14A}" type="datetime1">
              <a:rPr lang="en-US" smtClean="0"/>
              <a:t>4/22/2016</a:t>
            </a:fld>
            <a:endParaRPr lang="en-US" dirty="0"/>
          </a:p>
        </p:txBody>
      </p:sp>
      <p:sp>
        <p:nvSpPr>
          <p:cNvPr id="4" name="Footer Placeholder 3"/>
          <p:cNvSpPr>
            <a:spLocks noGrp="1"/>
          </p:cNvSpPr>
          <p:nvPr>
            <p:ph type="ftr" sz="quarter" idx="11"/>
          </p:nvPr>
        </p:nvSpPr>
        <p:spPr/>
        <p:txBody>
          <a:bodyPr/>
          <a:lstStyle/>
          <a:p>
            <a:r>
              <a:rPr lang="en-US" smtClean="0"/>
              <a:t>FCIA GEN6 PlugFest</a:t>
            </a:r>
            <a:endParaRPr lang="en-US" dirty="0"/>
          </a:p>
        </p:txBody>
      </p:sp>
      <p:sp>
        <p:nvSpPr>
          <p:cNvPr id="5" name="Slide Number Placeholder 4"/>
          <p:cNvSpPr>
            <a:spLocks noGrp="1"/>
          </p:cNvSpPr>
          <p:nvPr>
            <p:ph type="sldNum" sz="quarter" idx="12"/>
          </p:nvPr>
        </p:nvSpPr>
        <p:spPr/>
        <p:txBody>
          <a:bodyPr/>
          <a:lstStyle/>
          <a:p>
            <a:fld id="{12FF0502-AFFF-40C9-B4AF-A3F9605275DC}" type="slidenum">
              <a:rPr lang="en-US" smtClean="0"/>
              <a:t>‹#›</a:t>
            </a:fld>
            <a:endParaRPr lang="en-US" dirty="0"/>
          </a:p>
        </p:txBody>
      </p:sp>
    </p:spTree>
    <p:extLst>
      <p:ext uri="{BB962C8B-B14F-4D97-AF65-F5344CB8AC3E}">
        <p14:creationId xmlns:p14="http://schemas.microsoft.com/office/powerpoint/2010/main" val="471299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B3A51F-FEB7-4A31-90A4-B69E26692B2A}" type="datetime1">
              <a:rPr lang="en-US" smtClean="0"/>
              <a:t>4/22/2016</a:t>
            </a:fld>
            <a:endParaRPr lang="en-US" dirty="0"/>
          </a:p>
        </p:txBody>
      </p:sp>
      <p:sp>
        <p:nvSpPr>
          <p:cNvPr id="3" name="Footer Placeholder 2"/>
          <p:cNvSpPr>
            <a:spLocks noGrp="1"/>
          </p:cNvSpPr>
          <p:nvPr>
            <p:ph type="ftr" sz="quarter" idx="11"/>
          </p:nvPr>
        </p:nvSpPr>
        <p:spPr/>
        <p:txBody>
          <a:bodyPr/>
          <a:lstStyle/>
          <a:p>
            <a:r>
              <a:rPr lang="en-US" smtClean="0"/>
              <a:t>FCIA GEN6 PlugFest</a:t>
            </a:r>
            <a:endParaRPr lang="en-US" dirty="0"/>
          </a:p>
        </p:txBody>
      </p:sp>
      <p:sp>
        <p:nvSpPr>
          <p:cNvPr id="4" name="Slide Number Placeholder 3"/>
          <p:cNvSpPr>
            <a:spLocks noGrp="1"/>
          </p:cNvSpPr>
          <p:nvPr>
            <p:ph type="sldNum" sz="quarter" idx="12"/>
          </p:nvPr>
        </p:nvSpPr>
        <p:spPr/>
        <p:txBody>
          <a:bodyPr/>
          <a:lstStyle/>
          <a:p>
            <a:fld id="{12FF0502-AFFF-40C9-B4AF-A3F9605275DC}" type="slidenum">
              <a:rPr lang="en-US" smtClean="0"/>
              <a:t>‹#›</a:t>
            </a:fld>
            <a:endParaRPr lang="en-US" dirty="0"/>
          </a:p>
        </p:txBody>
      </p:sp>
    </p:spTree>
    <p:extLst>
      <p:ext uri="{BB962C8B-B14F-4D97-AF65-F5344CB8AC3E}">
        <p14:creationId xmlns:p14="http://schemas.microsoft.com/office/powerpoint/2010/main" val="3342938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B1A2F3-7E3E-446F-AC11-24AE7CDC3C7D}" type="datetime1">
              <a:rPr lang="en-US" smtClean="0"/>
              <a:t>4/22/2016</a:t>
            </a:fld>
            <a:endParaRPr lang="en-US" dirty="0"/>
          </a:p>
        </p:txBody>
      </p:sp>
      <p:sp>
        <p:nvSpPr>
          <p:cNvPr id="6" name="Footer Placeholder 5"/>
          <p:cNvSpPr>
            <a:spLocks noGrp="1"/>
          </p:cNvSpPr>
          <p:nvPr>
            <p:ph type="ftr" sz="quarter" idx="11"/>
          </p:nvPr>
        </p:nvSpPr>
        <p:spPr/>
        <p:txBody>
          <a:bodyPr/>
          <a:lstStyle/>
          <a:p>
            <a:r>
              <a:rPr lang="en-US" smtClean="0"/>
              <a:t>FCIA GEN6 PlugFest</a:t>
            </a:r>
            <a:endParaRPr lang="en-US" dirty="0"/>
          </a:p>
        </p:txBody>
      </p:sp>
      <p:sp>
        <p:nvSpPr>
          <p:cNvPr id="7" name="Slide Number Placeholder 6"/>
          <p:cNvSpPr>
            <a:spLocks noGrp="1"/>
          </p:cNvSpPr>
          <p:nvPr>
            <p:ph type="sldNum" sz="quarter" idx="12"/>
          </p:nvPr>
        </p:nvSpPr>
        <p:spPr/>
        <p:txBody>
          <a:bodyPr/>
          <a:lstStyle/>
          <a:p>
            <a:fld id="{12FF0502-AFFF-40C9-B4AF-A3F9605275DC}" type="slidenum">
              <a:rPr lang="en-US" smtClean="0"/>
              <a:t>‹#›</a:t>
            </a:fld>
            <a:endParaRPr lang="en-US" dirty="0"/>
          </a:p>
        </p:txBody>
      </p:sp>
    </p:spTree>
    <p:extLst>
      <p:ext uri="{BB962C8B-B14F-4D97-AF65-F5344CB8AC3E}">
        <p14:creationId xmlns:p14="http://schemas.microsoft.com/office/powerpoint/2010/main" val="2836995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7844DD-3036-4863-BC7A-C144480AB09A}" type="datetime1">
              <a:rPr lang="en-US" smtClean="0"/>
              <a:t>4/22/2016</a:t>
            </a:fld>
            <a:endParaRPr lang="en-US" dirty="0"/>
          </a:p>
        </p:txBody>
      </p:sp>
      <p:sp>
        <p:nvSpPr>
          <p:cNvPr id="6" name="Footer Placeholder 5"/>
          <p:cNvSpPr>
            <a:spLocks noGrp="1"/>
          </p:cNvSpPr>
          <p:nvPr>
            <p:ph type="ftr" sz="quarter" idx="11"/>
          </p:nvPr>
        </p:nvSpPr>
        <p:spPr/>
        <p:txBody>
          <a:bodyPr/>
          <a:lstStyle/>
          <a:p>
            <a:r>
              <a:rPr lang="en-US" smtClean="0"/>
              <a:t>FCIA GEN6 PlugFest</a:t>
            </a:r>
            <a:endParaRPr lang="en-US" dirty="0"/>
          </a:p>
        </p:txBody>
      </p:sp>
      <p:sp>
        <p:nvSpPr>
          <p:cNvPr id="7" name="Slide Number Placeholder 6"/>
          <p:cNvSpPr>
            <a:spLocks noGrp="1"/>
          </p:cNvSpPr>
          <p:nvPr>
            <p:ph type="sldNum" sz="quarter" idx="12"/>
          </p:nvPr>
        </p:nvSpPr>
        <p:spPr/>
        <p:txBody>
          <a:bodyPr/>
          <a:lstStyle/>
          <a:p>
            <a:fld id="{12FF0502-AFFF-40C9-B4AF-A3F9605275DC}" type="slidenum">
              <a:rPr lang="en-US" smtClean="0"/>
              <a:t>‹#›</a:t>
            </a:fld>
            <a:endParaRPr lang="en-US" dirty="0"/>
          </a:p>
        </p:txBody>
      </p:sp>
    </p:spTree>
    <p:extLst>
      <p:ext uri="{BB962C8B-B14F-4D97-AF65-F5344CB8AC3E}">
        <p14:creationId xmlns:p14="http://schemas.microsoft.com/office/powerpoint/2010/main" val="1142701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D0B8C1-CAC0-4F17-AB3E-0AD7779A8375}" type="datetime1">
              <a:rPr lang="en-US" smtClean="0"/>
              <a:t>4/22/2016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FCIA GEN6 PlugFest</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F0502-AFFF-40C9-B4AF-A3F9605275DC}" type="slidenum">
              <a:rPr lang="en-US" smtClean="0"/>
              <a:t>‹#›</a:t>
            </a:fld>
            <a:endParaRPr lang="en-US" dirty="0"/>
          </a:p>
        </p:txBody>
      </p:sp>
    </p:spTree>
    <p:extLst>
      <p:ext uri="{BB962C8B-B14F-4D97-AF65-F5344CB8AC3E}">
        <p14:creationId xmlns:p14="http://schemas.microsoft.com/office/powerpoint/2010/main" val="1240679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FCIA Gen 6 PlugFest</a:t>
            </a:r>
            <a:endParaRPr lang="en-US" dirty="0"/>
          </a:p>
        </p:txBody>
      </p:sp>
      <p:sp>
        <p:nvSpPr>
          <p:cNvPr id="3" name="Subtitle 2"/>
          <p:cNvSpPr>
            <a:spLocks noGrp="1"/>
          </p:cNvSpPr>
          <p:nvPr>
            <p:ph type="subTitle" idx="1"/>
          </p:nvPr>
        </p:nvSpPr>
        <p:spPr>
          <a:xfrm>
            <a:off x="1524000" y="3602037"/>
            <a:ext cx="9144000" cy="2258073"/>
          </a:xfrm>
        </p:spPr>
        <p:txBody>
          <a:bodyPr>
            <a:normAutofit/>
          </a:bodyPr>
          <a:lstStyle/>
          <a:p>
            <a:r>
              <a:rPr lang="en-US" dirty="0" smtClean="0"/>
              <a:t>UNH-</a:t>
            </a:r>
            <a:r>
              <a:rPr lang="en-US" dirty="0" err="1" smtClean="0"/>
              <a:t>IOl</a:t>
            </a:r>
            <a:r>
              <a:rPr lang="en-US" dirty="0" smtClean="0"/>
              <a:t> </a:t>
            </a:r>
            <a:r>
              <a:rPr lang="en-US" dirty="0"/>
              <a:t>GTP </a:t>
            </a:r>
            <a:r>
              <a:rPr lang="en-US" dirty="0" smtClean="0"/>
              <a:t>the </a:t>
            </a:r>
            <a:r>
              <a:rPr lang="en-US" dirty="0"/>
              <a:t>week of June 20</a:t>
            </a:r>
            <a:r>
              <a:rPr lang="en-US" dirty="0" smtClean="0"/>
              <a:t>, 2016</a:t>
            </a:r>
            <a:r>
              <a:rPr lang="en-US" dirty="0"/>
              <a:t>. </a:t>
            </a:r>
          </a:p>
          <a:p>
            <a:r>
              <a:rPr lang="en-US" dirty="0"/>
              <a:t>6/20 - </a:t>
            </a:r>
            <a:r>
              <a:rPr lang="en-US" dirty="0" smtClean="0"/>
              <a:t>6/24</a:t>
            </a:r>
          </a:p>
          <a:p>
            <a:r>
              <a:rPr lang="en-US" dirty="0" smtClean="0"/>
              <a:t>Test Tracks</a:t>
            </a:r>
          </a:p>
          <a:p>
            <a:r>
              <a:rPr lang="en-US" dirty="0" smtClean="0"/>
              <a:t>V0.1 Draft</a:t>
            </a:r>
          </a:p>
          <a:p>
            <a:r>
              <a:rPr lang="en-US" dirty="0" smtClean="0"/>
              <a:t>http</a:t>
            </a:r>
            <a:r>
              <a:rPr lang="en-US" dirty="0"/>
              <a:t>://fibrechannel.org/plugfest-registration-payment</a:t>
            </a:r>
          </a:p>
        </p:txBody>
      </p:sp>
      <p:sp>
        <p:nvSpPr>
          <p:cNvPr id="4" name="Date Placeholder 3"/>
          <p:cNvSpPr>
            <a:spLocks noGrp="1"/>
          </p:cNvSpPr>
          <p:nvPr>
            <p:ph type="dt" sz="half" idx="10"/>
          </p:nvPr>
        </p:nvSpPr>
        <p:spPr/>
        <p:txBody>
          <a:bodyPr/>
          <a:lstStyle/>
          <a:p>
            <a:fld id="{EFF2CF5B-53C0-452F-8A34-F7D8743A7C42}"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1</a:t>
            </a:fld>
            <a:endParaRPr lang="en-US" dirty="0"/>
          </a:p>
        </p:txBody>
      </p:sp>
    </p:spTree>
    <p:extLst>
      <p:ext uri="{BB962C8B-B14F-4D97-AF65-F5344CB8AC3E}">
        <p14:creationId xmlns:p14="http://schemas.microsoft.com/office/powerpoint/2010/main" val="766926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Test Track  - </a:t>
            </a:r>
            <a:r>
              <a:rPr lang="en-US" dirty="0" smtClean="0"/>
              <a:t>Physical - proposals</a:t>
            </a:r>
            <a:endParaRPr lang="en-US" dirty="0"/>
          </a:p>
        </p:txBody>
      </p:sp>
      <p:sp>
        <p:nvSpPr>
          <p:cNvPr id="7" name="Content Placeholder 6"/>
          <p:cNvSpPr>
            <a:spLocks noGrp="1"/>
          </p:cNvSpPr>
          <p:nvPr>
            <p:ph idx="1"/>
          </p:nvPr>
        </p:nvSpPr>
        <p:spPr/>
        <p:txBody>
          <a:bodyPr>
            <a:normAutofit fontScale="32500" lnSpcReduction="20000"/>
          </a:bodyPr>
          <a:lstStyle/>
          <a:p>
            <a:pPr marL="0" indent="0">
              <a:buNone/>
            </a:pPr>
            <a:r>
              <a:rPr lang="en-US" b="1" dirty="0" smtClean="0"/>
              <a:t>Transmit </a:t>
            </a:r>
            <a:r>
              <a:rPr lang="en-US" b="1" dirty="0"/>
              <a:t>: Transceiver</a:t>
            </a:r>
          </a:p>
          <a:p>
            <a:pPr marL="0" indent="0">
              <a:buNone/>
            </a:pPr>
            <a:r>
              <a:rPr lang="en-US" dirty="0"/>
              <a:t>Optical : </a:t>
            </a:r>
            <a:r>
              <a:rPr lang="en-US" dirty="0" err="1"/>
              <a:t>eyemask</a:t>
            </a:r>
            <a:r>
              <a:rPr lang="en-US" dirty="0"/>
              <a:t>.  Calibration of test signal could take ~6hrs worst case)  </a:t>
            </a:r>
            <a:endParaRPr lang="en-US" dirty="0" smtClean="0"/>
          </a:p>
          <a:p>
            <a:pPr marL="0" indent="0">
              <a:buNone/>
            </a:pPr>
            <a:r>
              <a:rPr lang="en-US" dirty="0" smtClean="0"/>
              <a:t>Then </a:t>
            </a:r>
            <a:r>
              <a:rPr lang="en-US" dirty="0"/>
              <a:t>it would be ~10-15minutes per DUT</a:t>
            </a:r>
          </a:p>
          <a:p>
            <a:pPr marL="0" indent="0">
              <a:buNone/>
            </a:pPr>
            <a:endParaRPr lang="en-US" dirty="0" smtClean="0"/>
          </a:p>
          <a:p>
            <a:pPr marL="0" indent="0">
              <a:buNone/>
            </a:pPr>
            <a:r>
              <a:rPr lang="en-US" dirty="0" smtClean="0"/>
              <a:t>Amplitude </a:t>
            </a:r>
            <a:r>
              <a:rPr lang="en-US" dirty="0"/>
              <a:t>- eye diagram.  ~10minutes per transceiver.  It uses the same signal,  but different pattern(PRBs)</a:t>
            </a:r>
          </a:p>
          <a:p>
            <a:pPr marL="0" indent="0">
              <a:buNone/>
            </a:pPr>
            <a:r>
              <a:rPr lang="en-US" dirty="0"/>
              <a:t>Jitter - eye diagram. ~10Min per transceiver.  Same signal, different pattern</a:t>
            </a:r>
          </a:p>
          <a:p>
            <a:pPr marL="0" indent="0">
              <a:buNone/>
            </a:pPr>
            <a:r>
              <a:rPr lang="en-US" dirty="0" smtClean="0"/>
              <a:t>AOC test </a:t>
            </a:r>
            <a:r>
              <a:rPr lang="en-US" dirty="0"/>
              <a:t>needed for 32G copper support: Electrical: same tests, same </a:t>
            </a:r>
            <a:r>
              <a:rPr lang="en-US" dirty="0" smtClean="0"/>
              <a:t>time</a:t>
            </a:r>
            <a:endParaRPr lang="en-US" dirty="0"/>
          </a:p>
          <a:p>
            <a:pPr marL="0" indent="0">
              <a:buNone/>
            </a:pPr>
            <a:r>
              <a:rPr lang="en-US" dirty="0"/>
              <a:t>Equipment needed : Wave form Analyzer, Clock recovery unit, pattern generator,  optical </a:t>
            </a:r>
            <a:r>
              <a:rPr lang="en-US" dirty="0" err="1"/>
              <a:t>demux</a:t>
            </a:r>
            <a:r>
              <a:rPr lang="en-US" dirty="0"/>
              <a:t>, </a:t>
            </a:r>
          </a:p>
          <a:p>
            <a:pPr marL="0" indent="0">
              <a:buNone/>
            </a:pPr>
            <a:r>
              <a:rPr lang="en-US" dirty="0" smtClean="0"/>
              <a:t>Electrical </a:t>
            </a:r>
            <a:r>
              <a:rPr lang="en-US" dirty="0"/>
              <a:t>would require pattern generator</a:t>
            </a:r>
          </a:p>
          <a:p>
            <a:pPr marL="0" indent="0">
              <a:buNone/>
            </a:pPr>
            <a:endParaRPr lang="en-US" dirty="0"/>
          </a:p>
          <a:p>
            <a:pPr marL="0" indent="0">
              <a:buNone/>
            </a:pPr>
            <a:r>
              <a:rPr lang="en-US" b="1" dirty="0"/>
              <a:t>Receiver: </a:t>
            </a:r>
            <a:r>
              <a:rPr lang="en-US" b="1" dirty="0" err="1"/>
              <a:t>Tranceiver</a:t>
            </a:r>
            <a:endParaRPr lang="en-US" b="1" dirty="0"/>
          </a:p>
          <a:p>
            <a:pPr marL="0" indent="0">
              <a:buNone/>
            </a:pPr>
            <a:r>
              <a:rPr lang="en-US" dirty="0" smtClean="0"/>
              <a:t>Electrical </a:t>
            </a:r>
            <a:r>
              <a:rPr lang="en-US" dirty="0"/>
              <a:t>: Module electrical output (Optical in-Electrical out ) same ~6hr  calibration, 15minutes per DUT</a:t>
            </a:r>
          </a:p>
          <a:p>
            <a:pPr marL="0" indent="0">
              <a:buNone/>
            </a:pPr>
            <a:r>
              <a:rPr lang="en-US" dirty="0" smtClean="0"/>
              <a:t>equipment </a:t>
            </a:r>
            <a:r>
              <a:rPr lang="en-US" dirty="0"/>
              <a:t>: pattern generator with jitter capabilities and equalization settings</a:t>
            </a:r>
          </a:p>
          <a:p>
            <a:pPr marL="0" indent="0">
              <a:buNone/>
            </a:pPr>
            <a:endParaRPr lang="en-US" dirty="0" smtClean="0"/>
          </a:p>
          <a:p>
            <a:pPr marL="0" indent="0">
              <a:buNone/>
            </a:pPr>
            <a:r>
              <a:rPr lang="en-US" dirty="0" smtClean="0"/>
              <a:t>Host/NIC</a:t>
            </a:r>
            <a:endParaRPr lang="en-US" dirty="0"/>
          </a:p>
          <a:p>
            <a:pPr marL="0" indent="0">
              <a:buNone/>
            </a:pPr>
            <a:r>
              <a:rPr lang="en-US" dirty="0" smtClean="0"/>
              <a:t>Transmitter </a:t>
            </a:r>
            <a:r>
              <a:rPr lang="en-US" dirty="0"/>
              <a:t>eye diagram and jitter need access to pattern generation on host/NIC   for transmitter testing. 15minutes per DUT</a:t>
            </a:r>
          </a:p>
          <a:p>
            <a:pPr marL="0" indent="0">
              <a:buNone/>
            </a:pPr>
            <a:r>
              <a:rPr lang="en-US" dirty="0" smtClean="0"/>
              <a:t> </a:t>
            </a:r>
            <a:r>
              <a:rPr lang="en-US" dirty="0"/>
              <a:t>BER needs access to loopback on NIC/host and would require ~6hr calibration,  15minutes per DUT</a:t>
            </a:r>
          </a:p>
          <a:p>
            <a:pPr marL="0" indent="0">
              <a:buNone/>
            </a:pPr>
            <a:r>
              <a:rPr lang="en-US" dirty="0" smtClean="0"/>
              <a:t>Equipment </a:t>
            </a:r>
            <a:r>
              <a:rPr lang="en-US" dirty="0"/>
              <a:t>needed : pattern generator</a:t>
            </a:r>
          </a:p>
          <a:p>
            <a:endParaRPr lang="en-US" dirty="0"/>
          </a:p>
          <a:p>
            <a:endParaRPr lang="en-US" dirty="0"/>
          </a:p>
        </p:txBody>
      </p:sp>
      <p:sp>
        <p:nvSpPr>
          <p:cNvPr id="3" name="Date Placeholder 2"/>
          <p:cNvSpPr>
            <a:spLocks noGrp="1"/>
          </p:cNvSpPr>
          <p:nvPr>
            <p:ph type="dt" sz="half" idx="10"/>
          </p:nvPr>
        </p:nvSpPr>
        <p:spPr/>
        <p:txBody>
          <a:bodyPr/>
          <a:lstStyle/>
          <a:p>
            <a:fld id="{3ED0720B-BA3D-42C4-8F9C-B00B0E4CA14A}" type="datetime1">
              <a:rPr lang="en-US" smtClean="0"/>
              <a:t>4/22/2016</a:t>
            </a:fld>
            <a:endParaRPr lang="en-US" dirty="0"/>
          </a:p>
        </p:txBody>
      </p:sp>
      <p:sp>
        <p:nvSpPr>
          <p:cNvPr id="4" name="Footer Placeholder 3"/>
          <p:cNvSpPr>
            <a:spLocks noGrp="1"/>
          </p:cNvSpPr>
          <p:nvPr>
            <p:ph type="ftr" sz="quarter" idx="11"/>
          </p:nvPr>
        </p:nvSpPr>
        <p:spPr/>
        <p:txBody>
          <a:bodyPr/>
          <a:lstStyle/>
          <a:p>
            <a:r>
              <a:rPr lang="en-US" smtClean="0"/>
              <a:t>FCIA GEN6 PlugFest</a:t>
            </a:r>
            <a:endParaRPr lang="en-US" dirty="0"/>
          </a:p>
        </p:txBody>
      </p:sp>
      <p:sp>
        <p:nvSpPr>
          <p:cNvPr id="5" name="Slide Number Placeholder 4"/>
          <p:cNvSpPr>
            <a:spLocks noGrp="1"/>
          </p:cNvSpPr>
          <p:nvPr>
            <p:ph type="sldNum" sz="quarter" idx="12"/>
          </p:nvPr>
        </p:nvSpPr>
        <p:spPr/>
        <p:txBody>
          <a:bodyPr/>
          <a:lstStyle/>
          <a:p>
            <a:fld id="{12FF0502-AFFF-40C9-B4AF-A3F9605275DC}" type="slidenum">
              <a:rPr lang="en-US" smtClean="0"/>
              <a:t>10</a:t>
            </a:fld>
            <a:endParaRPr lang="en-US" dirty="0"/>
          </a:p>
        </p:txBody>
      </p:sp>
    </p:spTree>
    <p:extLst>
      <p:ext uri="{BB962C8B-B14F-4D97-AF65-F5344CB8AC3E}">
        <p14:creationId xmlns:p14="http://schemas.microsoft.com/office/powerpoint/2010/main" val="172484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latin typeface="HP Simplified" panose="020B0604020204020204" pitchFamily="34" charset="0"/>
              </a:rPr>
              <a:t>Test Track </a:t>
            </a:r>
            <a:r>
              <a:rPr lang="en-US" sz="3200" dirty="0" smtClean="0">
                <a:latin typeface="HP Simplified" panose="020B0604020204020204" pitchFamily="34" charset="0"/>
              </a:rPr>
              <a:t>Physical    </a:t>
            </a:r>
            <a:br>
              <a:rPr lang="en-US" sz="3200" dirty="0" smtClean="0">
                <a:latin typeface="HP Simplified" panose="020B0604020204020204" pitchFamily="34" charset="0"/>
              </a:rPr>
            </a:br>
            <a:r>
              <a:rPr lang="en-US" sz="3200" dirty="0" smtClean="0">
                <a:latin typeface="HP Simplified" panose="020B0604020204020204" pitchFamily="34" charset="0"/>
              </a:rPr>
              <a:t>32/16/8G </a:t>
            </a:r>
            <a:r>
              <a:rPr lang="en-US" sz="3200" dirty="0">
                <a:latin typeface="HP Simplified" panose="020B0604020204020204" pitchFamily="34" charset="0"/>
              </a:rPr>
              <a:t>FC </a:t>
            </a:r>
            <a:r>
              <a:rPr lang="en-US" sz="3200" dirty="0" smtClean="0">
                <a:latin typeface="HP Simplified" panose="020B0604020204020204" pitchFamily="34" charset="0"/>
              </a:rPr>
              <a:t>Interoperability </a:t>
            </a:r>
            <a:r>
              <a:rPr lang="en-US" sz="3200" dirty="0" smtClean="0">
                <a:latin typeface="HP Simplified" panose="020B0604020204020204" pitchFamily="34" charset="0"/>
              </a:rPr>
              <a:t>Procedure</a:t>
            </a:r>
            <a:endParaRPr lang="en-US" sz="3200" dirty="0">
              <a:latin typeface="HP Simplified" panose="020B0604020204020204" pitchFamily="34" charset="0"/>
            </a:endParaRPr>
          </a:p>
        </p:txBody>
      </p:sp>
      <p:sp>
        <p:nvSpPr>
          <p:cNvPr id="4" name="Content Placeholder 3"/>
          <p:cNvSpPr>
            <a:spLocks noGrp="1"/>
          </p:cNvSpPr>
          <p:nvPr>
            <p:ph idx="1"/>
          </p:nvPr>
        </p:nvSpPr>
        <p:spPr/>
        <p:txBody>
          <a:bodyPr>
            <a:normAutofit/>
          </a:bodyPr>
          <a:lstStyle/>
          <a:p>
            <a:pPr marL="0" indent="0">
              <a:buNone/>
            </a:pPr>
            <a:r>
              <a:rPr lang="en-US" dirty="0"/>
              <a:t>Procedure:</a:t>
            </a:r>
          </a:p>
          <a:p>
            <a:pPr marL="0" indent="0">
              <a:buNone/>
            </a:pPr>
            <a:r>
              <a:rPr lang="en-US" dirty="0"/>
              <a:t>1.  Connect the devices as shown in the test setup.</a:t>
            </a:r>
          </a:p>
          <a:p>
            <a:pPr marL="514350" indent="-514350">
              <a:buAutoNum type="arabicPeriod" startAt="2"/>
            </a:pPr>
            <a:r>
              <a:rPr lang="en-US" dirty="0" smtClean="0"/>
              <a:t>Generate patterns</a:t>
            </a:r>
          </a:p>
          <a:p>
            <a:pPr marL="514350" indent="-514350">
              <a:buAutoNum type="arabicPeriod" startAt="2"/>
            </a:pPr>
            <a:r>
              <a:rPr lang="en-US" dirty="0" smtClean="0"/>
              <a:t>Measure transmitter power</a:t>
            </a:r>
          </a:p>
          <a:p>
            <a:pPr marL="0" indent="0">
              <a:buNone/>
            </a:pPr>
            <a:endParaRPr lang="en-US" dirty="0" smtClean="0"/>
          </a:p>
          <a:p>
            <a:pPr marL="0" indent="0">
              <a:buNone/>
            </a:pPr>
            <a:r>
              <a:rPr lang="en-US" dirty="0" smtClean="0"/>
              <a:t>Observable </a:t>
            </a:r>
            <a:r>
              <a:rPr lang="en-US" dirty="0"/>
              <a:t>Results:</a:t>
            </a:r>
          </a:p>
          <a:p>
            <a:pPr marL="0" indent="0">
              <a:buNone/>
            </a:pPr>
            <a:r>
              <a:rPr lang="en-US" dirty="0"/>
              <a:t>●     Verify </a:t>
            </a:r>
            <a:r>
              <a:rPr lang="en-US" dirty="0" smtClean="0"/>
              <a:t>eye patterns</a:t>
            </a:r>
          </a:p>
          <a:p>
            <a:pPr marL="0" indent="0">
              <a:buNone/>
            </a:pPr>
            <a:r>
              <a:rPr lang="en-US" smtClean="0"/>
              <a:t>●     </a:t>
            </a:r>
            <a:r>
              <a:rPr lang="en-US" dirty="0" smtClean="0"/>
              <a:t>Possible </a:t>
            </a:r>
            <a:r>
              <a:rPr lang="en-US" dirty="0"/>
              <a:t>Problems: None</a:t>
            </a:r>
            <a:r>
              <a:rPr lang="en-US" dirty="0" smtClean="0"/>
              <a:t>.</a:t>
            </a:r>
            <a:endParaRPr lang="en-US" dirty="0"/>
          </a:p>
        </p:txBody>
      </p:sp>
      <p:sp>
        <p:nvSpPr>
          <p:cNvPr id="2" name="Date Placeholder 1"/>
          <p:cNvSpPr>
            <a:spLocks noGrp="1"/>
          </p:cNvSpPr>
          <p:nvPr>
            <p:ph type="dt" sz="half" idx="10"/>
          </p:nvPr>
        </p:nvSpPr>
        <p:spPr/>
        <p:txBody>
          <a:bodyPr/>
          <a:lstStyle/>
          <a:p>
            <a:fld id="{9C30A18B-88C3-4371-AE0A-6C7E082739A2}"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11</a:t>
            </a:fld>
            <a:endParaRPr lang="en-US" dirty="0"/>
          </a:p>
        </p:txBody>
      </p:sp>
    </p:spTree>
    <p:extLst>
      <p:ext uri="{BB962C8B-B14F-4D97-AF65-F5344CB8AC3E}">
        <p14:creationId xmlns:p14="http://schemas.microsoft.com/office/powerpoint/2010/main" val="2122196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199" dirty="0" smtClean="0">
                <a:latin typeface="HP Simplified" panose="020B0604020204020204" pitchFamily="34" charset="0"/>
              </a:rPr>
              <a:t>Test Track 1   32/16/8G FC Interoperability</a:t>
            </a:r>
            <a:endParaRPr lang="zh-CN" altLang="en-US" sz="3199" dirty="0">
              <a:solidFill>
                <a:srgbClr val="0096D6"/>
              </a:solidFill>
              <a:latin typeface="HP Simplified" panose="020B0604020204020204" pitchFamily="34" charset="0"/>
            </a:endParaRPr>
          </a:p>
        </p:txBody>
      </p:sp>
      <p:cxnSp>
        <p:nvCxnSpPr>
          <p:cNvPr id="79" name="Straight Connector 78"/>
          <p:cNvCxnSpPr/>
          <p:nvPr/>
        </p:nvCxnSpPr>
        <p:spPr>
          <a:xfrm>
            <a:off x="5724000" y="3932154"/>
            <a:ext cx="0" cy="720067"/>
          </a:xfrm>
          <a:prstGeom prst="line">
            <a:avLst/>
          </a:prstGeom>
          <a:noFill/>
          <a:ln w="28575" cap="flat">
            <a:solidFill>
              <a:srgbClr val="FF0000"/>
            </a:solidFill>
            <a:prstDash val="solid"/>
            <a:round/>
            <a:headEnd/>
            <a:tailEnd/>
          </a:ln>
        </p:spPr>
      </p:cxnSp>
      <p:sp>
        <p:nvSpPr>
          <p:cNvPr id="156" name="TextBox 155"/>
          <p:cNvSpPr txBox="1"/>
          <p:nvPr/>
        </p:nvSpPr>
        <p:spPr>
          <a:xfrm>
            <a:off x="4030546" y="5434313"/>
            <a:ext cx="1029085" cy="256352"/>
          </a:xfrm>
          <a:prstGeom prst="rect">
            <a:avLst/>
          </a:prstGeom>
          <a:noFill/>
        </p:spPr>
        <p:txBody>
          <a:bodyPr wrap="square" rtlCol="0">
            <a:spAutoFit/>
          </a:bodyPr>
          <a:lstStyle/>
          <a:p>
            <a:pPr defTabSz="573331">
              <a:spcAft>
                <a:spcPts val="533"/>
              </a:spcAft>
              <a:buSzPct val="100000"/>
            </a:pPr>
            <a:r>
              <a:rPr lang="en-US" sz="1066" b="1" dirty="0" smtClean="0">
                <a:solidFill>
                  <a:srgbClr val="000000"/>
                </a:solidFill>
                <a:latin typeface="HP Simplified" pitchFamily="34" charset="0"/>
                <a:cs typeface="HP Simplified" pitchFamily="34" charset="0"/>
              </a:rPr>
              <a:t>Server/HBAs</a:t>
            </a:r>
            <a:endParaRPr lang="en-US" sz="1066" b="1" dirty="0">
              <a:solidFill>
                <a:srgbClr val="000000"/>
              </a:solidFill>
              <a:latin typeface="HP Simplified" pitchFamily="34" charset="0"/>
              <a:cs typeface="HP Simplified" pitchFamily="34" charset="0"/>
            </a:endParaRPr>
          </a:p>
        </p:txBody>
      </p:sp>
      <p:sp>
        <p:nvSpPr>
          <p:cNvPr id="157" name="TextBox 156"/>
          <p:cNvSpPr txBox="1"/>
          <p:nvPr/>
        </p:nvSpPr>
        <p:spPr>
          <a:xfrm>
            <a:off x="5176146" y="5434313"/>
            <a:ext cx="1029085" cy="256352"/>
          </a:xfrm>
          <a:prstGeom prst="rect">
            <a:avLst/>
          </a:prstGeom>
          <a:noFill/>
        </p:spPr>
        <p:txBody>
          <a:bodyPr wrap="square" rtlCol="0">
            <a:spAutoFit/>
          </a:bodyPr>
          <a:lstStyle/>
          <a:p>
            <a:pPr defTabSz="573331">
              <a:spcAft>
                <a:spcPts val="533"/>
              </a:spcAft>
              <a:buSzPct val="100000"/>
            </a:pPr>
            <a:r>
              <a:rPr lang="en-US" sz="1066" b="1" dirty="0">
                <a:solidFill>
                  <a:srgbClr val="000000"/>
                </a:solidFill>
                <a:latin typeface="HP Simplified" pitchFamily="34" charset="0"/>
                <a:cs typeface="HP Simplified" pitchFamily="34" charset="0"/>
              </a:rPr>
              <a:t>Server/HBA</a:t>
            </a:r>
          </a:p>
        </p:txBody>
      </p:sp>
      <p:sp>
        <p:nvSpPr>
          <p:cNvPr id="287" name="Rectangle 92"/>
          <p:cNvSpPr>
            <a:spLocks noChangeArrowheads="1"/>
          </p:cNvSpPr>
          <p:nvPr/>
        </p:nvSpPr>
        <p:spPr bwMode="auto">
          <a:xfrm>
            <a:off x="4143061" y="6392518"/>
            <a:ext cx="62356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Native FC </a:t>
            </a:r>
            <a:endParaRPr lang="en-US" sz="1200" dirty="0">
              <a:solidFill>
                <a:prstClr val="black"/>
              </a:solidFill>
              <a:cs typeface="Arial" pitchFamily="34" charset="0"/>
            </a:endParaRPr>
          </a:p>
        </p:txBody>
      </p:sp>
      <p:sp>
        <p:nvSpPr>
          <p:cNvPr id="291" name="Line 14"/>
          <p:cNvSpPr>
            <a:spLocks noChangeShapeType="1"/>
          </p:cNvSpPr>
          <p:nvPr/>
        </p:nvSpPr>
        <p:spPr bwMode="auto">
          <a:xfrm flipV="1">
            <a:off x="3776084" y="6474547"/>
            <a:ext cx="329012" cy="3"/>
          </a:xfrm>
          <a:prstGeom prst="line">
            <a:avLst/>
          </a:prstGeom>
          <a:noFill/>
          <a:ln w="38100" cap="flat">
            <a:solidFill>
              <a:srgbClr val="FF000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2" name="Rectangle 92"/>
          <p:cNvSpPr>
            <a:spLocks noChangeArrowheads="1"/>
          </p:cNvSpPr>
          <p:nvPr/>
        </p:nvSpPr>
        <p:spPr bwMode="auto">
          <a:xfrm>
            <a:off x="2083561" y="6392518"/>
            <a:ext cx="58669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Ethernet </a:t>
            </a:r>
            <a:endParaRPr lang="en-US" sz="1200" dirty="0">
              <a:solidFill>
                <a:prstClr val="black"/>
              </a:solidFill>
              <a:cs typeface="Arial" pitchFamily="34" charset="0"/>
            </a:endParaRPr>
          </a:p>
        </p:txBody>
      </p:sp>
      <p:sp>
        <p:nvSpPr>
          <p:cNvPr id="293" name="Line 12"/>
          <p:cNvSpPr>
            <a:spLocks noChangeShapeType="1"/>
          </p:cNvSpPr>
          <p:nvPr/>
        </p:nvSpPr>
        <p:spPr bwMode="auto">
          <a:xfrm>
            <a:off x="1729277" y="6474548"/>
            <a:ext cx="329012" cy="0"/>
          </a:xfrm>
          <a:prstGeom prst="line">
            <a:avLst/>
          </a:prstGeom>
          <a:noFill/>
          <a:ln w="38100" cap="flat">
            <a:solidFill>
              <a:srgbClr val="00B0F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4" name="Line 8"/>
          <p:cNvSpPr>
            <a:spLocks noChangeShapeType="1"/>
          </p:cNvSpPr>
          <p:nvPr/>
        </p:nvSpPr>
        <p:spPr bwMode="auto">
          <a:xfrm flipV="1">
            <a:off x="2857385" y="6474548"/>
            <a:ext cx="329012" cy="0"/>
          </a:xfrm>
          <a:prstGeom prst="line">
            <a:avLst/>
          </a:prstGeom>
          <a:noFill/>
          <a:ln w="38100" cap="flat">
            <a:solidFill>
              <a:srgbClr val="00B05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5" name="Rectangle 92"/>
          <p:cNvSpPr>
            <a:spLocks noChangeArrowheads="1"/>
          </p:cNvSpPr>
          <p:nvPr/>
        </p:nvSpPr>
        <p:spPr bwMode="auto">
          <a:xfrm>
            <a:off x="3218017" y="6392518"/>
            <a:ext cx="34329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FCoE </a:t>
            </a:r>
            <a:endParaRPr lang="en-US" sz="1200" dirty="0">
              <a:solidFill>
                <a:prstClr val="black"/>
              </a:solidFill>
              <a:cs typeface="Arial" pitchFamily="34" charset="0"/>
            </a:endParaRPr>
          </a:p>
        </p:txBody>
      </p:sp>
      <p:pic>
        <p:nvPicPr>
          <p:cNvPr id="332" name="Picture 331" descr="Storage_blue_positive.png"/>
          <p:cNvPicPr>
            <a:picLocks noChangeAspect="1"/>
          </p:cNvPicPr>
          <p:nvPr/>
        </p:nvPicPr>
        <p:blipFill rotWithShape="1">
          <a:blip r:embed="rId3" cstate="email">
            <a:extLst>
              <a:ext uri="{28A0092B-C50C-407E-A947-70E740481C1C}">
                <a14:useLocalDpi xmlns:a14="http://schemas.microsoft.com/office/drawing/2010/main"/>
              </a:ext>
            </a:extLst>
          </a:blip>
          <a:srcRect l="35858" t="36491" r="35531" b="34522"/>
          <a:stretch/>
        </p:blipFill>
        <p:spPr>
          <a:xfrm>
            <a:off x="4538060" y="2169669"/>
            <a:ext cx="535814" cy="592642"/>
          </a:xfrm>
          <a:prstGeom prst="rect">
            <a:avLst/>
          </a:prstGeom>
        </p:spPr>
      </p:pic>
      <p:sp>
        <p:nvSpPr>
          <p:cNvPr id="333" name="TextBox 332"/>
          <p:cNvSpPr txBox="1"/>
          <p:nvPr/>
        </p:nvSpPr>
        <p:spPr>
          <a:xfrm>
            <a:off x="4198787" y="1825680"/>
            <a:ext cx="2486509" cy="297454"/>
          </a:xfrm>
          <a:prstGeom prst="rect">
            <a:avLst/>
          </a:prstGeom>
          <a:noFill/>
        </p:spPr>
        <p:txBody>
          <a:bodyPr wrap="square" rtlCol="0">
            <a:spAutoFit/>
          </a:bodyPr>
          <a:lstStyle/>
          <a:p>
            <a:pPr defTabSz="573331">
              <a:spcAft>
                <a:spcPts val="533"/>
              </a:spcAft>
              <a:buSzPct val="100000"/>
            </a:pPr>
            <a:r>
              <a:rPr lang="en-US" sz="1333" b="1" dirty="0">
                <a:solidFill>
                  <a:srgbClr val="000000"/>
                </a:solidFill>
                <a:latin typeface="HP Simplified" pitchFamily="34" charset="0"/>
                <a:cs typeface="HP Simplified" pitchFamily="34" charset="0"/>
              </a:rPr>
              <a:t> </a:t>
            </a:r>
            <a:r>
              <a:rPr lang="en-US" sz="1333" b="1" dirty="0" smtClean="0">
                <a:solidFill>
                  <a:srgbClr val="000000"/>
                </a:solidFill>
                <a:latin typeface="HP Simplified" pitchFamily="34" charset="0"/>
                <a:cs typeface="HP Simplified" pitchFamily="34" charset="0"/>
              </a:rPr>
              <a:t>   FC Storage    FC Storage</a:t>
            </a:r>
            <a:endParaRPr lang="en-US" sz="1333" b="1" dirty="0">
              <a:solidFill>
                <a:srgbClr val="000000"/>
              </a:solidFill>
              <a:latin typeface="HP Simplified" pitchFamily="34" charset="0"/>
              <a:cs typeface="HP Simplified" pitchFamily="34" charset="0"/>
            </a:endParaRPr>
          </a:p>
        </p:txBody>
      </p:sp>
      <p:cxnSp>
        <p:nvCxnSpPr>
          <p:cNvPr id="335" name="Straight Connector 334"/>
          <p:cNvCxnSpPr>
            <a:stCxn id="334" idx="2"/>
          </p:cNvCxnSpPr>
          <p:nvPr/>
        </p:nvCxnSpPr>
        <p:spPr>
          <a:xfrm>
            <a:off x="5700835" y="2760972"/>
            <a:ext cx="72010" cy="993217"/>
          </a:xfrm>
          <a:prstGeom prst="line">
            <a:avLst/>
          </a:prstGeom>
          <a:noFill/>
          <a:ln w="28575" cap="flat">
            <a:solidFill>
              <a:srgbClr val="FF0000"/>
            </a:solidFill>
            <a:prstDash val="solid"/>
            <a:round/>
            <a:headEnd/>
            <a:tailEnd/>
          </a:ln>
        </p:spPr>
      </p:cxnSp>
      <p:cxnSp>
        <p:nvCxnSpPr>
          <p:cNvPr id="243" name="Straight Connector 242"/>
          <p:cNvCxnSpPr/>
          <p:nvPr/>
        </p:nvCxnSpPr>
        <p:spPr>
          <a:xfrm>
            <a:off x="4958857" y="2745076"/>
            <a:ext cx="546079" cy="1038432"/>
          </a:xfrm>
          <a:prstGeom prst="line">
            <a:avLst/>
          </a:prstGeom>
          <a:noFill/>
          <a:ln w="28575" cap="flat">
            <a:solidFill>
              <a:srgbClr val="FF0000"/>
            </a:solidFill>
            <a:prstDash val="solid"/>
            <a:round/>
            <a:headEnd/>
            <a:tailEnd/>
          </a:ln>
        </p:spPr>
      </p:cxnSp>
      <p:cxnSp>
        <p:nvCxnSpPr>
          <p:cNvPr id="247" name="Straight Connector 246"/>
          <p:cNvCxnSpPr/>
          <p:nvPr/>
        </p:nvCxnSpPr>
        <p:spPr>
          <a:xfrm flipH="1">
            <a:off x="4511479" y="4140538"/>
            <a:ext cx="790965" cy="604804"/>
          </a:xfrm>
          <a:prstGeom prst="line">
            <a:avLst/>
          </a:prstGeom>
          <a:noFill/>
          <a:ln w="28575" cap="flat">
            <a:solidFill>
              <a:srgbClr val="FF0000"/>
            </a:solidFill>
            <a:prstDash val="solid"/>
            <a:round/>
            <a:headEnd/>
            <a:tailEnd/>
          </a:ln>
        </p:spPr>
      </p:cxnSp>
      <p:cxnSp>
        <p:nvCxnSpPr>
          <p:cNvPr id="248" name="Straight Connector 247"/>
          <p:cNvCxnSpPr/>
          <p:nvPr/>
        </p:nvCxnSpPr>
        <p:spPr>
          <a:xfrm>
            <a:off x="5513507" y="4068651"/>
            <a:ext cx="0" cy="720067"/>
          </a:xfrm>
          <a:prstGeom prst="line">
            <a:avLst/>
          </a:prstGeom>
          <a:noFill/>
          <a:ln w="28575" cap="flat">
            <a:solidFill>
              <a:srgbClr val="FF0000"/>
            </a:solidFill>
            <a:prstDash val="solid"/>
            <a:round/>
            <a:headEnd/>
            <a:tailEnd/>
          </a:ln>
        </p:spPr>
      </p:cxnSp>
      <p:pic>
        <p:nvPicPr>
          <p:cNvPr id="144" name="Picture 143" descr="Server_blue_positive.png"/>
          <p:cNvPicPr>
            <a:picLocks noChangeAspect="1"/>
          </p:cNvPicPr>
          <p:nvPr/>
        </p:nvPicPr>
        <p:blipFill rotWithShape="1">
          <a:blip r:embed="rId4" cstate="email">
            <a:extLst>
              <a:ext uri="{28A0092B-C50C-407E-A947-70E740481C1C}">
                <a14:useLocalDpi xmlns:a14="http://schemas.microsoft.com/office/drawing/2010/main"/>
              </a:ext>
            </a:extLst>
          </a:blip>
          <a:srcRect l="39901" t="33216" r="40145" b="32804"/>
          <a:stretch/>
        </p:blipFill>
        <p:spPr>
          <a:xfrm>
            <a:off x="5407741" y="4556689"/>
            <a:ext cx="472830" cy="879018"/>
          </a:xfrm>
          <a:prstGeom prst="rect">
            <a:avLst/>
          </a:prstGeom>
        </p:spPr>
      </p:pic>
      <p:cxnSp>
        <p:nvCxnSpPr>
          <p:cNvPr id="28" name="Straight Connector 27"/>
          <p:cNvCxnSpPr>
            <a:stCxn id="231" idx="1"/>
          </p:cNvCxnSpPr>
          <p:nvPr/>
        </p:nvCxnSpPr>
        <p:spPr>
          <a:xfrm flipH="1">
            <a:off x="4339318" y="3947636"/>
            <a:ext cx="913401" cy="617085"/>
          </a:xfrm>
          <a:prstGeom prst="line">
            <a:avLst/>
          </a:prstGeom>
          <a:noFill/>
          <a:ln w="28575" cap="flat">
            <a:solidFill>
              <a:srgbClr val="FF0000"/>
            </a:solidFill>
            <a:prstDash val="solid"/>
            <a:round/>
            <a:headEnd/>
            <a:tailEnd/>
          </a:ln>
        </p:spPr>
      </p:cxnSp>
      <p:cxnSp>
        <p:nvCxnSpPr>
          <p:cNvPr id="23" name="Straight Connector 22"/>
          <p:cNvCxnSpPr>
            <a:endCxn id="231" idx="0"/>
          </p:cNvCxnSpPr>
          <p:nvPr/>
        </p:nvCxnSpPr>
        <p:spPr>
          <a:xfrm>
            <a:off x="5583979" y="2730303"/>
            <a:ext cx="54708" cy="1023886"/>
          </a:xfrm>
          <a:prstGeom prst="line">
            <a:avLst/>
          </a:prstGeom>
          <a:noFill/>
          <a:ln w="28575" cap="flat">
            <a:solidFill>
              <a:srgbClr val="FF0000"/>
            </a:solidFill>
            <a:prstDash val="solid"/>
            <a:round/>
            <a:headEnd/>
            <a:tailEnd/>
          </a:ln>
        </p:spPr>
      </p:cxnSp>
      <p:cxnSp>
        <p:nvCxnSpPr>
          <p:cNvPr id="25" name="Straight Connector 24"/>
          <p:cNvCxnSpPr>
            <a:stCxn id="332" idx="2"/>
          </p:cNvCxnSpPr>
          <p:nvPr/>
        </p:nvCxnSpPr>
        <p:spPr>
          <a:xfrm>
            <a:off x="4805967" y="2762311"/>
            <a:ext cx="557999" cy="991878"/>
          </a:xfrm>
          <a:prstGeom prst="line">
            <a:avLst/>
          </a:prstGeom>
          <a:noFill/>
          <a:ln w="28575" cap="flat">
            <a:solidFill>
              <a:srgbClr val="FF0000"/>
            </a:solidFill>
            <a:prstDash val="solid"/>
            <a:round/>
            <a:headEnd/>
            <a:tailEnd/>
          </a:ln>
        </p:spPr>
      </p:cxnSp>
      <p:pic>
        <p:nvPicPr>
          <p:cNvPr id="334" name="Picture 333" descr="Storage_blue_positive.png"/>
          <p:cNvPicPr>
            <a:picLocks noChangeAspect="1"/>
          </p:cNvPicPr>
          <p:nvPr/>
        </p:nvPicPr>
        <p:blipFill rotWithShape="1">
          <a:blip r:embed="rId3" cstate="email">
            <a:extLst>
              <a:ext uri="{28A0092B-C50C-407E-A947-70E740481C1C}">
                <a14:useLocalDpi xmlns:a14="http://schemas.microsoft.com/office/drawing/2010/main"/>
              </a:ext>
            </a:extLst>
          </a:blip>
          <a:srcRect l="35858" t="36491" r="35531" b="34522"/>
          <a:stretch/>
        </p:blipFill>
        <p:spPr>
          <a:xfrm>
            <a:off x="5432928" y="2168330"/>
            <a:ext cx="535814" cy="592642"/>
          </a:xfrm>
          <a:prstGeom prst="rect">
            <a:avLst/>
          </a:prstGeom>
        </p:spPr>
      </p:pic>
      <p:sp>
        <p:nvSpPr>
          <p:cNvPr id="7" name="TextBox 6"/>
          <p:cNvSpPr txBox="1"/>
          <p:nvPr/>
        </p:nvSpPr>
        <p:spPr>
          <a:xfrm>
            <a:off x="5157842" y="1631412"/>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0" name="TextBox 29"/>
          <p:cNvSpPr txBox="1"/>
          <p:nvPr/>
        </p:nvSpPr>
        <p:spPr>
          <a:xfrm>
            <a:off x="6176713" y="3803923"/>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1" name="TextBox 30"/>
          <p:cNvSpPr txBox="1"/>
          <p:nvPr/>
        </p:nvSpPr>
        <p:spPr>
          <a:xfrm>
            <a:off x="5140629" y="5616328"/>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2" name="TextBox 31"/>
          <p:cNvSpPr txBox="1"/>
          <p:nvPr/>
        </p:nvSpPr>
        <p:spPr>
          <a:xfrm>
            <a:off x="3937292" y="5616328"/>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8" name="Rounded Rectangular Callout 7"/>
          <p:cNvSpPr/>
          <p:nvPr/>
        </p:nvSpPr>
        <p:spPr>
          <a:xfrm>
            <a:off x="2581253" y="4017936"/>
            <a:ext cx="1273528" cy="487330"/>
          </a:xfrm>
          <a:prstGeom prst="wedgeRoundRectCallout">
            <a:avLst>
              <a:gd name="adj1" fmla="val 83704"/>
              <a:gd name="adj2" fmla="val 1452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r>
              <a:rPr lang="en-US" dirty="0" smtClean="0"/>
              <a:t>ongestion</a:t>
            </a:r>
          </a:p>
          <a:p>
            <a:pPr algn="ctr"/>
            <a:r>
              <a:rPr lang="en-US" dirty="0" smtClean="0"/>
              <a:t>load</a:t>
            </a:r>
            <a:endParaRPr lang="en-US" dirty="0"/>
          </a:p>
        </p:txBody>
      </p:sp>
      <p:cxnSp>
        <p:nvCxnSpPr>
          <p:cNvPr id="35" name="Straight Connector 34"/>
          <p:cNvCxnSpPr/>
          <p:nvPr/>
        </p:nvCxnSpPr>
        <p:spPr>
          <a:xfrm flipH="1">
            <a:off x="4435349" y="3956924"/>
            <a:ext cx="913401" cy="617085"/>
          </a:xfrm>
          <a:prstGeom prst="line">
            <a:avLst/>
          </a:prstGeom>
          <a:noFill/>
          <a:ln w="28575" cap="flat">
            <a:solidFill>
              <a:srgbClr val="FF0000"/>
            </a:solidFill>
            <a:prstDash val="solid"/>
            <a:round/>
            <a:headEnd/>
            <a:tailEnd/>
          </a:ln>
        </p:spPr>
      </p:cxnSp>
      <p:cxnSp>
        <p:nvCxnSpPr>
          <p:cNvPr id="37" name="Straight Connector 36"/>
          <p:cNvCxnSpPr/>
          <p:nvPr/>
        </p:nvCxnSpPr>
        <p:spPr>
          <a:xfrm flipH="1">
            <a:off x="4712275" y="4078208"/>
            <a:ext cx="790965" cy="604804"/>
          </a:xfrm>
          <a:prstGeom prst="line">
            <a:avLst/>
          </a:prstGeom>
          <a:noFill/>
          <a:ln w="28575" cap="flat">
            <a:solidFill>
              <a:srgbClr val="FF0000"/>
            </a:solidFill>
            <a:prstDash val="solid"/>
            <a:round/>
            <a:headEnd/>
            <a:tailEnd/>
          </a:ln>
        </p:spPr>
      </p:cxnSp>
      <p:pic>
        <p:nvPicPr>
          <p:cNvPr id="231" name="Picture 23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52719" y="3754189"/>
            <a:ext cx="771935" cy="386894"/>
          </a:xfrm>
          <a:prstGeom prst="rect">
            <a:avLst/>
          </a:prstGeom>
        </p:spPr>
      </p:pic>
      <p:pic>
        <p:nvPicPr>
          <p:cNvPr id="92" name="Picture 91" descr="Server_blue_positive.png"/>
          <p:cNvPicPr>
            <a:picLocks noChangeAspect="1"/>
          </p:cNvPicPr>
          <p:nvPr/>
        </p:nvPicPr>
        <p:blipFill rotWithShape="1">
          <a:blip r:embed="rId4" cstate="email">
            <a:biLevel thresh="75000"/>
            <a:extLst>
              <a:ext uri="{28A0092B-C50C-407E-A947-70E740481C1C}">
                <a14:useLocalDpi xmlns:a14="http://schemas.microsoft.com/office/drawing/2010/main"/>
              </a:ext>
            </a:extLst>
          </a:blip>
          <a:srcRect l="39901" t="33216" r="40145" b="32804"/>
          <a:stretch/>
        </p:blipFill>
        <p:spPr>
          <a:xfrm>
            <a:off x="4246063" y="4556689"/>
            <a:ext cx="472830" cy="879018"/>
          </a:xfrm>
          <a:prstGeom prst="rect">
            <a:avLst/>
          </a:prstGeom>
        </p:spPr>
      </p:pic>
      <p:sp>
        <p:nvSpPr>
          <p:cNvPr id="38" name="TextBox 37"/>
          <p:cNvSpPr txBox="1"/>
          <p:nvPr/>
        </p:nvSpPr>
        <p:spPr>
          <a:xfrm>
            <a:off x="4198787" y="1640700"/>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 name="Date Placeholder 2"/>
          <p:cNvSpPr>
            <a:spLocks noGrp="1"/>
          </p:cNvSpPr>
          <p:nvPr>
            <p:ph type="dt" sz="half" idx="10"/>
          </p:nvPr>
        </p:nvSpPr>
        <p:spPr/>
        <p:txBody>
          <a:bodyPr/>
          <a:lstStyle/>
          <a:p>
            <a:fld id="{9FC084A8-2CE3-4F8E-B876-2ED7551BEFE8}" type="datetime1">
              <a:rPr lang="en-US" smtClean="0"/>
              <a:t>4/22/2016</a:t>
            </a:fld>
            <a:endParaRPr lang="en-US" dirty="0"/>
          </a:p>
        </p:txBody>
      </p:sp>
      <p:sp>
        <p:nvSpPr>
          <p:cNvPr id="4" name="Footer Placeholder 3"/>
          <p:cNvSpPr>
            <a:spLocks noGrp="1"/>
          </p:cNvSpPr>
          <p:nvPr>
            <p:ph type="ftr" sz="quarter" idx="11"/>
          </p:nvPr>
        </p:nvSpPr>
        <p:spPr/>
        <p:txBody>
          <a:bodyPr/>
          <a:lstStyle/>
          <a:p>
            <a:r>
              <a:rPr lang="en-US" smtClean="0"/>
              <a:t>FCIA GEN6 PlugFest</a:t>
            </a:r>
            <a:endParaRPr lang="en-US" dirty="0"/>
          </a:p>
        </p:txBody>
      </p:sp>
      <p:sp>
        <p:nvSpPr>
          <p:cNvPr id="5" name="Slide Number Placeholder 4"/>
          <p:cNvSpPr>
            <a:spLocks noGrp="1"/>
          </p:cNvSpPr>
          <p:nvPr>
            <p:ph type="sldNum" sz="quarter" idx="12"/>
          </p:nvPr>
        </p:nvSpPr>
        <p:spPr/>
        <p:txBody>
          <a:bodyPr/>
          <a:lstStyle/>
          <a:p>
            <a:fld id="{12FF0502-AFFF-40C9-B4AF-A3F9605275DC}" type="slidenum">
              <a:rPr lang="en-US" smtClean="0"/>
              <a:t>12</a:t>
            </a:fld>
            <a:endParaRPr lang="en-US" dirty="0"/>
          </a:p>
        </p:txBody>
      </p:sp>
      <p:sp>
        <p:nvSpPr>
          <p:cNvPr id="6" name="TextBox 5"/>
          <p:cNvSpPr txBox="1"/>
          <p:nvPr/>
        </p:nvSpPr>
        <p:spPr>
          <a:xfrm>
            <a:off x="8015922" y="1305918"/>
            <a:ext cx="3212327" cy="4801314"/>
          </a:xfrm>
          <a:prstGeom prst="rect">
            <a:avLst/>
          </a:prstGeom>
          <a:noFill/>
        </p:spPr>
        <p:txBody>
          <a:bodyPr wrap="square" rtlCol="0">
            <a:spAutoFit/>
          </a:bodyPr>
          <a:lstStyle/>
          <a:p>
            <a:r>
              <a:rPr lang="en-US" dirty="0"/>
              <a:t>Request that transceiver lockout be disabled (if possible).   </a:t>
            </a:r>
          </a:p>
          <a:p>
            <a:endParaRPr lang="en-US" dirty="0" smtClean="0"/>
          </a:p>
          <a:p>
            <a:r>
              <a:rPr lang="en-US" dirty="0" smtClean="0"/>
              <a:t>Test </a:t>
            </a:r>
            <a:r>
              <a:rPr lang="en-US" dirty="0"/>
              <a:t>a matrix of multi-vendor </a:t>
            </a:r>
            <a:r>
              <a:rPr lang="en-US" dirty="0" smtClean="0"/>
              <a:t>32/16/8G FC transceivers.</a:t>
            </a:r>
          </a:p>
          <a:p>
            <a:endParaRPr lang="en-US" dirty="0"/>
          </a:p>
          <a:p>
            <a:r>
              <a:rPr lang="en-US" dirty="0" smtClean="0"/>
              <a:t>Test OM2,OM3, OM4 LC-LC</a:t>
            </a:r>
          </a:p>
          <a:p>
            <a:endParaRPr lang="en-US" dirty="0"/>
          </a:p>
          <a:p>
            <a:r>
              <a:rPr lang="en-US" dirty="0" smtClean="0"/>
              <a:t>Test FC 32/16/8 G FC AOCs</a:t>
            </a:r>
            <a:endParaRPr lang="en-US" dirty="0"/>
          </a:p>
          <a:p>
            <a:endParaRPr lang="en-US" dirty="0" smtClean="0"/>
          </a:p>
          <a:p>
            <a:r>
              <a:rPr lang="en-US" dirty="0" smtClean="0"/>
              <a:t>SM optics – LW distance tests</a:t>
            </a:r>
          </a:p>
          <a:p>
            <a:endParaRPr lang="en-US" dirty="0"/>
          </a:p>
          <a:p>
            <a:r>
              <a:rPr lang="en-US" dirty="0" smtClean="0"/>
              <a:t>BB credit recovery – automated</a:t>
            </a:r>
          </a:p>
          <a:p>
            <a:endParaRPr lang="en-US" dirty="0"/>
          </a:p>
          <a:p>
            <a:r>
              <a:rPr lang="en-US" dirty="0" smtClean="0"/>
              <a:t>Link-diagnostic (RDP, and D-port)</a:t>
            </a:r>
          </a:p>
          <a:p>
            <a:endParaRPr lang="en-US" dirty="0" smtClean="0"/>
          </a:p>
          <a:p>
            <a:r>
              <a:rPr lang="en-US" dirty="0" smtClean="0"/>
              <a:t>32G FEC –  test FEC 16G</a:t>
            </a:r>
            <a:endParaRPr lang="en-US" dirty="0"/>
          </a:p>
        </p:txBody>
      </p:sp>
    </p:spTree>
    <p:extLst>
      <p:ext uri="{BB962C8B-B14F-4D97-AF65-F5344CB8AC3E}">
        <p14:creationId xmlns:p14="http://schemas.microsoft.com/office/powerpoint/2010/main" val="770145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latin typeface="HP Simplified" panose="020B0604020204020204" pitchFamily="34" charset="0"/>
              </a:rPr>
              <a:t>Test Track 1   32/16/8G FC </a:t>
            </a:r>
            <a:r>
              <a:rPr lang="en-US" sz="3200" dirty="0" smtClean="0">
                <a:latin typeface="HP Simplified" panose="020B0604020204020204" pitchFamily="34" charset="0"/>
              </a:rPr>
              <a:t>Interoperability </a:t>
            </a:r>
            <a:br>
              <a:rPr lang="en-US" sz="3200" dirty="0" smtClean="0">
                <a:latin typeface="HP Simplified" panose="020B0604020204020204" pitchFamily="34" charset="0"/>
              </a:rPr>
            </a:br>
            <a:r>
              <a:rPr lang="en-US" sz="3200" dirty="0" smtClean="0">
                <a:latin typeface="HP Simplified" panose="020B0604020204020204" pitchFamily="34" charset="0"/>
              </a:rPr>
              <a:t>Procedure</a:t>
            </a:r>
            <a:endParaRPr lang="en-US" sz="3200" dirty="0">
              <a:latin typeface="HP Simplified" panose="020B0604020204020204" pitchFamily="34" charset="0"/>
            </a:endParaRPr>
          </a:p>
        </p:txBody>
      </p:sp>
      <p:sp>
        <p:nvSpPr>
          <p:cNvPr id="4" name="Content Placeholder 3"/>
          <p:cNvSpPr>
            <a:spLocks noGrp="1"/>
          </p:cNvSpPr>
          <p:nvPr>
            <p:ph idx="1"/>
          </p:nvPr>
        </p:nvSpPr>
        <p:spPr/>
        <p:txBody>
          <a:bodyPr>
            <a:normAutofit fontScale="62500" lnSpcReduction="20000"/>
          </a:bodyPr>
          <a:lstStyle/>
          <a:p>
            <a:pPr marL="0" indent="0">
              <a:buNone/>
            </a:pPr>
            <a:r>
              <a:rPr lang="en-US" dirty="0"/>
              <a:t>Procedure:</a:t>
            </a:r>
          </a:p>
          <a:p>
            <a:pPr marL="0" indent="0">
              <a:buNone/>
            </a:pPr>
            <a:r>
              <a:rPr lang="en-US" dirty="0"/>
              <a:t>1.  Connect the devices as shown in the test setup.</a:t>
            </a:r>
          </a:p>
          <a:p>
            <a:pPr marL="0" indent="0">
              <a:buNone/>
            </a:pPr>
            <a:r>
              <a:rPr lang="en-US" dirty="0"/>
              <a:t>2.  Verify that the Initiator and Targets shows up in the name server of the Switch.</a:t>
            </a:r>
          </a:p>
          <a:p>
            <a:pPr marL="0" indent="0">
              <a:buNone/>
            </a:pPr>
            <a:r>
              <a:rPr lang="en-US" dirty="0"/>
              <a:t>3.  Verify that the Initiator sees the Targets and can perform I/Os to them.</a:t>
            </a:r>
          </a:p>
          <a:p>
            <a:pPr marL="0" indent="0">
              <a:buNone/>
            </a:pPr>
            <a:r>
              <a:rPr lang="en-US" dirty="0"/>
              <a:t>4.  Perform 100% Write operations for 5 minutes to every Target.</a:t>
            </a:r>
          </a:p>
          <a:p>
            <a:pPr marL="0" indent="0">
              <a:buNone/>
            </a:pPr>
            <a:r>
              <a:rPr lang="en-US" dirty="0"/>
              <a:t>5.  Perform 100% Read operations for 5 minutes to every Target.</a:t>
            </a:r>
          </a:p>
          <a:p>
            <a:pPr marL="0" indent="0">
              <a:buNone/>
            </a:pPr>
            <a:r>
              <a:rPr lang="en-US" dirty="0"/>
              <a:t>6.  Perform 50% Read/ 50% Write operations for 5 minutes to every Target.</a:t>
            </a:r>
          </a:p>
          <a:p>
            <a:pPr marL="514350" indent="-514350">
              <a:buAutoNum type="arabicPeriod" startAt="7"/>
            </a:pPr>
            <a:r>
              <a:rPr lang="en-US" dirty="0" smtClean="0"/>
              <a:t>Use </a:t>
            </a:r>
            <a:r>
              <a:rPr lang="en-US" dirty="0"/>
              <a:t>different physical cables and 32/16/8G speeds, and repeat step 1 through 6 until all </a:t>
            </a:r>
            <a:r>
              <a:rPr lang="en-US" dirty="0" smtClean="0"/>
              <a:t>options </a:t>
            </a:r>
            <a:r>
              <a:rPr lang="en-US" dirty="0"/>
              <a:t>used. </a:t>
            </a:r>
            <a:endParaRPr lang="en-US" dirty="0" smtClean="0"/>
          </a:p>
          <a:p>
            <a:pPr marL="0" indent="0">
              <a:buNone/>
            </a:pPr>
            <a:r>
              <a:rPr lang="en-US" dirty="0" smtClean="0"/>
              <a:t>Observable </a:t>
            </a:r>
            <a:r>
              <a:rPr lang="en-US" dirty="0"/>
              <a:t>Results:</a:t>
            </a:r>
          </a:p>
          <a:p>
            <a:pPr marL="0" indent="0">
              <a:buNone/>
            </a:pPr>
            <a:r>
              <a:rPr lang="en-US" dirty="0"/>
              <a:t>●     Verify that all Initiators and Targets show up in the name server of the Switch.</a:t>
            </a:r>
          </a:p>
          <a:p>
            <a:pPr marL="0" indent="0">
              <a:buNone/>
            </a:pPr>
            <a:r>
              <a:rPr lang="en-US" dirty="0"/>
              <a:t>●     Verify that the Target and all of its drives show up in the management of the host initiator </a:t>
            </a:r>
            <a:r>
              <a:rPr lang="en-US" dirty="0" smtClean="0"/>
              <a:t>system</a:t>
            </a:r>
            <a:endParaRPr lang="en-US" dirty="0"/>
          </a:p>
          <a:p>
            <a:pPr marL="0" indent="0">
              <a:buNone/>
            </a:pPr>
            <a:r>
              <a:rPr lang="en-US" dirty="0"/>
              <a:t>●     Verify that the 5 minutes of Read and Write operations completes successfully between the </a:t>
            </a:r>
            <a:r>
              <a:rPr lang="en-US" dirty="0" smtClean="0"/>
              <a:t>Initiator </a:t>
            </a:r>
            <a:r>
              <a:rPr lang="en-US" dirty="0"/>
              <a:t>and the Target. The 5 minutes of data may be any pattern: random, constant or a looped </a:t>
            </a:r>
            <a:r>
              <a:rPr lang="en-US" dirty="0" smtClean="0"/>
              <a:t> pattern</a:t>
            </a:r>
            <a:r>
              <a:rPr lang="en-US" dirty="0"/>
              <a:t>.</a:t>
            </a:r>
          </a:p>
          <a:p>
            <a:pPr marL="0" indent="0">
              <a:buNone/>
            </a:pPr>
            <a:r>
              <a:rPr lang="en-US" dirty="0" smtClean="0"/>
              <a:t>Possible </a:t>
            </a:r>
            <a:r>
              <a:rPr lang="en-US" dirty="0"/>
              <a:t>Problems: None</a:t>
            </a:r>
            <a:r>
              <a:rPr lang="en-US" dirty="0" smtClean="0"/>
              <a:t>.</a:t>
            </a:r>
            <a:endParaRPr lang="en-US" dirty="0"/>
          </a:p>
        </p:txBody>
      </p:sp>
      <p:sp>
        <p:nvSpPr>
          <p:cNvPr id="2" name="Date Placeholder 1"/>
          <p:cNvSpPr>
            <a:spLocks noGrp="1"/>
          </p:cNvSpPr>
          <p:nvPr>
            <p:ph type="dt" sz="half" idx="10"/>
          </p:nvPr>
        </p:nvSpPr>
        <p:spPr/>
        <p:txBody>
          <a:bodyPr/>
          <a:lstStyle/>
          <a:p>
            <a:fld id="{AB282361-2AD6-474D-8001-B1FD5D201D32}"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13</a:t>
            </a:fld>
            <a:endParaRPr lang="en-US" dirty="0"/>
          </a:p>
        </p:txBody>
      </p:sp>
    </p:spTree>
    <p:extLst>
      <p:ext uri="{BB962C8B-B14F-4D97-AF65-F5344CB8AC3E}">
        <p14:creationId xmlns:p14="http://schemas.microsoft.com/office/powerpoint/2010/main" val="910539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latin typeface="HP Simplified" panose="020B0604020204020204" pitchFamily="34" charset="0"/>
              </a:rPr>
              <a:t>Test Track 1   32/16/8G FC </a:t>
            </a:r>
            <a:r>
              <a:rPr lang="en-US" sz="3200" dirty="0" smtClean="0">
                <a:latin typeface="HP Simplified" panose="020B0604020204020204" pitchFamily="34" charset="0"/>
              </a:rPr>
              <a:t>Interoperability </a:t>
            </a:r>
            <a:br>
              <a:rPr lang="en-US" sz="3200" dirty="0" smtClean="0">
                <a:latin typeface="HP Simplified" panose="020B0604020204020204" pitchFamily="34" charset="0"/>
              </a:rPr>
            </a:br>
            <a:r>
              <a:rPr lang="en-US" sz="3200" dirty="0" smtClean="0">
                <a:latin typeface="HP Simplified" panose="020B0604020204020204" pitchFamily="34" charset="0"/>
              </a:rPr>
              <a:t>Procedure</a:t>
            </a:r>
            <a:endParaRPr lang="en-US" sz="3200" dirty="0">
              <a:latin typeface="HP Simplified" panose="020B0604020204020204" pitchFamily="34" charset="0"/>
            </a:endParaRPr>
          </a:p>
        </p:txBody>
      </p:sp>
      <p:sp>
        <p:nvSpPr>
          <p:cNvPr id="4" name="Content Placeholder 3"/>
          <p:cNvSpPr>
            <a:spLocks noGrp="1"/>
          </p:cNvSpPr>
          <p:nvPr>
            <p:ph idx="1"/>
          </p:nvPr>
        </p:nvSpPr>
        <p:spPr>
          <a:xfrm>
            <a:off x="838200" y="1622066"/>
            <a:ext cx="10515600" cy="4770783"/>
          </a:xfrm>
        </p:spPr>
        <p:txBody>
          <a:bodyPr>
            <a:normAutofit fontScale="55000" lnSpcReduction="20000"/>
          </a:bodyPr>
          <a:lstStyle/>
          <a:p>
            <a:pPr marL="0" indent="0">
              <a:buNone/>
            </a:pPr>
            <a:r>
              <a:rPr lang="en-US" dirty="0" smtClean="0"/>
              <a:t>Extended Procedure:</a:t>
            </a:r>
            <a:endParaRPr lang="en-US" dirty="0"/>
          </a:p>
          <a:p>
            <a:pPr marL="0" indent="0">
              <a:buNone/>
            </a:pPr>
            <a:r>
              <a:rPr lang="en-US" dirty="0" smtClean="0"/>
              <a:t>FC AOC TBD lengths;  OM2, OM3, OM4 media at 100m, 300, and 10km (if optics available)</a:t>
            </a:r>
          </a:p>
          <a:p>
            <a:pPr marL="0" indent="0">
              <a:buNone/>
            </a:pPr>
            <a:r>
              <a:rPr lang="en-US" dirty="0" smtClean="0"/>
              <a:t>Relative </a:t>
            </a:r>
            <a:r>
              <a:rPr lang="en-US" dirty="0"/>
              <a:t>performance ratios of 2s from 8 to 16 to 32G for 100% read and 100% write</a:t>
            </a:r>
            <a:r>
              <a:rPr lang="en-US" dirty="0" smtClean="0"/>
              <a:t>.</a:t>
            </a:r>
            <a:endParaRPr lang="en-US" dirty="0"/>
          </a:p>
          <a:p>
            <a:pPr marL="0" indent="0">
              <a:buNone/>
            </a:pPr>
            <a:r>
              <a:rPr lang="en-US" dirty="0"/>
              <a:t>Error rates - portshow and switch show to validate error free operation</a:t>
            </a:r>
          </a:p>
          <a:p>
            <a:pPr marL="0" indent="0">
              <a:buNone/>
            </a:pPr>
            <a:r>
              <a:rPr lang="en-US" dirty="0"/>
              <a:t>No CRC or parity validation in switch and initiator and target</a:t>
            </a:r>
            <a:r>
              <a:rPr lang="en-US" dirty="0" smtClean="0"/>
              <a:t>.</a:t>
            </a:r>
            <a:endParaRPr lang="en-US" dirty="0"/>
          </a:p>
          <a:p>
            <a:pPr marL="0" indent="0">
              <a:buNone/>
            </a:pPr>
            <a:r>
              <a:rPr lang="en-US" dirty="0"/>
              <a:t>Either trigger on ABTS or LR</a:t>
            </a:r>
            <a:r>
              <a:rPr lang="en-US" dirty="0" smtClean="0"/>
              <a:t>.</a:t>
            </a:r>
            <a:endParaRPr lang="en-US" dirty="0"/>
          </a:p>
          <a:p>
            <a:pPr marL="0" indent="0">
              <a:buNone/>
            </a:pPr>
            <a:r>
              <a:rPr lang="en-US" dirty="0"/>
              <a:t>BBcredit R-RDY check - analyze.   Frames and R_RDY counters and time</a:t>
            </a:r>
            <a:r>
              <a:rPr lang="en-US" dirty="0" smtClean="0"/>
              <a:t>.</a:t>
            </a:r>
            <a:endParaRPr lang="en-US" dirty="0"/>
          </a:p>
          <a:p>
            <a:pPr marL="0" indent="0">
              <a:buNone/>
            </a:pPr>
            <a:r>
              <a:rPr lang="en-US" dirty="0"/>
              <a:t>Use in line traces to look at these events</a:t>
            </a:r>
            <a:r>
              <a:rPr lang="en-US" dirty="0" smtClean="0"/>
              <a:t>.</a:t>
            </a:r>
            <a:endParaRPr lang="en-US" dirty="0"/>
          </a:p>
          <a:p>
            <a:pPr marL="0" indent="0">
              <a:buNone/>
            </a:pPr>
            <a:r>
              <a:rPr lang="en-US" dirty="0"/>
              <a:t>Oversubscribbed tests on both sides</a:t>
            </a:r>
            <a:r>
              <a:rPr lang="en-US" dirty="0" smtClean="0"/>
              <a:t>.</a:t>
            </a:r>
            <a:endParaRPr lang="en-US" dirty="0"/>
          </a:p>
          <a:p>
            <a:pPr marL="0" indent="0">
              <a:buNone/>
            </a:pPr>
            <a:r>
              <a:rPr lang="en-US" dirty="0"/>
              <a:t>Dual switch test - load generator (not at 32G).   Use several additional target and </a:t>
            </a:r>
            <a:r>
              <a:rPr lang="en-US" dirty="0" smtClean="0"/>
              <a:t>initiators </a:t>
            </a:r>
            <a:r>
              <a:rPr lang="en-US" dirty="0"/>
              <a:t>to generate load</a:t>
            </a:r>
            <a:r>
              <a:rPr lang="en-US" dirty="0" smtClean="0"/>
              <a:t>.</a:t>
            </a:r>
            <a:endParaRPr lang="en-US" dirty="0"/>
          </a:p>
          <a:p>
            <a:pPr marL="0" indent="0">
              <a:buNone/>
            </a:pPr>
            <a:r>
              <a:rPr lang="en-US" dirty="0"/>
              <a:t>Credit recover mechanism - random R-RDY drop and then  more severe R_RDY so that recover reset occurs.   Trace based validation of the recovery protocol</a:t>
            </a:r>
            <a:r>
              <a:rPr lang="en-US" dirty="0" smtClean="0"/>
              <a:t>.</a:t>
            </a:r>
            <a:endParaRPr lang="en-US" dirty="0"/>
          </a:p>
          <a:p>
            <a:pPr marL="0" indent="0">
              <a:buNone/>
            </a:pPr>
            <a:r>
              <a:rPr lang="en-US" dirty="0"/>
              <a:t>Ask participants to verify they implement BBcredit recover</a:t>
            </a:r>
            <a:r>
              <a:rPr lang="en-US" dirty="0" smtClean="0"/>
              <a:t>?</a:t>
            </a:r>
            <a:endParaRPr lang="en-US" dirty="0"/>
          </a:p>
          <a:p>
            <a:pPr marL="0" indent="0">
              <a:buNone/>
            </a:pPr>
            <a:r>
              <a:rPr lang="en-US" dirty="0"/>
              <a:t>Survey - of participants on who implement port security.  Use reject as validation that security is working</a:t>
            </a:r>
            <a:r>
              <a:rPr lang="en-US" dirty="0" smtClean="0"/>
              <a:t>.</a:t>
            </a:r>
            <a:endParaRPr lang="en-US" dirty="0"/>
          </a:p>
          <a:p>
            <a:pPr marL="0" indent="0">
              <a:buNone/>
            </a:pPr>
            <a:r>
              <a:rPr lang="en-US" dirty="0"/>
              <a:t> Port log dumps can be used to validate flogi/plogi/fdisc</a:t>
            </a:r>
            <a:r>
              <a:rPr lang="en-US" dirty="0" smtClean="0"/>
              <a:t>.</a:t>
            </a:r>
            <a:endParaRPr lang="en-US" dirty="0"/>
          </a:p>
          <a:p>
            <a:pPr marL="0" indent="0">
              <a:buNone/>
            </a:pPr>
            <a:r>
              <a:rPr lang="en-US" dirty="0"/>
              <a:t>NPIV test - after port login test to validate NPIV features</a:t>
            </a:r>
            <a:r>
              <a:rPr lang="en-US" dirty="0" smtClean="0"/>
              <a:t>.</a:t>
            </a:r>
            <a:endParaRPr lang="en-US" dirty="0"/>
          </a:p>
          <a:p>
            <a:pPr marL="0" indent="0">
              <a:buNone/>
            </a:pPr>
            <a:r>
              <a:rPr lang="en-US" dirty="0" smtClean="0"/>
              <a:t>perturbations </a:t>
            </a:r>
            <a:r>
              <a:rPr lang="en-US" dirty="0"/>
              <a:t>- cable pull short and long / port shut/undo shut</a:t>
            </a:r>
            <a:r>
              <a:rPr lang="en-US" dirty="0" smtClean="0"/>
              <a:t>.</a:t>
            </a:r>
            <a:endParaRPr lang="en-US" dirty="0"/>
          </a:p>
          <a:p>
            <a:pPr marL="0" indent="0">
              <a:buNone/>
            </a:pPr>
            <a:endParaRPr lang="en-US" dirty="0"/>
          </a:p>
        </p:txBody>
      </p:sp>
      <p:sp>
        <p:nvSpPr>
          <p:cNvPr id="2" name="Date Placeholder 1"/>
          <p:cNvSpPr>
            <a:spLocks noGrp="1"/>
          </p:cNvSpPr>
          <p:nvPr>
            <p:ph type="dt" sz="half" idx="10"/>
          </p:nvPr>
        </p:nvSpPr>
        <p:spPr/>
        <p:txBody>
          <a:bodyPr/>
          <a:lstStyle/>
          <a:p>
            <a:fld id="{D6801329-2995-4219-8395-50BDCC723491}"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14</a:t>
            </a:fld>
            <a:endParaRPr lang="en-US" dirty="0"/>
          </a:p>
        </p:txBody>
      </p:sp>
    </p:spTree>
    <p:extLst>
      <p:ext uri="{BB962C8B-B14F-4D97-AF65-F5344CB8AC3E}">
        <p14:creationId xmlns:p14="http://schemas.microsoft.com/office/powerpoint/2010/main" val="4032137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199" dirty="0" smtClean="0">
                <a:latin typeface="HP Simplified" panose="020B0604020204020204" pitchFamily="34" charset="0"/>
              </a:rPr>
              <a:t>Test Track </a:t>
            </a:r>
            <a:r>
              <a:rPr lang="en-US" altLang="zh-CN" sz="3199" dirty="0">
                <a:latin typeface="HP Simplified" panose="020B0604020204020204" pitchFamily="34" charset="0"/>
              </a:rPr>
              <a:t>2   32/16/8G FC Multi-hop</a:t>
            </a:r>
            <a:endParaRPr lang="zh-CN" altLang="en-US" sz="3199" dirty="0">
              <a:solidFill>
                <a:srgbClr val="0096D6"/>
              </a:solidFill>
              <a:latin typeface="HP Simplified" panose="020B0604020204020204" pitchFamily="34" charset="0"/>
            </a:endParaRPr>
          </a:p>
        </p:txBody>
      </p:sp>
      <p:cxnSp>
        <p:nvCxnSpPr>
          <p:cNvPr id="79" name="Straight Connector 78"/>
          <p:cNvCxnSpPr/>
          <p:nvPr/>
        </p:nvCxnSpPr>
        <p:spPr>
          <a:xfrm>
            <a:off x="5724000" y="3932154"/>
            <a:ext cx="0" cy="720067"/>
          </a:xfrm>
          <a:prstGeom prst="line">
            <a:avLst/>
          </a:prstGeom>
          <a:noFill/>
          <a:ln w="28575" cap="flat">
            <a:solidFill>
              <a:srgbClr val="FF0000"/>
            </a:solidFill>
            <a:prstDash val="solid"/>
            <a:round/>
            <a:headEnd/>
            <a:tailEnd/>
          </a:ln>
        </p:spPr>
      </p:cxnSp>
      <p:sp>
        <p:nvSpPr>
          <p:cNvPr id="156" name="TextBox 155"/>
          <p:cNvSpPr txBox="1"/>
          <p:nvPr/>
        </p:nvSpPr>
        <p:spPr>
          <a:xfrm>
            <a:off x="4030546" y="5434313"/>
            <a:ext cx="1029085" cy="256352"/>
          </a:xfrm>
          <a:prstGeom prst="rect">
            <a:avLst/>
          </a:prstGeom>
          <a:noFill/>
        </p:spPr>
        <p:txBody>
          <a:bodyPr wrap="square" rtlCol="0">
            <a:spAutoFit/>
          </a:bodyPr>
          <a:lstStyle/>
          <a:p>
            <a:pPr defTabSz="573331">
              <a:spcAft>
                <a:spcPts val="533"/>
              </a:spcAft>
              <a:buSzPct val="100000"/>
            </a:pPr>
            <a:r>
              <a:rPr lang="en-US" sz="1066" b="1" dirty="0" smtClean="0">
                <a:solidFill>
                  <a:srgbClr val="000000"/>
                </a:solidFill>
                <a:latin typeface="HP Simplified" pitchFamily="34" charset="0"/>
                <a:cs typeface="HP Simplified" pitchFamily="34" charset="0"/>
              </a:rPr>
              <a:t>Server/HBAs</a:t>
            </a:r>
            <a:endParaRPr lang="en-US" sz="1066" b="1" dirty="0">
              <a:solidFill>
                <a:srgbClr val="000000"/>
              </a:solidFill>
              <a:latin typeface="HP Simplified" pitchFamily="34" charset="0"/>
              <a:cs typeface="HP Simplified" pitchFamily="34" charset="0"/>
            </a:endParaRPr>
          </a:p>
        </p:txBody>
      </p:sp>
      <p:sp>
        <p:nvSpPr>
          <p:cNvPr id="157" name="TextBox 156"/>
          <p:cNvSpPr txBox="1"/>
          <p:nvPr/>
        </p:nvSpPr>
        <p:spPr>
          <a:xfrm>
            <a:off x="5176146" y="5434313"/>
            <a:ext cx="1029085" cy="256352"/>
          </a:xfrm>
          <a:prstGeom prst="rect">
            <a:avLst/>
          </a:prstGeom>
          <a:noFill/>
        </p:spPr>
        <p:txBody>
          <a:bodyPr wrap="square" rtlCol="0">
            <a:spAutoFit/>
          </a:bodyPr>
          <a:lstStyle/>
          <a:p>
            <a:pPr defTabSz="573331">
              <a:spcAft>
                <a:spcPts val="533"/>
              </a:spcAft>
              <a:buSzPct val="100000"/>
            </a:pPr>
            <a:r>
              <a:rPr lang="en-US" sz="1066" b="1" dirty="0">
                <a:solidFill>
                  <a:srgbClr val="000000"/>
                </a:solidFill>
                <a:latin typeface="HP Simplified" pitchFamily="34" charset="0"/>
                <a:cs typeface="HP Simplified" pitchFamily="34" charset="0"/>
              </a:rPr>
              <a:t>Server/HBA</a:t>
            </a:r>
          </a:p>
        </p:txBody>
      </p:sp>
      <p:sp>
        <p:nvSpPr>
          <p:cNvPr id="287" name="Rectangle 92"/>
          <p:cNvSpPr>
            <a:spLocks noChangeArrowheads="1"/>
          </p:cNvSpPr>
          <p:nvPr/>
        </p:nvSpPr>
        <p:spPr bwMode="auto">
          <a:xfrm>
            <a:off x="4143061" y="6392518"/>
            <a:ext cx="62356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Native FC </a:t>
            </a:r>
            <a:endParaRPr lang="en-US" sz="1200" dirty="0">
              <a:solidFill>
                <a:prstClr val="black"/>
              </a:solidFill>
              <a:cs typeface="Arial" pitchFamily="34" charset="0"/>
            </a:endParaRPr>
          </a:p>
        </p:txBody>
      </p:sp>
      <p:sp>
        <p:nvSpPr>
          <p:cNvPr id="291" name="Line 14"/>
          <p:cNvSpPr>
            <a:spLocks noChangeShapeType="1"/>
          </p:cNvSpPr>
          <p:nvPr/>
        </p:nvSpPr>
        <p:spPr bwMode="auto">
          <a:xfrm flipV="1">
            <a:off x="3776084" y="6474547"/>
            <a:ext cx="329012" cy="3"/>
          </a:xfrm>
          <a:prstGeom prst="line">
            <a:avLst/>
          </a:prstGeom>
          <a:noFill/>
          <a:ln w="38100" cap="flat">
            <a:solidFill>
              <a:srgbClr val="FF000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2" name="Rectangle 92"/>
          <p:cNvSpPr>
            <a:spLocks noChangeArrowheads="1"/>
          </p:cNvSpPr>
          <p:nvPr/>
        </p:nvSpPr>
        <p:spPr bwMode="auto">
          <a:xfrm>
            <a:off x="2083561" y="6392518"/>
            <a:ext cx="58669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Ethernet </a:t>
            </a:r>
            <a:endParaRPr lang="en-US" sz="1200" dirty="0">
              <a:solidFill>
                <a:prstClr val="black"/>
              </a:solidFill>
              <a:cs typeface="Arial" pitchFamily="34" charset="0"/>
            </a:endParaRPr>
          </a:p>
        </p:txBody>
      </p:sp>
      <p:sp>
        <p:nvSpPr>
          <p:cNvPr id="293" name="Line 12"/>
          <p:cNvSpPr>
            <a:spLocks noChangeShapeType="1"/>
          </p:cNvSpPr>
          <p:nvPr/>
        </p:nvSpPr>
        <p:spPr bwMode="auto">
          <a:xfrm>
            <a:off x="1729277" y="6474548"/>
            <a:ext cx="329012" cy="0"/>
          </a:xfrm>
          <a:prstGeom prst="line">
            <a:avLst/>
          </a:prstGeom>
          <a:noFill/>
          <a:ln w="38100" cap="flat">
            <a:solidFill>
              <a:srgbClr val="00B0F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4" name="Line 8"/>
          <p:cNvSpPr>
            <a:spLocks noChangeShapeType="1"/>
          </p:cNvSpPr>
          <p:nvPr/>
        </p:nvSpPr>
        <p:spPr bwMode="auto">
          <a:xfrm flipV="1">
            <a:off x="2857385" y="6474548"/>
            <a:ext cx="329012" cy="0"/>
          </a:xfrm>
          <a:prstGeom prst="line">
            <a:avLst/>
          </a:prstGeom>
          <a:noFill/>
          <a:ln w="38100" cap="flat">
            <a:solidFill>
              <a:srgbClr val="00B05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5" name="Rectangle 92"/>
          <p:cNvSpPr>
            <a:spLocks noChangeArrowheads="1"/>
          </p:cNvSpPr>
          <p:nvPr/>
        </p:nvSpPr>
        <p:spPr bwMode="auto">
          <a:xfrm>
            <a:off x="3218017" y="6392518"/>
            <a:ext cx="34329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FCoE </a:t>
            </a:r>
            <a:endParaRPr lang="en-US" sz="1200" dirty="0">
              <a:solidFill>
                <a:prstClr val="black"/>
              </a:solidFill>
              <a:cs typeface="Arial" pitchFamily="34" charset="0"/>
            </a:endParaRPr>
          </a:p>
        </p:txBody>
      </p:sp>
      <p:pic>
        <p:nvPicPr>
          <p:cNvPr id="332" name="Picture 331" descr="Storage_blue_positive.png"/>
          <p:cNvPicPr>
            <a:picLocks noChangeAspect="1"/>
          </p:cNvPicPr>
          <p:nvPr/>
        </p:nvPicPr>
        <p:blipFill rotWithShape="1">
          <a:blip r:embed="rId3" cstate="email">
            <a:extLst>
              <a:ext uri="{28A0092B-C50C-407E-A947-70E740481C1C}">
                <a14:useLocalDpi xmlns:a14="http://schemas.microsoft.com/office/drawing/2010/main"/>
              </a:ext>
            </a:extLst>
          </a:blip>
          <a:srcRect l="35858" t="36491" r="35531" b="34522"/>
          <a:stretch/>
        </p:blipFill>
        <p:spPr>
          <a:xfrm>
            <a:off x="4631306" y="2027594"/>
            <a:ext cx="535814" cy="592642"/>
          </a:xfrm>
          <a:prstGeom prst="rect">
            <a:avLst/>
          </a:prstGeom>
        </p:spPr>
      </p:pic>
      <p:sp>
        <p:nvSpPr>
          <p:cNvPr id="333" name="TextBox 332"/>
          <p:cNvSpPr txBox="1"/>
          <p:nvPr/>
        </p:nvSpPr>
        <p:spPr>
          <a:xfrm>
            <a:off x="4188260" y="1675185"/>
            <a:ext cx="2486509" cy="297454"/>
          </a:xfrm>
          <a:prstGeom prst="rect">
            <a:avLst/>
          </a:prstGeom>
          <a:noFill/>
        </p:spPr>
        <p:txBody>
          <a:bodyPr wrap="square" rtlCol="0">
            <a:spAutoFit/>
          </a:bodyPr>
          <a:lstStyle/>
          <a:p>
            <a:pPr defTabSz="573331">
              <a:spcAft>
                <a:spcPts val="533"/>
              </a:spcAft>
              <a:buSzPct val="100000"/>
            </a:pPr>
            <a:r>
              <a:rPr lang="en-US" sz="1333" b="1" dirty="0">
                <a:solidFill>
                  <a:srgbClr val="000000"/>
                </a:solidFill>
                <a:latin typeface="HP Simplified" pitchFamily="34" charset="0"/>
                <a:cs typeface="HP Simplified" pitchFamily="34" charset="0"/>
              </a:rPr>
              <a:t> </a:t>
            </a:r>
            <a:r>
              <a:rPr lang="en-US" sz="1333" b="1" dirty="0" smtClean="0">
                <a:solidFill>
                  <a:srgbClr val="000000"/>
                </a:solidFill>
                <a:latin typeface="HP Simplified" pitchFamily="34" charset="0"/>
                <a:cs typeface="HP Simplified" pitchFamily="34" charset="0"/>
              </a:rPr>
              <a:t>   FC Storage    FC Storage</a:t>
            </a:r>
            <a:endParaRPr lang="en-US" sz="1333" b="1" dirty="0">
              <a:solidFill>
                <a:srgbClr val="000000"/>
              </a:solidFill>
              <a:latin typeface="HP Simplified" pitchFamily="34" charset="0"/>
              <a:cs typeface="HP Simplified" pitchFamily="34" charset="0"/>
            </a:endParaRPr>
          </a:p>
        </p:txBody>
      </p:sp>
      <p:cxnSp>
        <p:nvCxnSpPr>
          <p:cNvPr id="335" name="Straight Connector 334"/>
          <p:cNvCxnSpPr/>
          <p:nvPr/>
        </p:nvCxnSpPr>
        <p:spPr>
          <a:xfrm>
            <a:off x="4983647" y="2568570"/>
            <a:ext cx="402164" cy="549900"/>
          </a:xfrm>
          <a:prstGeom prst="line">
            <a:avLst/>
          </a:prstGeom>
          <a:noFill/>
          <a:ln w="28575" cap="flat">
            <a:solidFill>
              <a:srgbClr val="FF0000"/>
            </a:solidFill>
            <a:prstDash val="solid"/>
            <a:round/>
            <a:headEnd/>
            <a:tailEnd/>
          </a:ln>
        </p:spPr>
      </p:cxnSp>
      <p:cxnSp>
        <p:nvCxnSpPr>
          <p:cNvPr id="243" name="Straight Connector 242"/>
          <p:cNvCxnSpPr/>
          <p:nvPr/>
        </p:nvCxnSpPr>
        <p:spPr>
          <a:xfrm>
            <a:off x="4745524" y="2596192"/>
            <a:ext cx="476553" cy="546491"/>
          </a:xfrm>
          <a:prstGeom prst="line">
            <a:avLst/>
          </a:prstGeom>
          <a:noFill/>
          <a:ln w="28575" cap="flat">
            <a:solidFill>
              <a:srgbClr val="FF0000"/>
            </a:solidFill>
            <a:prstDash val="solid"/>
            <a:round/>
            <a:headEnd/>
            <a:tailEnd/>
          </a:ln>
        </p:spPr>
      </p:cxnSp>
      <p:cxnSp>
        <p:nvCxnSpPr>
          <p:cNvPr id="247" name="Straight Connector 246"/>
          <p:cNvCxnSpPr/>
          <p:nvPr/>
        </p:nvCxnSpPr>
        <p:spPr>
          <a:xfrm flipH="1">
            <a:off x="4511479" y="4140538"/>
            <a:ext cx="790965" cy="604804"/>
          </a:xfrm>
          <a:prstGeom prst="line">
            <a:avLst/>
          </a:prstGeom>
          <a:noFill/>
          <a:ln w="28575" cap="flat">
            <a:solidFill>
              <a:srgbClr val="FF0000"/>
            </a:solidFill>
            <a:prstDash val="solid"/>
            <a:round/>
            <a:headEnd/>
            <a:tailEnd/>
          </a:ln>
        </p:spPr>
      </p:cxnSp>
      <p:cxnSp>
        <p:nvCxnSpPr>
          <p:cNvPr id="248" name="Straight Connector 247"/>
          <p:cNvCxnSpPr/>
          <p:nvPr/>
        </p:nvCxnSpPr>
        <p:spPr>
          <a:xfrm>
            <a:off x="5513507" y="4068651"/>
            <a:ext cx="0" cy="720067"/>
          </a:xfrm>
          <a:prstGeom prst="line">
            <a:avLst/>
          </a:prstGeom>
          <a:noFill/>
          <a:ln w="28575" cap="flat">
            <a:solidFill>
              <a:srgbClr val="FF0000"/>
            </a:solidFill>
            <a:prstDash val="solid"/>
            <a:round/>
            <a:headEnd/>
            <a:tailEnd/>
          </a:ln>
        </p:spPr>
      </p:cxnSp>
      <p:pic>
        <p:nvPicPr>
          <p:cNvPr id="144" name="Picture 143" descr="Server_blue_positive.png"/>
          <p:cNvPicPr>
            <a:picLocks noChangeAspect="1"/>
          </p:cNvPicPr>
          <p:nvPr/>
        </p:nvPicPr>
        <p:blipFill rotWithShape="1">
          <a:blip r:embed="rId4" cstate="email">
            <a:extLst>
              <a:ext uri="{28A0092B-C50C-407E-A947-70E740481C1C}">
                <a14:useLocalDpi xmlns:a14="http://schemas.microsoft.com/office/drawing/2010/main"/>
              </a:ext>
            </a:extLst>
          </a:blip>
          <a:srcRect l="39901" t="33216" r="40145" b="32804"/>
          <a:stretch/>
        </p:blipFill>
        <p:spPr>
          <a:xfrm>
            <a:off x="5407741" y="4556689"/>
            <a:ext cx="472830" cy="879018"/>
          </a:xfrm>
          <a:prstGeom prst="rect">
            <a:avLst/>
          </a:prstGeom>
        </p:spPr>
      </p:pic>
      <p:cxnSp>
        <p:nvCxnSpPr>
          <p:cNvPr id="28" name="Straight Connector 27"/>
          <p:cNvCxnSpPr>
            <a:stCxn id="231" idx="1"/>
          </p:cNvCxnSpPr>
          <p:nvPr/>
        </p:nvCxnSpPr>
        <p:spPr>
          <a:xfrm flipH="1">
            <a:off x="4339318" y="3947636"/>
            <a:ext cx="913401" cy="617085"/>
          </a:xfrm>
          <a:prstGeom prst="line">
            <a:avLst/>
          </a:prstGeom>
          <a:noFill/>
          <a:ln w="28575" cap="flat">
            <a:solidFill>
              <a:srgbClr val="FF0000"/>
            </a:solidFill>
            <a:prstDash val="solid"/>
            <a:round/>
            <a:headEnd/>
            <a:tailEnd/>
          </a:ln>
        </p:spPr>
      </p:cxnSp>
      <p:cxnSp>
        <p:nvCxnSpPr>
          <p:cNvPr id="23" name="Straight Connector 22"/>
          <p:cNvCxnSpPr>
            <a:stCxn id="334" idx="2"/>
            <a:endCxn id="33" idx="0"/>
          </p:cNvCxnSpPr>
          <p:nvPr/>
        </p:nvCxnSpPr>
        <p:spPr>
          <a:xfrm flipH="1">
            <a:off x="5581131" y="2618897"/>
            <a:ext cx="212950" cy="523786"/>
          </a:xfrm>
          <a:prstGeom prst="line">
            <a:avLst/>
          </a:prstGeom>
          <a:noFill/>
          <a:ln w="28575" cap="flat">
            <a:solidFill>
              <a:srgbClr val="FF0000"/>
            </a:solidFill>
            <a:prstDash val="solid"/>
            <a:round/>
            <a:headEnd/>
            <a:tailEnd/>
          </a:ln>
        </p:spPr>
      </p:cxnSp>
      <p:cxnSp>
        <p:nvCxnSpPr>
          <p:cNvPr id="25" name="Straight Connector 24"/>
          <p:cNvCxnSpPr/>
          <p:nvPr/>
        </p:nvCxnSpPr>
        <p:spPr>
          <a:xfrm flipH="1">
            <a:off x="5794081" y="2618234"/>
            <a:ext cx="164450" cy="508507"/>
          </a:xfrm>
          <a:prstGeom prst="line">
            <a:avLst/>
          </a:prstGeom>
          <a:noFill/>
          <a:ln w="28575" cap="flat">
            <a:solidFill>
              <a:srgbClr val="FF0000"/>
            </a:solidFill>
            <a:prstDash val="solid"/>
            <a:round/>
            <a:headEnd/>
            <a:tailEnd/>
          </a:ln>
        </p:spPr>
      </p:cxnSp>
      <p:pic>
        <p:nvPicPr>
          <p:cNvPr id="334" name="Picture 333" descr="Storage_blue_positive.png"/>
          <p:cNvPicPr>
            <a:picLocks noChangeAspect="1"/>
          </p:cNvPicPr>
          <p:nvPr/>
        </p:nvPicPr>
        <p:blipFill rotWithShape="1">
          <a:blip r:embed="rId3" cstate="email">
            <a:extLst>
              <a:ext uri="{28A0092B-C50C-407E-A947-70E740481C1C}">
                <a14:useLocalDpi xmlns:a14="http://schemas.microsoft.com/office/drawing/2010/main"/>
              </a:ext>
            </a:extLst>
          </a:blip>
          <a:srcRect l="35858" t="36491" r="35531" b="34522"/>
          <a:stretch/>
        </p:blipFill>
        <p:spPr>
          <a:xfrm>
            <a:off x="5526174" y="2026255"/>
            <a:ext cx="535814" cy="592642"/>
          </a:xfrm>
          <a:prstGeom prst="rect">
            <a:avLst/>
          </a:prstGeom>
        </p:spPr>
      </p:pic>
      <p:sp>
        <p:nvSpPr>
          <p:cNvPr id="7" name="TextBox 6"/>
          <p:cNvSpPr txBox="1"/>
          <p:nvPr/>
        </p:nvSpPr>
        <p:spPr>
          <a:xfrm>
            <a:off x="5251088" y="1489337"/>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0" name="TextBox 29"/>
          <p:cNvSpPr txBox="1"/>
          <p:nvPr/>
        </p:nvSpPr>
        <p:spPr>
          <a:xfrm>
            <a:off x="6176713" y="3803923"/>
            <a:ext cx="996113" cy="461665"/>
          </a:xfrm>
          <a:prstGeom prst="rect">
            <a:avLst/>
          </a:prstGeom>
          <a:noFill/>
        </p:spPr>
        <p:txBody>
          <a:bodyPr wrap="square" rtlCol="0">
            <a:spAutoFit/>
          </a:bodyPr>
          <a:lstStyle/>
          <a:p>
            <a:r>
              <a:rPr lang="en-US" sz="1200" dirty="0" smtClean="0">
                <a:latin typeface="HP Simplified" panose="020B0604020204020204" pitchFamily="34" charset="0"/>
              </a:rPr>
              <a:t>FCF</a:t>
            </a:r>
          </a:p>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1" name="TextBox 30"/>
          <p:cNvSpPr txBox="1"/>
          <p:nvPr/>
        </p:nvSpPr>
        <p:spPr>
          <a:xfrm>
            <a:off x="5140629" y="5616328"/>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2" name="TextBox 31"/>
          <p:cNvSpPr txBox="1"/>
          <p:nvPr/>
        </p:nvSpPr>
        <p:spPr>
          <a:xfrm>
            <a:off x="3937292" y="5616328"/>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8" name="Rounded Rectangular Callout 7"/>
          <p:cNvSpPr/>
          <p:nvPr/>
        </p:nvSpPr>
        <p:spPr>
          <a:xfrm>
            <a:off x="2581253" y="4017936"/>
            <a:ext cx="1273528" cy="487330"/>
          </a:xfrm>
          <a:prstGeom prst="wedgeRoundRectCallout">
            <a:avLst>
              <a:gd name="adj1" fmla="val 83704"/>
              <a:gd name="adj2" fmla="val 1452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r>
              <a:rPr lang="en-US" dirty="0" smtClean="0"/>
              <a:t>ongestion</a:t>
            </a:r>
          </a:p>
          <a:p>
            <a:pPr algn="ctr"/>
            <a:r>
              <a:rPr lang="en-US" dirty="0" smtClean="0"/>
              <a:t>load</a:t>
            </a:r>
            <a:endParaRPr lang="en-US" dirty="0"/>
          </a:p>
        </p:txBody>
      </p:sp>
      <p:cxnSp>
        <p:nvCxnSpPr>
          <p:cNvPr id="35" name="Straight Connector 34"/>
          <p:cNvCxnSpPr/>
          <p:nvPr/>
        </p:nvCxnSpPr>
        <p:spPr>
          <a:xfrm flipH="1">
            <a:off x="4435349" y="3956924"/>
            <a:ext cx="913401" cy="617085"/>
          </a:xfrm>
          <a:prstGeom prst="line">
            <a:avLst/>
          </a:prstGeom>
          <a:noFill/>
          <a:ln w="28575" cap="flat">
            <a:solidFill>
              <a:srgbClr val="FF0000"/>
            </a:solidFill>
            <a:prstDash val="solid"/>
            <a:round/>
            <a:headEnd/>
            <a:tailEnd/>
          </a:ln>
        </p:spPr>
      </p:cxnSp>
      <p:cxnSp>
        <p:nvCxnSpPr>
          <p:cNvPr id="37" name="Straight Connector 36"/>
          <p:cNvCxnSpPr/>
          <p:nvPr/>
        </p:nvCxnSpPr>
        <p:spPr>
          <a:xfrm flipH="1">
            <a:off x="4712275" y="4078208"/>
            <a:ext cx="790965" cy="604804"/>
          </a:xfrm>
          <a:prstGeom prst="line">
            <a:avLst/>
          </a:prstGeom>
          <a:noFill/>
          <a:ln w="28575" cap="flat">
            <a:solidFill>
              <a:srgbClr val="FF0000"/>
            </a:solidFill>
            <a:prstDash val="solid"/>
            <a:round/>
            <a:headEnd/>
            <a:tailEnd/>
          </a:ln>
        </p:spPr>
      </p:cxnSp>
      <p:pic>
        <p:nvPicPr>
          <p:cNvPr id="231" name="Picture 23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52719" y="3754189"/>
            <a:ext cx="771935" cy="386894"/>
          </a:xfrm>
          <a:prstGeom prst="rect">
            <a:avLst/>
          </a:prstGeom>
        </p:spPr>
      </p:pic>
      <p:pic>
        <p:nvPicPr>
          <p:cNvPr id="92" name="Picture 91" descr="Server_blue_positive.png"/>
          <p:cNvPicPr>
            <a:picLocks noChangeAspect="1"/>
          </p:cNvPicPr>
          <p:nvPr/>
        </p:nvPicPr>
        <p:blipFill rotWithShape="1">
          <a:blip r:embed="rId4" cstate="email">
            <a:biLevel thresh="75000"/>
            <a:extLst>
              <a:ext uri="{28A0092B-C50C-407E-A947-70E740481C1C}">
                <a14:useLocalDpi xmlns:a14="http://schemas.microsoft.com/office/drawing/2010/main"/>
              </a:ext>
            </a:extLst>
          </a:blip>
          <a:srcRect l="39901" t="33216" r="40145" b="32804"/>
          <a:stretch/>
        </p:blipFill>
        <p:spPr>
          <a:xfrm>
            <a:off x="4246063" y="4556689"/>
            <a:ext cx="472830" cy="879018"/>
          </a:xfrm>
          <a:prstGeom prst="rect">
            <a:avLst/>
          </a:prstGeom>
        </p:spPr>
      </p:pic>
      <p:sp>
        <p:nvSpPr>
          <p:cNvPr id="38" name="TextBox 37"/>
          <p:cNvSpPr txBox="1"/>
          <p:nvPr/>
        </p:nvSpPr>
        <p:spPr>
          <a:xfrm>
            <a:off x="4292033" y="1498625"/>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pic>
        <p:nvPicPr>
          <p:cNvPr id="33" name="Picture 3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95163" y="3142683"/>
            <a:ext cx="771935" cy="386894"/>
          </a:xfrm>
          <a:prstGeom prst="rect">
            <a:avLst/>
          </a:prstGeom>
        </p:spPr>
      </p:pic>
      <p:cxnSp>
        <p:nvCxnSpPr>
          <p:cNvPr id="47" name="Straight Connector 46"/>
          <p:cNvCxnSpPr>
            <a:stCxn id="33" idx="2"/>
          </p:cNvCxnSpPr>
          <p:nvPr/>
        </p:nvCxnSpPr>
        <p:spPr>
          <a:xfrm flipH="1">
            <a:off x="5576273" y="3529577"/>
            <a:ext cx="4858" cy="218019"/>
          </a:xfrm>
          <a:prstGeom prst="line">
            <a:avLst/>
          </a:prstGeom>
          <a:noFill/>
          <a:ln w="28575" cap="flat">
            <a:solidFill>
              <a:srgbClr val="FF0000"/>
            </a:solidFill>
            <a:prstDash val="solid"/>
            <a:round/>
            <a:headEnd/>
            <a:tailEnd/>
          </a:ln>
        </p:spPr>
      </p:cxnSp>
      <p:cxnSp>
        <p:nvCxnSpPr>
          <p:cNvPr id="49" name="Straight Connector 48"/>
          <p:cNvCxnSpPr/>
          <p:nvPr/>
        </p:nvCxnSpPr>
        <p:spPr>
          <a:xfrm flipH="1">
            <a:off x="5638685" y="3529577"/>
            <a:ext cx="4858" cy="218019"/>
          </a:xfrm>
          <a:prstGeom prst="line">
            <a:avLst/>
          </a:prstGeom>
          <a:noFill/>
          <a:ln w="28575" cap="flat">
            <a:solidFill>
              <a:srgbClr val="FF0000"/>
            </a:solidFill>
            <a:prstDash val="solid"/>
            <a:round/>
            <a:headEnd/>
            <a:tailEnd/>
          </a:ln>
        </p:spPr>
      </p:cxnSp>
      <p:sp>
        <p:nvSpPr>
          <p:cNvPr id="50" name="TextBox 49"/>
          <p:cNvSpPr txBox="1"/>
          <p:nvPr/>
        </p:nvSpPr>
        <p:spPr>
          <a:xfrm>
            <a:off x="6205231" y="3182438"/>
            <a:ext cx="996113" cy="461665"/>
          </a:xfrm>
          <a:prstGeom prst="rect">
            <a:avLst/>
          </a:prstGeom>
          <a:noFill/>
        </p:spPr>
        <p:txBody>
          <a:bodyPr wrap="square" rtlCol="0">
            <a:spAutoFit/>
          </a:bodyPr>
          <a:lstStyle/>
          <a:p>
            <a:r>
              <a:rPr lang="en-US" sz="1200" dirty="0" smtClean="0">
                <a:latin typeface="HP Simplified" panose="020B0604020204020204" pitchFamily="34" charset="0"/>
              </a:rPr>
              <a:t>FCF</a:t>
            </a:r>
          </a:p>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 name="Date Placeholder 2"/>
          <p:cNvSpPr>
            <a:spLocks noGrp="1"/>
          </p:cNvSpPr>
          <p:nvPr>
            <p:ph type="dt" sz="half" idx="10"/>
          </p:nvPr>
        </p:nvSpPr>
        <p:spPr/>
        <p:txBody>
          <a:bodyPr/>
          <a:lstStyle/>
          <a:p>
            <a:fld id="{AA2053D6-4FDB-486B-B080-B97FE32397BB}" type="datetime1">
              <a:rPr lang="en-US" smtClean="0"/>
              <a:t>4/22/2016</a:t>
            </a:fld>
            <a:endParaRPr lang="en-US" dirty="0"/>
          </a:p>
        </p:txBody>
      </p:sp>
      <p:sp>
        <p:nvSpPr>
          <p:cNvPr id="4" name="Footer Placeholder 3"/>
          <p:cNvSpPr>
            <a:spLocks noGrp="1"/>
          </p:cNvSpPr>
          <p:nvPr>
            <p:ph type="ftr" sz="quarter" idx="11"/>
          </p:nvPr>
        </p:nvSpPr>
        <p:spPr/>
        <p:txBody>
          <a:bodyPr/>
          <a:lstStyle/>
          <a:p>
            <a:r>
              <a:rPr lang="en-US" smtClean="0"/>
              <a:t>FCIA GEN6 PlugFest</a:t>
            </a:r>
            <a:endParaRPr lang="en-US" dirty="0"/>
          </a:p>
        </p:txBody>
      </p:sp>
      <p:sp>
        <p:nvSpPr>
          <p:cNvPr id="5" name="Slide Number Placeholder 4"/>
          <p:cNvSpPr>
            <a:spLocks noGrp="1"/>
          </p:cNvSpPr>
          <p:nvPr>
            <p:ph type="sldNum" sz="quarter" idx="12"/>
          </p:nvPr>
        </p:nvSpPr>
        <p:spPr/>
        <p:txBody>
          <a:bodyPr/>
          <a:lstStyle/>
          <a:p>
            <a:fld id="{12FF0502-AFFF-40C9-B4AF-A3F9605275DC}" type="slidenum">
              <a:rPr lang="en-US" smtClean="0"/>
              <a:t>15</a:t>
            </a:fld>
            <a:endParaRPr lang="en-US" dirty="0"/>
          </a:p>
        </p:txBody>
      </p:sp>
    </p:spTree>
    <p:extLst>
      <p:ext uri="{BB962C8B-B14F-4D97-AF65-F5344CB8AC3E}">
        <p14:creationId xmlns:p14="http://schemas.microsoft.com/office/powerpoint/2010/main" val="2882058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latin typeface="HP Simplified" panose="020B0604020204020204" pitchFamily="34" charset="0"/>
              </a:rPr>
              <a:t>Test Track 2   32/16/8G FC </a:t>
            </a:r>
            <a:r>
              <a:rPr lang="en-US" sz="3200" dirty="0" smtClean="0">
                <a:latin typeface="HP Simplified" panose="020B0604020204020204" pitchFamily="34" charset="0"/>
              </a:rPr>
              <a:t>Multi-hop </a:t>
            </a:r>
            <a:br>
              <a:rPr lang="en-US" sz="3200" dirty="0" smtClean="0">
                <a:latin typeface="HP Simplified" panose="020B0604020204020204" pitchFamily="34" charset="0"/>
              </a:rPr>
            </a:br>
            <a:r>
              <a:rPr lang="en-US" sz="3200" dirty="0" smtClean="0">
                <a:latin typeface="HP Simplified" panose="020B0604020204020204" pitchFamily="34" charset="0"/>
              </a:rPr>
              <a:t>Procedure</a:t>
            </a:r>
            <a:endParaRPr lang="en-US" sz="3200" dirty="0">
              <a:latin typeface="HP Simplified" panose="020B0604020204020204" pitchFamily="34" charset="0"/>
            </a:endParaRPr>
          </a:p>
        </p:txBody>
      </p:sp>
      <p:sp>
        <p:nvSpPr>
          <p:cNvPr id="4" name="Content Placeholder 3"/>
          <p:cNvSpPr>
            <a:spLocks noGrp="1"/>
          </p:cNvSpPr>
          <p:nvPr>
            <p:ph idx="1"/>
          </p:nvPr>
        </p:nvSpPr>
        <p:spPr/>
        <p:txBody>
          <a:bodyPr>
            <a:normAutofit fontScale="62500" lnSpcReduction="20000"/>
          </a:bodyPr>
          <a:lstStyle/>
          <a:p>
            <a:pPr marL="0" indent="0">
              <a:buNone/>
            </a:pPr>
            <a:r>
              <a:rPr lang="en-US" dirty="0"/>
              <a:t>Procedure:</a:t>
            </a:r>
          </a:p>
          <a:p>
            <a:pPr marL="0" indent="0">
              <a:buNone/>
            </a:pPr>
            <a:r>
              <a:rPr lang="en-US" dirty="0"/>
              <a:t>1.  Connect the devices as shown in the test setup.</a:t>
            </a:r>
          </a:p>
          <a:p>
            <a:pPr marL="0" indent="0">
              <a:buNone/>
            </a:pPr>
            <a:r>
              <a:rPr lang="en-US" dirty="0"/>
              <a:t>2.  Verify that the Initiator and Targets shows up in the name server of the Switch.</a:t>
            </a:r>
          </a:p>
          <a:p>
            <a:pPr marL="0" indent="0">
              <a:buNone/>
            </a:pPr>
            <a:r>
              <a:rPr lang="en-US" dirty="0"/>
              <a:t>3.  Verify that the Initiator sees the Targets and can perform I/Os to them.</a:t>
            </a:r>
          </a:p>
          <a:p>
            <a:pPr marL="0" indent="0">
              <a:buNone/>
            </a:pPr>
            <a:r>
              <a:rPr lang="en-US" dirty="0"/>
              <a:t>4.  Perform 100% Write operations for 5 minutes to every Target.</a:t>
            </a:r>
          </a:p>
          <a:p>
            <a:pPr marL="0" indent="0">
              <a:buNone/>
            </a:pPr>
            <a:r>
              <a:rPr lang="en-US" dirty="0"/>
              <a:t>5.  Perform 100% Read operations for 5 minutes to every Target.</a:t>
            </a:r>
          </a:p>
          <a:p>
            <a:pPr marL="0" indent="0">
              <a:buNone/>
            </a:pPr>
            <a:r>
              <a:rPr lang="en-US" dirty="0"/>
              <a:t>6.  Perform 50% Read/ 50% Write operations for 5 minutes to every Target.</a:t>
            </a:r>
          </a:p>
          <a:p>
            <a:pPr marL="514350" indent="-514350">
              <a:buAutoNum type="arabicPeriod" startAt="7"/>
            </a:pPr>
            <a:r>
              <a:rPr lang="en-US" dirty="0" smtClean="0"/>
              <a:t>Use </a:t>
            </a:r>
            <a:r>
              <a:rPr lang="en-US" dirty="0"/>
              <a:t>different physical cables and 32/16/8G speeds, and repeat step 1 through 6 until all </a:t>
            </a:r>
            <a:r>
              <a:rPr lang="en-US" dirty="0" smtClean="0"/>
              <a:t>options </a:t>
            </a:r>
            <a:r>
              <a:rPr lang="en-US" dirty="0"/>
              <a:t>used. </a:t>
            </a:r>
            <a:endParaRPr lang="en-US" dirty="0" smtClean="0"/>
          </a:p>
          <a:p>
            <a:pPr marL="0" indent="0">
              <a:buNone/>
            </a:pPr>
            <a:r>
              <a:rPr lang="en-US" dirty="0" smtClean="0"/>
              <a:t>Observable </a:t>
            </a:r>
            <a:r>
              <a:rPr lang="en-US" dirty="0"/>
              <a:t>Results:</a:t>
            </a:r>
          </a:p>
          <a:p>
            <a:pPr marL="0" indent="0">
              <a:buNone/>
            </a:pPr>
            <a:r>
              <a:rPr lang="en-US" dirty="0"/>
              <a:t>●     Verify that all Initiators and Targets show up in the name server of the Switch.</a:t>
            </a:r>
          </a:p>
          <a:p>
            <a:pPr marL="0" indent="0">
              <a:buNone/>
            </a:pPr>
            <a:r>
              <a:rPr lang="en-US" dirty="0"/>
              <a:t>●     Verify that the Target and all of its drives show up in the management of the host initiator </a:t>
            </a:r>
            <a:r>
              <a:rPr lang="en-US" dirty="0" smtClean="0"/>
              <a:t>system</a:t>
            </a:r>
            <a:endParaRPr lang="en-US" dirty="0"/>
          </a:p>
          <a:p>
            <a:pPr marL="0" indent="0">
              <a:buNone/>
            </a:pPr>
            <a:r>
              <a:rPr lang="en-US" dirty="0"/>
              <a:t>●     Verify that the 5 minutes of Read and Write operations completes successfully between the </a:t>
            </a:r>
            <a:r>
              <a:rPr lang="en-US" dirty="0" smtClean="0"/>
              <a:t>Initiator </a:t>
            </a:r>
            <a:r>
              <a:rPr lang="en-US" dirty="0"/>
              <a:t>and the Target. The 5 minutes of data may be any pattern: random, constant or a looped </a:t>
            </a:r>
            <a:r>
              <a:rPr lang="en-US" dirty="0" smtClean="0"/>
              <a:t> pattern</a:t>
            </a:r>
            <a:r>
              <a:rPr lang="en-US" dirty="0"/>
              <a:t>.</a:t>
            </a:r>
          </a:p>
          <a:p>
            <a:pPr marL="0" indent="0">
              <a:buNone/>
            </a:pPr>
            <a:r>
              <a:rPr lang="en-US" dirty="0" smtClean="0"/>
              <a:t>Possible </a:t>
            </a:r>
            <a:r>
              <a:rPr lang="en-US" dirty="0"/>
              <a:t>Problems: None</a:t>
            </a:r>
            <a:r>
              <a:rPr lang="en-US" dirty="0" smtClean="0"/>
              <a:t>.</a:t>
            </a:r>
            <a:endParaRPr lang="en-US" dirty="0"/>
          </a:p>
        </p:txBody>
      </p:sp>
      <p:sp>
        <p:nvSpPr>
          <p:cNvPr id="2" name="Date Placeholder 1"/>
          <p:cNvSpPr>
            <a:spLocks noGrp="1"/>
          </p:cNvSpPr>
          <p:nvPr>
            <p:ph type="dt" sz="half" idx="10"/>
          </p:nvPr>
        </p:nvSpPr>
        <p:spPr/>
        <p:txBody>
          <a:bodyPr/>
          <a:lstStyle/>
          <a:p>
            <a:fld id="{F2C434F1-45EF-4E37-A1E5-C693E74204C4}"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16</a:t>
            </a:fld>
            <a:endParaRPr lang="en-US" dirty="0"/>
          </a:p>
        </p:txBody>
      </p:sp>
    </p:spTree>
    <p:extLst>
      <p:ext uri="{BB962C8B-B14F-4D97-AF65-F5344CB8AC3E}">
        <p14:creationId xmlns:p14="http://schemas.microsoft.com/office/powerpoint/2010/main" val="3038934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199" dirty="0" smtClean="0">
                <a:latin typeface="HP Simplified" panose="020B0604020204020204" pitchFamily="34" charset="0"/>
              </a:rPr>
              <a:t>Test Track </a:t>
            </a:r>
            <a:r>
              <a:rPr lang="en-US" altLang="zh-CN" sz="3199" dirty="0">
                <a:latin typeface="HP Simplified" panose="020B0604020204020204" pitchFamily="34" charset="0"/>
              </a:rPr>
              <a:t>3  32/16/8G </a:t>
            </a:r>
            <a:r>
              <a:rPr lang="en-US" altLang="zh-CN" sz="3199" dirty="0" smtClean="0">
                <a:latin typeface="HP Simplified" panose="020B0604020204020204" pitchFamily="34" charset="0"/>
              </a:rPr>
              <a:t>FC Direct Connect</a:t>
            </a:r>
            <a:endParaRPr lang="zh-CN" altLang="en-US" sz="3199" dirty="0">
              <a:solidFill>
                <a:srgbClr val="0096D6"/>
              </a:solidFill>
              <a:latin typeface="HP Simplified" panose="020B0604020204020204" pitchFamily="34" charset="0"/>
            </a:endParaRPr>
          </a:p>
        </p:txBody>
      </p:sp>
      <p:sp>
        <p:nvSpPr>
          <p:cNvPr id="157" name="TextBox 156"/>
          <p:cNvSpPr txBox="1"/>
          <p:nvPr/>
        </p:nvSpPr>
        <p:spPr>
          <a:xfrm>
            <a:off x="3970832" y="5505874"/>
            <a:ext cx="1029085" cy="256352"/>
          </a:xfrm>
          <a:prstGeom prst="rect">
            <a:avLst/>
          </a:prstGeom>
          <a:noFill/>
        </p:spPr>
        <p:txBody>
          <a:bodyPr wrap="square" rtlCol="0">
            <a:spAutoFit/>
          </a:bodyPr>
          <a:lstStyle/>
          <a:p>
            <a:pPr defTabSz="573331">
              <a:spcAft>
                <a:spcPts val="533"/>
              </a:spcAft>
              <a:buSzPct val="100000"/>
            </a:pPr>
            <a:r>
              <a:rPr lang="en-US" sz="1066" b="1" dirty="0">
                <a:solidFill>
                  <a:srgbClr val="000000"/>
                </a:solidFill>
                <a:latin typeface="HP Simplified" pitchFamily="34" charset="0"/>
                <a:cs typeface="HP Simplified" pitchFamily="34" charset="0"/>
              </a:rPr>
              <a:t>Server/HBA</a:t>
            </a:r>
          </a:p>
        </p:txBody>
      </p:sp>
      <p:sp>
        <p:nvSpPr>
          <p:cNvPr id="287" name="Rectangle 92"/>
          <p:cNvSpPr>
            <a:spLocks noChangeArrowheads="1"/>
          </p:cNvSpPr>
          <p:nvPr/>
        </p:nvSpPr>
        <p:spPr bwMode="auto">
          <a:xfrm>
            <a:off x="4143061" y="6392518"/>
            <a:ext cx="62356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Native FC </a:t>
            </a:r>
            <a:endParaRPr lang="en-US" sz="1200" dirty="0">
              <a:solidFill>
                <a:prstClr val="black"/>
              </a:solidFill>
              <a:cs typeface="Arial" pitchFamily="34" charset="0"/>
            </a:endParaRPr>
          </a:p>
        </p:txBody>
      </p:sp>
      <p:sp>
        <p:nvSpPr>
          <p:cNvPr id="291" name="Line 14"/>
          <p:cNvSpPr>
            <a:spLocks noChangeShapeType="1"/>
          </p:cNvSpPr>
          <p:nvPr/>
        </p:nvSpPr>
        <p:spPr bwMode="auto">
          <a:xfrm flipV="1">
            <a:off x="3776084" y="6474547"/>
            <a:ext cx="329012" cy="3"/>
          </a:xfrm>
          <a:prstGeom prst="line">
            <a:avLst/>
          </a:prstGeom>
          <a:noFill/>
          <a:ln w="38100" cap="flat">
            <a:solidFill>
              <a:srgbClr val="FF000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2" name="Rectangle 92"/>
          <p:cNvSpPr>
            <a:spLocks noChangeArrowheads="1"/>
          </p:cNvSpPr>
          <p:nvPr/>
        </p:nvSpPr>
        <p:spPr bwMode="auto">
          <a:xfrm>
            <a:off x="2083561" y="6392518"/>
            <a:ext cx="58669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Ethernet </a:t>
            </a:r>
            <a:endParaRPr lang="en-US" sz="1200" dirty="0">
              <a:solidFill>
                <a:prstClr val="black"/>
              </a:solidFill>
              <a:cs typeface="Arial" pitchFamily="34" charset="0"/>
            </a:endParaRPr>
          </a:p>
        </p:txBody>
      </p:sp>
      <p:sp>
        <p:nvSpPr>
          <p:cNvPr id="293" name="Line 12"/>
          <p:cNvSpPr>
            <a:spLocks noChangeShapeType="1"/>
          </p:cNvSpPr>
          <p:nvPr/>
        </p:nvSpPr>
        <p:spPr bwMode="auto">
          <a:xfrm>
            <a:off x="1729277" y="6474548"/>
            <a:ext cx="329012" cy="0"/>
          </a:xfrm>
          <a:prstGeom prst="line">
            <a:avLst/>
          </a:prstGeom>
          <a:noFill/>
          <a:ln w="38100" cap="flat">
            <a:solidFill>
              <a:srgbClr val="00B0F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4" name="Line 8"/>
          <p:cNvSpPr>
            <a:spLocks noChangeShapeType="1"/>
          </p:cNvSpPr>
          <p:nvPr/>
        </p:nvSpPr>
        <p:spPr bwMode="auto">
          <a:xfrm flipV="1">
            <a:off x="2857385" y="6474548"/>
            <a:ext cx="329012" cy="0"/>
          </a:xfrm>
          <a:prstGeom prst="line">
            <a:avLst/>
          </a:prstGeom>
          <a:noFill/>
          <a:ln w="38100" cap="flat">
            <a:solidFill>
              <a:srgbClr val="00B05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5" name="Rectangle 92"/>
          <p:cNvSpPr>
            <a:spLocks noChangeArrowheads="1"/>
          </p:cNvSpPr>
          <p:nvPr/>
        </p:nvSpPr>
        <p:spPr bwMode="auto">
          <a:xfrm>
            <a:off x="3218017" y="6392518"/>
            <a:ext cx="34329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FCoE </a:t>
            </a:r>
            <a:endParaRPr lang="en-US" sz="1200" dirty="0">
              <a:solidFill>
                <a:prstClr val="black"/>
              </a:solidFill>
              <a:cs typeface="Arial" pitchFamily="34" charset="0"/>
            </a:endParaRPr>
          </a:p>
        </p:txBody>
      </p:sp>
      <p:sp>
        <p:nvSpPr>
          <p:cNvPr id="333" name="TextBox 332"/>
          <p:cNvSpPr txBox="1"/>
          <p:nvPr/>
        </p:nvSpPr>
        <p:spPr>
          <a:xfrm>
            <a:off x="3366453" y="1904791"/>
            <a:ext cx="1302232" cy="297454"/>
          </a:xfrm>
          <a:prstGeom prst="rect">
            <a:avLst/>
          </a:prstGeom>
          <a:noFill/>
        </p:spPr>
        <p:txBody>
          <a:bodyPr wrap="square" rtlCol="0">
            <a:spAutoFit/>
          </a:bodyPr>
          <a:lstStyle/>
          <a:p>
            <a:pPr defTabSz="573331">
              <a:spcAft>
                <a:spcPts val="533"/>
              </a:spcAft>
              <a:buSzPct val="100000"/>
            </a:pPr>
            <a:r>
              <a:rPr lang="en-US" sz="1333" b="1" dirty="0" smtClean="0">
                <a:solidFill>
                  <a:srgbClr val="000000"/>
                </a:solidFill>
                <a:latin typeface="HP Simplified" pitchFamily="34" charset="0"/>
                <a:cs typeface="HP Simplified" pitchFamily="34" charset="0"/>
              </a:rPr>
              <a:t>FC Storage</a:t>
            </a:r>
            <a:endParaRPr lang="en-US" sz="1333" b="1" dirty="0">
              <a:solidFill>
                <a:srgbClr val="000000"/>
              </a:solidFill>
              <a:latin typeface="HP Simplified" pitchFamily="34" charset="0"/>
              <a:cs typeface="HP Simplified" pitchFamily="34" charset="0"/>
            </a:endParaRPr>
          </a:p>
        </p:txBody>
      </p:sp>
      <p:cxnSp>
        <p:nvCxnSpPr>
          <p:cNvPr id="335" name="Straight Connector 334"/>
          <p:cNvCxnSpPr>
            <a:stCxn id="334" idx="2"/>
          </p:cNvCxnSpPr>
          <p:nvPr/>
        </p:nvCxnSpPr>
        <p:spPr>
          <a:xfrm>
            <a:off x="3829223" y="2832871"/>
            <a:ext cx="373204" cy="1795379"/>
          </a:xfrm>
          <a:prstGeom prst="line">
            <a:avLst/>
          </a:prstGeom>
          <a:noFill/>
          <a:ln w="28575" cap="flat">
            <a:solidFill>
              <a:srgbClr val="FF0000"/>
            </a:solidFill>
            <a:prstDash val="solid"/>
            <a:round/>
            <a:headEnd/>
            <a:tailEnd/>
          </a:ln>
        </p:spPr>
      </p:cxnSp>
      <p:cxnSp>
        <p:nvCxnSpPr>
          <p:cNvPr id="23" name="Straight Connector 22"/>
          <p:cNvCxnSpPr/>
          <p:nvPr/>
        </p:nvCxnSpPr>
        <p:spPr>
          <a:xfrm>
            <a:off x="3970832" y="2832871"/>
            <a:ext cx="388350" cy="1850956"/>
          </a:xfrm>
          <a:prstGeom prst="line">
            <a:avLst/>
          </a:prstGeom>
          <a:noFill/>
          <a:ln w="28575" cap="flat">
            <a:solidFill>
              <a:srgbClr val="FF0000"/>
            </a:solidFill>
            <a:prstDash val="solid"/>
            <a:round/>
            <a:headEnd/>
            <a:tailEnd/>
          </a:ln>
        </p:spPr>
      </p:cxnSp>
      <p:pic>
        <p:nvPicPr>
          <p:cNvPr id="334" name="Picture 333" descr="Storage_blue_positive.png"/>
          <p:cNvPicPr>
            <a:picLocks noChangeAspect="1"/>
          </p:cNvPicPr>
          <p:nvPr/>
        </p:nvPicPr>
        <p:blipFill rotWithShape="1">
          <a:blip r:embed="rId3" cstate="email">
            <a:extLst>
              <a:ext uri="{28A0092B-C50C-407E-A947-70E740481C1C}">
                <a14:useLocalDpi xmlns:a14="http://schemas.microsoft.com/office/drawing/2010/main"/>
              </a:ext>
            </a:extLst>
          </a:blip>
          <a:srcRect l="35858" t="36491" r="35531" b="34522"/>
          <a:stretch/>
        </p:blipFill>
        <p:spPr>
          <a:xfrm>
            <a:off x="3561316" y="2240229"/>
            <a:ext cx="535814" cy="592642"/>
          </a:xfrm>
          <a:prstGeom prst="rect">
            <a:avLst/>
          </a:prstGeom>
        </p:spPr>
      </p:pic>
      <p:sp>
        <p:nvSpPr>
          <p:cNvPr id="7" name="TextBox 6"/>
          <p:cNvSpPr txBox="1"/>
          <p:nvPr/>
        </p:nvSpPr>
        <p:spPr>
          <a:xfrm>
            <a:off x="3340412" y="1760263"/>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1" name="TextBox 30"/>
          <p:cNvSpPr txBox="1"/>
          <p:nvPr/>
        </p:nvSpPr>
        <p:spPr>
          <a:xfrm>
            <a:off x="3935315" y="5687889"/>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pic>
        <p:nvPicPr>
          <p:cNvPr id="144" name="Picture 143" descr="Server_blue_positive.png"/>
          <p:cNvPicPr>
            <a:picLocks noChangeAspect="1"/>
          </p:cNvPicPr>
          <p:nvPr/>
        </p:nvPicPr>
        <p:blipFill rotWithShape="1">
          <a:blip r:embed="rId4" cstate="email">
            <a:extLst>
              <a:ext uri="{28A0092B-C50C-407E-A947-70E740481C1C}">
                <a14:useLocalDpi xmlns:a14="http://schemas.microsoft.com/office/drawing/2010/main"/>
              </a:ext>
            </a:extLst>
          </a:blip>
          <a:srcRect l="39901" t="33216" r="40145" b="32804"/>
          <a:stretch/>
        </p:blipFill>
        <p:spPr>
          <a:xfrm>
            <a:off x="4202427" y="4628250"/>
            <a:ext cx="472830" cy="879018"/>
          </a:xfrm>
          <a:prstGeom prst="rect">
            <a:avLst/>
          </a:prstGeom>
        </p:spPr>
      </p:pic>
      <p:sp>
        <p:nvSpPr>
          <p:cNvPr id="3" name="Date Placeholder 2"/>
          <p:cNvSpPr>
            <a:spLocks noGrp="1"/>
          </p:cNvSpPr>
          <p:nvPr>
            <p:ph type="dt" sz="half" idx="10"/>
          </p:nvPr>
        </p:nvSpPr>
        <p:spPr/>
        <p:txBody>
          <a:bodyPr/>
          <a:lstStyle/>
          <a:p>
            <a:fld id="{2B8F3DCC-B0DD-4999-A7B3-802D467DFDE3}" type="datetime1">
              <a:rPr lang="en-US" smtClean="0"/>
              <a:t>4/22/2016</a:t>
            </a:fld>
            <a:endParaRPr lang="en-US" dirty="0"/>
          </a:p>
        </p:txBody>
      </p:sp>
      <p:sp>
        <p:nvSpPr>
          <p:cNvPr id="4" name="Footer Placeholder 3"/>
          <p:cNvSpPr>
            <a:spLocks noGrp="1"/>
          </p:cNvSpPr>
          <p:nvPr>
            <p:ph type="ftr" sz="quarter" idx="11"/>
          </p:nvPr>
        </p:nvSpPr>
        <p:spPr/>
        <p:txBody>
          <a:bodyPr/>
          <a:lstStyle/>
          <a:p>
            <a:r>
              <a:rPr lang="en-US" smtClean="0"/>
              <a:t>FCIA GEN6 PlugFest</a:t>
            </a:r>
            <a:endParaRPr lang="en-US" dirty="0"/>
          </a:p>
        </p:txBody>
      </p:sp>
      <p:sp>
        <p:nvSpPr>
          <p:cNvPr id="5" name="Slide Number Placeholder 4"/>
          <p:cNvSpPr>
            <a:spLocks noGrp="1"/>
          </p:cNvSpPr>
          <p:nvPr>
            <p:ph type="sldNum" sz="quarter" idx="12"/>
          </p:nvPr>
        </p:nvSpPr>
        <p:spPr/>
        <p:txBody>
          <a:bodyPr/>
          <a:lstStyle/>
          <a:p>
            <a:fld id="{12FF0502-AFFF-40C9-B4AF-A3F9605275DC}" type="slidenum">
              <a:rPr lang="en-US" smtClean="0"/>
              <a:t>17</a:t>
            </a:fld>
            <a:endParaRPr lang="en-US" dirty="0"/>
          </a:p>
        </p:txBody>
      </p:sp>
    </p:spTree>
    <p:extLst>
      <p:ext uri="{BB962C8B-B14F-4D97-AF65-F5344CB8AC3E}">
        <p14:creationId xmlns:p14="http://schemas.microsoft.com/office/powerpoint/2010/main" val="4241476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latin typeface="HP Simplified" panose="020B0604020204020204" pitchFamily="34" charset="0"/>
              </a:rPr>
              <a:t>Test Track 3  32/16/8G FC Direct </a:t>
            </a:r>
            <a:r>
              <a:rPr lang="en-US" sz="3200" dirty="0" smtClean="0">
                <a:latin typeface="HP Simplified" panose="020B0604020204020204" pitchFamily="34" charset="0"/>
              </a:rPr>
              <a:t/>
            </a:r>
            <a:br>
              <a:rPr lang="en-US" sz="3200" dirty="0" smtClean="0">
                <a:latin typeface="HP Simplified" panose="020B0604020204020204" pitchFamily="34" charset="0"/>
              </a:rPr>
            </a:br>
            <a:r>
              <a:rPr lang="en-US" sz="3200" dirty="0" smtClean="0">
                <a:latin typeface="HP Simplified" panose="020B0604020204020204" pitchFamily="34" charset="0"/>
              </a:rPr>
              <a:t>Procedure</a:t>
            </a:r>
            <a:endParaRPr lang="en-US" sz="3200" dirty="0">
              <a:latin typeface="HP Simplified" panose="020B0604020204020204" pitchFamily="34" charset="0"/>
            </a:endParaRPr>
          </a:p>
        </p:txBody>
      </p:sp>
      <p:sp>
        <p:nvSpPr>
          <p:cNvPr id="4" name="Content Placeholder 3"/>
          <p:cNvSpPr>
            <a:spLocks noGrp="1"/>
          </p:cNvSpPr>
          <p:nvPr>
            <p:ph idx="1"/>
          </p:nvPr>
        </p:nvSpPr>
        <p:spPr/>
        <p:txBody>
          <a:bodyPr>
            <a:normAutofit fontScale="62500" lnSpcReduction="20000"/>
          </a:bodyPr>
          <a:lstStyle/>
          <a:p>
            <a:pPr marL="0" indent="0">
              <a:buNone/>
            </a:pPr>
            <a:endParaRPr lang="en-US" dirty="0"/>
          </a:p>
          <a:p>
            <a:pPr marL="0" indent="0">
              <a:buNone/>
            </a:pPr>
            <a:r>
              <a:rPr lang="en-US" dirty="0"/>
              <a:t>Procedure:</a:t>
            </a:r>
          </a:p>
          <a:p>
            <a:pPr marL="0" indent="0">
              <a:buNone/>
            </a:pPr>
            <a:r>
              <a:rPr lang="en-US" dirty="0"/>
              <a:t>1.  Connect the devices as shown in the test setup.</a:t>
            </a:r>
          </a:p>
          <a:p>
            <a:pPr marL="0" indent="0">
              <a:buNone/>
            </a:pPr>
            <a:r>
              <a:rPr lang="en-US" dirty="0"/>
              <a:t>2.  Verify that the Initiator sees the Targets and can perform I/Os to them.</a:t>
            </a:r>
          </a:p>
          <a:p>
            <a:pPr marL="0" indent="0">
              <a:buNone/>
            </a:pPr>
            <a:r>
              <a:rPr lang="en-US" dirty="0"/>
              <a:t>3.  Perform 100% Write operations for 5 minutes to every Target.</a:t>
            </a:r>
          </a:p>
          <a:p>
            <a:pPr marL="0" indent="0">
              <a:buNone/>
            </a:pPr>
            <a:r>
              <a:rPr lang="en-US" dirty="0"/>
              <a:t>4.  Perform 100% Read operations for 5 minutes to every Target.</a:t>
            </a:r>
          </a:p>
          <a:p>
            <a:pPr marL="0" indent="0">
              <a:buNone/>
            </a:pPr>
            <a:r>
              <a:rPr lang="en-US" dirty="0"/>
              <a:t>5.  Perform 50% Read/ 50% Write operations for 5 minutes to every Target.</a:t>
            </a:r>
          </a:p>
          <a:p>
            <a:pPr marL="0" indent="0">
              <a:buNone/>
            </a:pPr>
            <a:r>
              <a:rPr lang="en-US" dirty="0"/>
              <a:t>6.  Use different physical cables and repeat step 1 through 5 until all cable options have been </a:t>
            </a:r>
            <a:r>
              <a:rPr lang="en-US" dirty="0" smtClean="0"/>
              <a:t>used</a:t>
            </a:r>
            <a:r>
              <a:rPr lang="en-US" dirty="0"/>
              <a:t>. </a:t>
            </a:r>
            <a:endParaRPr lang="en-US" dirty="0" smtClean="0"/>
          </a:p>
          <a:p>
            <a:pPr marL="0" indent="0">
              <a:buNone/>
            </a:pPr>
            <a:r>
              <a:rPr lang="en-US" dirty="0" smtClean="0"/>
              <a:t>Observable </a:t>
            </a:r>
            <a:r>
              <a:rPr lang="en-US" dirty="0"/>
              <a:t>Results:</a:t>
            </a:r>
          </a:p>
          <a:p>
            <a:pPr marL="0" indent="0">
              <a:buNone/>
            </a:pPr>
            <a:r>
              <a:rPr lang="en-US" dirty="0"/>
              <a:t>●     Verify that the Target and all of its drives show up in the management of the host initiator </a:t>
            </a:r>
            <a:r>
              <a:rPr lang="en-US" dirty="0" smtClean="0"/>
              <a:t>system</a:t>
            </a:r>
            <a:endParaRPr lang="en-US" dirty="0"/>
          </a:p>
          <a:p>
            <a:pPr marL="0" indent="0">
              <a:buNone/>
            </a:pPr>
            <a:r>
              <a:rPr lang="en-US" dirty="0"/>
              <a:t>●     Verify that the 5 minutes of Read and Write operations completes successfully between the </a:t>
            </a:r>
            <a:r>
              <a:rPr lang="en-US" dirty="0" smtClean="0"/>
              <a:t> Initiator </a:t>
            </a:r>
            <a:r>
              <a:rPr lang="en-US" dirty="0"/>
              <a:t>and the Target. The 5 minutes of data may be any pattern: random, constant or a looped </a:t>
            </a:r>
            <a:r>
              <a:rPr lang="en-US" dirty="0" smtClean="0"/>
              <a:t> pattern</a:t>
            </a:r>
            <a:r>
              <a:rPr lang="en-US" dirty="0"/>
              <a:t>.</a:t>
            </a:r>
          </a:p>
          <a:p>
            <a:pPr marL="0" indent="0">
              <a:buNone/>
            </a:pPr>
            <a:r>
              <a:rPr lang="en-US" dirty="0"/>
              <a:t>Possible Problems: None.</a:t>
            </a:r>
          </a:p>
          <a:p>
            <a:pPr marL="0" indent="0">
              <a:buNone/>
            </a:pPr>
            <a:endParaRPr lang="en-US" dirty="0"/>
          </a:p>
        </p:txBody>
      </p:sp>
      <p:sp>
        <p:nvSpPr>
          <p:cNvPr id="2" name="Date Placeholder 1"/>
          <p:cNvSpPr>
            <a:spLocks noGrp="1"/>
          </p:cNvSpPr>
          <p:nvPr>
            <p:ph type="dt" sz="half" idx="10"/>
          </p:nvPr>
        </p:nvSpPr>
        <p:spPr/>
        <p:txBody>
          <a:bodyPr/>
          <a:lstStyle/>
          <a:p>
            <a:fld id="{842A8DA3-8E95-4E4E-A910-845972E2FE6E}"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18</a:t>
            </a:fld>
            <a:endParaRPr lang="en-US" dirty="0"/>
          </a:p>
        </p:txBody>
      </p:sp>
    </p:spTree>
    <p:extLst>
      <p:ext uri="{BB962C8B-B14F-4D97-AF65-F5344CB8AC3E}">
        <p14:creationId xmlns:p14="http://schemas.microsoft.com/office/powerpoint/2010/main" val="8190364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49857" y="365125"/>
            <a:ext cx="11537343" cy="1325563"/>
          </a:xfrm>
        </p:spPr>
        <p:txBody>
          <a:bodyPr/>
          <a:lstStyle/>
          <a:p>
            <a:r>
              <a:rPr lang="en-US" altLang="zh-CN" sz="3199" dirty="0" smtClean="0">
                <a:latin typeface="HP Simplified" panose="020B0604020204020204" pitchFamily="34" charset="0"/>
              </a:rPr>
              <a:t>Test Track </a:t>
            </a:r>
            <a:r>
              <a:rPr lang="en-US" altLang="zh-CN" sz="3199" dirty="0">
                <a:latin typeface="HP Simplified" panose="020B0604020204020204" pitchFamily="34" charset="0"/>
              </a:rPr>
              <a:t>4  32/16/8G FC Multi-Vendor </a:t>
            </a:r>
            <a:r>
              <a:rPr lang="en-US" altLang="zh-CN" sz="3199" dirty="0" smtClean="0">
                <a:latin typeface="HP Simplified" panose="020B0604020204020204" pitchFamily="34" charset="0"/>
              </a:rPr>
              <a:t>switch(NPV) Interoperability</a:t>
            </a:r>
            <a:endParaRPr lang="zh-CN" altLang="en-US" sz="3199" dirty="0">
              <a:solidFill>
                <a:srgbClr val="0096D6"/>
              </a:solidFill>
              <a:latin typeface="HP Simplified" panose="020B0604020204020204" pitchFamily="34" charset="0"/>
            </a:endParaRPr>
          </a:p>
        </p:txBody>
      </p:sp>
      <p:cxnSp>
        <p:nvCxnSpPr>
          <p:cNvPr id="79" name="Straight Connector 78"/>
          <p:cNvCxnSpPr/>
          <p:nvPr/>
        </p:nvCxnSpPr>
        <p:spPr>
          <a:xfrm>
            <a:off x="5740254" y="4126232"/>
            <a:ext cx="22198" cy="930682"/>
          </a:xfrm>
          <a:prstGeom prst="line">
            <a:avLst/>
          </a:prstGeom>
          <a:noFill/>
          <a:ln w="28575" cap="flat">
            <a:solidFill>
              <a:srgbClr val="FF0000"/>
            </a:solidFill>
            <a:prstDash val="solid"/>
            <a:round/>
            <a:headEnd/>
            <a:tailEnd/>
          </a:ln>
        </p:spPr>
      </p:cxnSp>
      <p:sp>
        <p:nvSpPr>
          <p:cNvPr id="156" name="TextBox 155"/>
          <p:cNvSpPr txBox="1"/>
          <p:nvPr/>
        </p:nvSpPr>
        <p:spPr>
          <a:xfrm>
            <a:off x="4030546" y="5434313"/>
            <a:ext cx="1029085" cy="256352"/>
          </a:xfrm>
          <a:prstGeom prst="rect">
            <a:avLst/>
          </a:prstGeom>
          <a:noFill/>
        </p:spPr>
        <p:txBody>
          <a:bodyPr wrap="square" rtlCol="0">
            <a:spAutoFit/>
          </a:bodyPr>
          <a:lstStyle/>
          <a:p>
            <a:pPr defTabSz="573331">
              <a:spcAft>
                <a:spcPts val="533"/>
              </a:spcAft>
              <a:buSzPct val="100000"/>
            </a:pPr>
            <a:r>
              <a:rPr lang="en-US" sz="1066" b="1" dirty="0" smtClean="0">
                <a:solidFill>
                  <a:srgbClr val="000000"/>
                </a:solidFill>
                <a:latin typeface="HP Simplified" pitchFamily="34" charset="0"/>
                <a:cs typeface="HP Simplified" pitchFamily="34" charset="0"/>
              </a:rPr>
              <a:t>Server/HBA</a:t>
            </a:r>
            <a:endParaRPr lang="en-US" sz="1066" b="1" dirty="0">
              <a:solidFill>
                <a:srgbClr val="000000"/>
              </a:solidFill>
              <a:latin typeface="HP Simplified" pitchFamily="34" charset="0"/>
              <a:cs typeface="HP Simplified" pitchFamily="34" charset="0"/>
            </a:endParaRPr>
          </a:p>
        </p:txBody>
      </p:sp>
      <p:sp>
        <p:nvSpPr>
          <p:cNvPr id="157" name="TextBox 156"/>
          <p:cNvSpPr txBox="1"/>
          <p:nvPr/>
        </p:nvSpPr>
        <p:spPr>
          <a:xfrm>
            <a:off x="5231566" y="5894719"/>
            <a:ext cx="1029085" cy="256352"/>
          </a:xfrm>
          <a:prstGeom prst="rect">
            <a:avLst/>
          </a:prstGeom>
          <a:noFill/>
        </p:spPr>
        <p:txBody>
          <a:bodyPr wrap="square" rtlCol="0">
            <a:spAutoFit/>
          </a:bodyPr>
          <a:lstStyle/>
          <a:p>
            <a:pPr defTabSz="573331">
              <a:spcAft>
                <a:spcPts val="533"/>
              </a:spcAft>
              <a:buSzPct val="100000"/>
            </a:pPr>
            <a:r>
              <a:rPr lang="en-US" sz="1066" b="1" dirty="0">
                <a:solidFill>
                  <a:srgbClr val="000000"/>
                </a:solidFill>
                <a:latin typeface="HP Simplified" pitchFamily="34" charset="0"/>
                <a:cs typeface="HP Simplified" pitchFamily="34" charset="0"/>
              </a:rPr>
              <a:t>Server/HBA</a:t>
            </a:r>
          </a:p>
        </p:txBody>
      </p:sp>
      <p:sp>
        <p:nvSpPr>
          <p:cNvPr id="287" name="Rectangle 92"/>
          <p:cNvSpPr>
            <a:spLocks noChangeArrowheads="1"/>
          </p:cNvSpPr>
          <p:nvPr/>
        </p:nvSpPr>
        <p:spPr bwMode="auto">
          <a:xfrm>
            <a:off x="4143061" y="6392518"/>
            <a:ext cx="62356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Native FC </a:t>
            </a:r>
            <a:endParaRPr lang="en-US" sz="1200" dirty="0">
              <a:solidFill>
                <a:prstClr val="black"/>
              </a:solidFill>
              <a:cs typeface="Arial" pitchFamily="34" charset="0"/>
            </a:endParaRPr>
          </a:p>
        </p:txBody>
      </p:sp>
      <p:sp>
        <p:nvSpPr>
          <p:cNvPr id="291" name="Line 14"/>
          <p:cNvSpPr>
            <a:spLocks noChangeShapeType="1"/>
          </p:cNvSpPr>
          <p:nvPr/>
        </p:nvSpPr>
        <p:spPr bwMode="auto">
          <a:xfrm flipV="1">
            <a:off x="3776084" y="6474547"/>
            <a:ext cx="329012" cy="3"/>
          </a:xfrm>
          <a:prstGeom prst="line">
            <a:avLst/>
          </a:prstGeom>
          <a:noFill/>
          <a:ln w="38100" cap="flat">
            <a:solidFill>
              <a:srgbClr val="FF000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2" name="Rectangle 92"/>
          <p:cNvSpPr>
            <a:spLocks noChangeArrowheads="1"/>
          </p:cNvSpPr>
          <p:nvPr/>
        </p:nvSpPr>
        <p:spPr bwMode="auto">
          <a:xfrm>
            <a:off x="2083561" y="6392518"/>
            <a:ext cx="58669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Ethernet </a:t>
            </a:r>
            <a:endParaRPr lang="en-US" sz="1200" dirty="0">
              <a:solidFill>
                <a:prstClr val="black"/>
              </a:solidFill>
              <a:cs typeface="Arial" pitchFamily="34" charset="0"/>
            </a:endParaRPr>
          </a:p>
        </p:txBody>
      </p:sp>
      <p:sp>
        <p:nvSpPr>
          <p:cNvPr id="293" name="Line 12"/>
          <p:cNvSpPr>
            <a:spLocks noChangeShapeType="1"/>
          </p:cNvSpPr>
          <p:nvPr/>
        </p:nvSpPr>
        <p:spPr bwMode="auto">
          <a:xfrm>
            <a:off x="1729277" y="6474548"/>
            <a:ext cx="329012" cy="0"/>
          </a:xfrm>
          <a:prstGeom prst="line">
            <a:avLst/>
          </a:prstGeom>
          <a:noFill/>
          <a:ln w="38100" cap="flat">
            <a:solidFill>
              <a:srgbClr val="00B0F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4" name="Line 8"/>
          <p:cNvSpPr>
            <a:spLocks noChangeShapeType="1"/>
          </p:cNvSpPr>
          <p:nvPr/>
        </p:nvSpPr>
        <p:spPr bwMode="auto">
          <a:xfrm flipV="1">
            <a:off x="2857385" y="6474548"/>
            <a:ext cx="329012" cy="0"/>
          </a:xfrm>
          <a:prstGeom prst="line">
            <a:avLst/>
          </a:prstGeom>
          <a:noFill/>
          <a:ln w="38100" cap="flat">
            <a:solidFill>
              <a:srgbClr val="00B05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5" name="Rectangle 92"/>
          <p:cNvSpPr>
            <a:spLocks noChangeArrowheads="1"/>
          </p:cNvSpPr>
          <p:nvPr/>
        </p:nvSpPr>
        <p:spPr bwMode="auto">
          <a:xfrm>
            <a:off x="3218017" y="6392518"/>
            <a:ext cx="34329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FCoE </a:t>
            </a:r>
            <a:endParaRPr lang="en-US" sz="1200" dirty="0">
              <a:solidFill>
                <a:prstClr val="black"/>
              </a:solidFill>
              <a:cs typeface="Arial" pitchFamily="34" charset="0"/>
            </a:endParaRPr>
          </a:p>
        </p:txBody>
      </p:sp>
      <p:pic>
        <p:nvPicPr>
          <p:cNvPr id="332" name="Picture 331" descr="Storage_blue_positive.png"/>
          <p:cNvPicPr>
            <a:picLocks noChangeAspect="1"/>
          </p:cNvPicPr>
          <p:nvPr/>
        </p:nvPicPr>
        <p:blipFill rotWithShape="1">
          <a:blip r:embed="rId3" cstate="email">
            <a:extLst>
              <a:ext uri="{28A0092B-C50C-407E-A947-70E740481C1C}">
                <a14:useLocalDpi xmlns:a14="http://schemas.microsoft.com/office/drawing/2010/main"/>
              </a:ext>
            </a:extLst>
          </a:blip>
          <a:srcRect l="35858" t="36491" r="35531" b="34522"/>
          <a:stretch/>
        </p:blipFill>
        <p:spPr>
          <a:xfrm>
            <a:off x="4631306" y="2027594"/>
            <a:ext cx="535814" cy="592642"/>
          </a:xfrm>
          <a:prstGeom prst="rect">
            <a:avLst/>
          </a:prstGeom>
        </p:spPr>
      </p:pic>
      <p:sp>
        <p:nvSpPr>
          <p:cNvPr id="333" name="TextBox 332"/>
          <p:cNvSpPr txBox="1"/>
          <p:nvPr/>
        </p:nvSpPr>
        <p:spPr>
          <a:xfrm>
            <a:off x="4188260" y="1675185"/>
            <a:ext cx="2486509" cy="297454"/>
          </a:xfrm>
          <a:prstGeom prst="rect">
            <a:avLst/>
          </a:prstGeom>
          <a:noFill/>
        </p:spPr>
        <p:txBody>
          <a:bodyPr wrap="square" rtlCol="0">
            <a:spAutoFit/>
          </a:bodyPr>
          <a:lstStyle/>
          <a:p>
            <a:pPr defTabSz="573331">
              <a:spcAft>
                <a:spcPts val="533"/>
              </a:spcAft>
              <a:buSzPct val="100000"/>
            </a:pPr>
            <a:r>
              <a:rPr lang="en-US" sz="1333" b="1" dirty="0">
                <a:solidFill>
                  <a:srgbClr val="000000"/>
                </a:solidFill>
                <a:latin typeface="HP Simplified" pitchFamily="34" charset="0"/>
                <a:cs typeface="HP Simplified" pitchFamily="34" charset="0"/>
              </a:rPr>
              <a:t> </a:t>
            </a:r>
            <a:r>
              <a:rPr lang="en-US" sz="1333" b="1" dirty="0" smtClean="0">
                <a:solidFill>
                  <a:srgbClr val="000000"/>
                </a:solidFill>
                <a:latin typeface="HP Simplified" pitchFamily="34" charset="0"/>
                <a:cs typeface="HP Simplified" pitchFamily="34" charset="0"/>
              </a:rPr>
              <a:t>   FC Storage    FC Storage</a:t>
            </a:r>
            <a:endParaRPr lang="en-US" sz="1333" b="1" dirty="0">
              <a:solidFill>
                <a:srgbClr val="000000"/>
              </a:solidFill>
              <a:latin typeface="HP Simplified" pitchFamily="34" charset="0"/>
              <a:cs typeface="HP Simplified" pitchFamily="34" charset="0"/>
            </a:endParaRPr>
          </a:p>
        </p:txBody>
      </p:sp>
      <p:cxnSp>
        <p:nvCxnSpPr>
          <p:cNvPr id="335" name="Straight Connector 334"/>
          <p:cNvCxnSpPr/>
          <p:nvPr/>
        </p:nvCxnSpPr>
        <p:spPr>
          <a:xfrm>
            <a:off x="4983647" y="2568570"/>
            <a:ext cx="402164" cy="549900"/>
          </a:xfrm>
          <a:prstGeom prst="line">
            <a:avLst/>
          </a:prstGeom>
          <a:noFill/>
          <a:ln w="28575" cap="flat">
            <a:solidFill>
              <a:srgbClr val="FF0000"/>
            </a:solidFill>
            <a:prstDash val="solid"/>
            <a:round/>
            <a:headEnd/>
            <a:tailEnd/>
          </a:ln>
        </p:spPr>
      </p:cxnSp>
      <p:cxnSp>
        <p:nvCxnSpPr>
          <p:cNvPr id="243" name="Straight Connector 242"/>
          <p:cNvCxnSpPr/>
          <p:nvPr/>
        </p:nvCxnSpPr>
        <p:spPr>
          <a:xfrm>
            <a:off x="4745524" y="2596192"/>
            <a:ext cx="476553" cy="546491"/>
          </a:xfrm>
          <a:prstGeom prst="line">
            <a:avLst/>
          </a:prstGeom>
          <a:noFill/>
          <a:ln w="28575" cap="flat">
            <a:solidFill>
              <a:srgbClr val="FF0000"/>
            </a:solidFill>
            <a:prstDash val="solid"/>
            <a:round/>
            <a:headEnd/>
            <a:tailEnd/>
          </a:ln>
        </p:spPr>
      </p:cxnSp>
      <p:cxnSp>
        <p:nvCxnSpPr>
          <p:cNvPr id="247" name="Straight Connector 246"/>
          <p:cNvCxnSpPr/>
          <p:nvPr/>
        </p:nvCxnSpPr>
        <p:spPr>
          <a:xfrm flipH="1">
            <a:off x="4712276" y="4478375"/>
            <a:ext cx="493321" cy="120668"/>
          </a:xfrm>
          <a:prstGeom prst="line">
            <a:avLst/>
          </a:prstGeom>
          <a:noFill/>
          <a:ln w="28575" cap="flat">
            <a:solidFill>
              <a:srgbClr val="FF0000"/>
            </a:solidFill>
            <a:prstDash val="solid"/>
            <a:round/>
            <a:headEnd/>
            <a:tailEnd/>
          </a:ln>
        </p:spPr>
      </p:cxnSp>
      <p:cxnSp>
        <p:nvCxnSpPr>
          <p:cNvPr id="248" name="Straight Connector 247"/>
          <p:cNvCxnSpPr/>
          <p:nvPr/>
        </p:nvCxnSpPr>
        <p:spPr>
          <a:xfrm flipH="1">
            <a:off x="5503240" y="4068651"/>
            <a:ext cx="10267" cy="988263"/>
          </a:xfrm>
          <a:prstGeom prst="line">
            <a:avLst/>
          </a:prstGeom>
          <a:noFill/>
          <a:ln w="28575" cap="flat">
            <a:solidFill>
              <a:srgbClr val="FF0000"/>
            </a:solidFill>
            <a:prstDash val="solid"/>
            <a:round/>
            <a:headEnd/>
            <a:tailEnd/>
          </a:ln>
        </p:spPr>
      </p:cxnSp>
      <p:pic>
        <p:nvPicPr>
          <p:cNvPr id="144" name="Picture 143" descr="Server_blue_positive.png"/>
          <p:cNvPicPr>
            <a:picLocks noChangeAspect="1"/>
          </p:cNvPicPr>
          <p:nvPr/>
        </p:nvPicPr>
        <p:blipFill rotWithShape="1">
          <a:blip r:embed="rId4" cstate="email">
            <a:extLst>
              <a:ext uri="{28A0092B-C50C-407E-A947-70E740481C1C}">
                <a14:useLocalDpi xmlns:a14="http://schemas.microsoft.com/office/drawing/2010/main"/>
              </a:ext>
            </a:extLst>
          </a:blip>
          <a:srcRect l="39901" t="33216" r="40145" b="32804"/>
          <a:stretch/>
        </p:blipFill>
        <p:spPr>
          <a:xfrm>
            <a:off x="5402270" y="5056914"/>
            <a:ext cx="472830" cy="879018"/>
          </a:xfrm>
          <a:prstGeom prst="rect">
            <a:avLst/>
          </a:prstGeom>
        </p:spPr>
      </p:pic>
      <p:cxnSp>
        <p:nvCxnSpPr>
          <p:cNvPr id="28" name="Straight Connector 27"/>
          <p:cNvCxnSpPr>
            <a:stCxn id="231" idx="1"/>
          </p:cNvCxnSpPr>
          <p:nvPr/>
        </p:nvCxnSpPr>
        <p:spPr>
          <a:xfrm flipH="1">
            <a:off x="4281762" y="3939892"/>
            <a:ext cx="913401" cy="617085"/>
          </a:xfrm>
          <a:prstGeom prst="line">
            <a:avLst/>
          </a:prstGeom>
          <a:noFill/>
          <a:ln w="28575" cap="flat">
            <a:solidFill>
              <a:srgbClr val="FF0000"/>
            </a:solidFill>
            <a:prstDash val="solid"/>
            <a:round/>
            <a:headEnd/>
            <a:tailEnd/>
          </a:ln>
        </p:spPr>
      </p:cxnSp>
      <p:cxnSp>
        <p:nvCxnSpPr>
          <p:cNvPr id="23" name="Straight Connector 22"/>
          <p:cNvCxnSpPr>
            <a:stCxn id="334" idx="2"/>
            <a:endCxn id="33" idx="0"/>
          </p:cNvCxnSpPr>
          <p:nvPr/>
        </p:nvCxnSpPr>
        <p:spPr>
          <a:xfrm flipH="1">
            <a:off x="5581131" y="2618897"/>
            <a:ext cx="212950" cy="523786"/>
          </a:xfrm>
          <a:prstGeom prst="line">
            <a:avLst/>
          </a:prstGeom>
          <a:noFill/>
          <a:ln w="28575" cap="flat">
            <a:solidFill>
              <a:srgbClr val="FF0000"/>
            </a:solidFill>
            <a:prstDash val="solid"/>
            <a:round/>
            <a:headEnd/>
            <a:tailEnd/>
          </a:ln>
        </p:spPr>
      </p:cxnSp>
      <p:cxnSp>
        <p:nvCxnSpPr>
          <p:cNvPr id="25" name="Straight Connector 24"/>
          <p:cNvCxnSpPr/>
          <p:nvPr/>
        </p:nvCxnSpPr>
        <p:spPr>
          <a:xfrm flipH="1">
            <a:off x="5794081" y="2618234"/>
            <a:ext cx="164450" cy="508507"/>
          </a:xfrm>
          <a:prstGeom prst="line">
            <a:avLst/>
          </a:prstGeom>
          <a:noFill/>
          <a:ln w="28575" cap="flat">
            <a:solidFill>
              <a:srgbClr val="FF0000"/>
            </a:solidFill>
            <a:prstDash val="solid"/>
            <a:round/>
            <a:headEnd/>
            <a:tailEnd/>
          </a:ln>
        </p:spPr>
      </p:cxnSp>
      <p:pic>
        <p:nvPicPr>
          <p:cNvPr id="334" name="Picture 333" descr="Storage_blue_positive.png"/>
          <p:cNvPicPr>
            <a:picLocks noChangeAspect="1"/>
          </p:cNvPicPr>
          <p:nvPr/>
        </p:nvPicPr>
        <p:blipFill rotWithShape="1">
          <a:blip r:embed="rId3" cstate="email">
            <a:extLst>
              <a:ext uri="{28A0092B-C50C-407E-A947-70E740481C1C}">
                <a14:useLocalDpi xmlns:a14="http://schemas.microsoft.com/office/drawing/2010/main"/>
              </a:ext>
            </a:extLst>
          </a:blip>
          <a:srcRect l="35858" t="36491" r="35531" b="34522"/>
          <a:stretch/>
        </p:blipFill>
        <p:spPr>
          <a:xfrm>
            <a:off x="5526174" y="2026255"/>
            <a:ext cx="535814" cy="592642"/>
          </a:xfrm>
          <a:prstGeom prst="rect">
            <a:avLst/>
          </a:prstGeom>
        </p:spPr>
      </p:pic>
      <p:sp>
        <p:nvSpPr>
          <p:cNvPr id="7" name="TextBox 6"/>
          <p:cNvSpPr txBox="1"/>
          <p:nvPr/>
        </p:nvSpPr>
        <p:spPr>
          <a:xfrm>
            <a:off x="5251088" y="1489337"/>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0" name="TextBox 29"/>
          <p:cNvSpPr txBox="1"/>
          <p:nvPr/>
        </p:nvSpPr>
        <p:spPr>
          <a:xfrm>
            <a:off x="6176713" y="3803923"/>
            <a:ext cx="1297513" cy="461665"/>
          </a:xfrm>
          <a:prstGeom prst="rect">
            <a:avLst/>
          </a:prstGeom>
          <a:noFill/>
        </p:spPr>
        <p:txBody>
          <a:bodyPr wrap="square" rtlCol="0">
            <a:spAutoFit/>
          </a:bodyPr>
          <a:lstStyle/>
          <a:p>
            <a:r>
              <a:rPr lang="en-US" sz="1200" dirty="0" smtClean="0">
                <a:latin typeface="HP Simplified" panose="020B0604020204020204" pitchFamily="34" charset="0"/>
              </a:rPr>
              <a:t>NPV Vendor B</a:t>
            </a:r>
          </a:p>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1" name="TextBox 30"/>
          <p:cNvSpPr txBox="1"/>
          <p:nvPr/>
        </p:nvSpPr>
        <p:spPr>
          <a:xfrm>
            <a:off x="5231566" y="6062368"/>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2" name="TextBox 31"/>
          <p:cNvSpPr txBox="1"/>
          <p:nvPr/>
        </p:nvSpPr>
        <p:spPr>
          <a:xfrm>
            <a:off x="3937292" y="5616328"/>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8" name="Rounded Rectangular Callout 7"/>
          <p:cNvSpPr/>
          <p:nvPr/>
        </p:nvSpPr>
        <p:spPr>
          <a:xfrm>
            <a:off x="2581253" y="4017936"/>
            <a:ext cx="1273528" cy="487330"/>
          </a:xfrm>
          <a:prstGeom prst="wedgeRoundRectCallout">
            <a:avLst>
              <a:gd name="adj1" fmla="val 83704"/>
              <a:gd name="adj2" fmla="val 1452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r>
              <a:rPr lang="en-US" dirty="0" smtClean="0"/>
              <a:t>ongestion</a:t>
            </a:r>
          </a:p>
          <a:p>
            <a:pPr algn="ctr"/>
            <a:r>
              <a:rPr lang="en-US" dirty="0" smtClean="0"/>
              <a:t>load</a:t>
            </a:r>
            <a:endParaRPr lang="en-US" dirty="0"/>
          </a:p>
        </p:txBody>
      </p:sp>
      <p:cxnSp>
        <p:nvCxnSpPr>
          <p:cNvPr id="35" name="Straight Connector 34"/>
          <p:cNvCxnSpPr/>
          <p:nvPr/>
        </p:nvCxnSpPr>
        <p:spPr>
          <a:xfrm flipH="1">
            <a:off x="4435349" y="3956924"/>
            <a:ext cx="913401" cy="617085"/>
          </a:xfrm>
          <a:prstGeom prst="line">
            <a:avLst/>
          </a:prstGeom>
          <a:noFill/>
          <a:ln w="28575" cap="flat">
            <a:solidFill>
              <a:srgbClr val="FF0000"/>
            </a:solidFill>
            <a:prstDash val="solid"/>
            <a:round/>
            <a:headEnd/>
            <a:tailEnd/>
          </a:ln>
        </p:spPr>
      </p:cxnSp>
      <p:cxnSp>
        <p:nvCxnSpPr>
          <p:cNvPr id="37" name="Straight Connector 36"/>
          <p:cNvCxnSpPr/>
          <p:nvPr/>
        </p:nvCxnSpPr>
        <p:spPr>
          <a:xfrm flipH="1" flipV="1">
            <a:off x="4712276" y="4683012"/>
            <a:ext cx="472453" cy="67124"/>
          </a:xfrm>
          <a:prstGeom prst="line">
            <a:avLst/>
          </a:prstGeom>
          <a:noFill/>
          <a:ln w="28575" cap="flat">
            <a:solidFill>
              <a:srgbClr val="FF0000"/>
            </a:solidFill>
            <a:prstDash val="solid"/>
            <a:round/>
            <a:headEnd/>
            <a:tailEnd/>
          </a:ln>
        </p:spPr>
      </p:cxnSp>
      <p:pic>
        <p:nvPicPr>
          <p:cNvPr id="231" name="Picture 23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95163" y="3746445"/>
            <a:ext cx="771935" cy="386894"/>
          </a:xfrm>
          <a:prstGeom prst="rect">
            <a:avLst/>
          </a:prstGeom>
        </p:spPr>
      </p:pic>
      <p:pic>
        <p:nvPicPr>
          <p:cNvPr id="92" name="Picture 91" descr="Server_blue_positive.png"/>
          <p:cNvPicPr>
            <a:picLocks noChangeAspect="1"/>
          </p:cNvPicPr>
          <p:nvPr/>
        </p:nvPicPr>
        <p:blipFill rotWithShape="1">
          <a:blip r:embed="rId4" cstate="email">
            <a:biLevel thresh="75000"/>
            <a:extLst>
              <a:ext uri="{28A0092B-C50C-407E-A947-70E740481C1C}">
                <a14:useLocalDpi xmlns:a14="http://schemas.microsoft.com/office/drawing/2010/main"/>
              </a:ext>
            </a:extLst>
          </a:blip>
          <a:srcRect l="39901" t="33216" r="40145" b="32804"/>
          <a:stretch/>
        </p:blipFill>
        <p:spPr>
          <a:xfrm>
            <a:off x="4246063" y="4556689"/>
            <a:ext cx="472830" cy="879018"/>
          </a:xfrm>
          <a:prstGeom prst="rect">
            <a:avLst/>
          </a:prstGeom>
        </p:spPr>
      </p:pic>
      <p:sp>
        <p:nvSpPr>
          <p:cNvPr id="38" name="TextBox 37"/>
          <p:cNvSpPr txBox="1"/>
          <p:nvPr/>
        </p:nvSpPr>
        <p:spPr>
          <a:xfrm>
            <a:off x="4292033" y="1498625"/>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pic>
        <p:nvPicPr>
          <p:cNvPr id="33" name="Picture 3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95163" y="3142683"/>
            <a:ext cx="771935" cy="386894"/>
          </a:xfrm>
          <a:prstGeom prst="rect">
            <a:avLst/>
          </a:prstGeom>
        </p:spPr>
      </p:pic>
      <p:cxnSp>
        <p:nvCxnSpPr>
          <p:cNvPr id="47" name="Straight Connector 46"/>
          <p:cNvCxnSpPr>
            <a:stCxn id="33" idx="2"/>
          </p:cNvCxnSpPr>
          <p:nvPr/>
        </p:nvCxnSpPr>
        <p:spPr>
          <a:xfrm flipH="1">
            <a:off x="5576273" y="3529577"/>
            <a:ext cx="4858" cy="218019"/>
          </a:xfrm>
          <a:prstGeom prst="line">
            <a:avLst/>
          </a:prstGeom>
          <a:noFill/>
          <a:ln w="28575" cap="flat">
            <a:solidFill>
              <a:srgbClr val="FF0000"/>
            </a:solidFill>
            <a:prstDash val="solid"/>
            <a:round/>
            <a:headEnd/>
            <a:tailEnd/>
          </a:ln>
        </p:spPr>
      </p:cxnSp>
      <p:cxnSp>
        <p:nvCxnSpPr>
          <p:cNvPr id="49" name="Straight Connector 48"/>
          <p:cNvCxnSpPr/>
          <p:nvPr/>
        </p:nvCxnSpPr>
        <p:spPr>
          <a:xfrm flipH="1">
            <a:off x="5638685" y="3529577"/>
            <a:ext cx="4858" cy="218019"/>
          </a:xfrm>
          <a:prstGeom prst="line">
            <a:avLst/>
          </a:prstGeom>
          <a:noFill/>
          <a:ln w="28575" cap="flat">
            <a:solidFill>
              <a:srgbClr val="FF0000"/>
            </a:solidFill>
            <a:prstDash val="solid"/>
            <a:round/>
            <a:headEnd/>
            <a:tailEnd/>
          </a:ln>
        </p:spPr>
      </p:cxnSp>
      <p:sp>
        <p:nvSpPr>
          <p:cNvPr id="50" name="TextBox 49"/>
          <p:cNvSpPr txBox="1"/>
          <p:nvPr/>
        </p:nvSpPr>
        <p:spPr>
          <a:xfrm>
            <a:off x="6205231" y="3182438"/>
            <a:ext cx="1348508" cy="461665"/>
          </a:xfrm>
          <a:prstGeom prst="rect">
            <a:avLst/>
          </a:prstGeom>
          <a:noFill/>
        </p:spPr>
        <p:txBody>
          <a:bodyPr wrap="square" rtlCol="0">
            <a:spAutoFit/>
          </a:bodyPr>
          <a:lstStyle/>
          <a:p>
            <a:r>
              <a:rPr lang="en-US" sz="1200" dirty="0" smtClean="0">
                <a:latin typeface="HP Simplified" panose="020B0604020204020204" pitchFamily="34" charset="0"/>
              </a:rPr>
              <a:t>FCF Vendor A</a:t>
            </a:r>
          </a:p>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 name="Date Placeholder 2"/>
          <p:cNvSpPr>
            <a:spLocks noGrp="1"/>
          </p:cNvSpPr>
          <p:nvPr>
            <p:ph type="dt" sz="half" idx="10"/>
          </p:nvPr>
        </p:nvSpPr>
        <p:spPr/>
        <p:txBody>
          <a:bodyPr/>
          <a:lstStyle/>
          <a:p>
            <a:fld id="{1F1B7517-623E-4DF5-9F73-8A1C9C672D26}" type="datetime1">
              <a:rPr lang="en-US" smtClean="0"/>
              <a:t>4/22/2016</a:t>
            </a:fld>
            <a:endParaRPr lang="en-US" dirty="0"/>
          </a:p>
        </p:txBody>
      </p:sp>
      <p:sp>
        <p:nvSpPr>
          <p:cNvPr id="4" name="Footer Placeholder 3"/>
          <p:cNvSpPr>
            <a:spLocks noGrp="1"/>
          </p:cNvSpPr>
          <p:nvPr>
            <p:ph type="ftr" sz="quarter" idx="11"/>
          </p:nvPr>
        </p:nvSpPr>
        <p:spPr/>
        <p:txBody>
          <a:bodyPr/>
          <a:lstStyle/>
          <a:p>
            <a:r>
              <a:rPr lang="en-US" smtClean="0"/>
              <a:t>FCIA GEN6 PlugFest</a:t>
            </a:r>
            <a:endParaRPr lang="en-US" dirty="0"/>
          </a:p>
        </p:txBody>
      </p:sp>
      <p:sp>
        <p:nvSpPr>
          <p:cNvPr id="5" name="Slide Number Placeholder 4"/>
          <p:cNvSpPr>
            <a:spLocks noGrp="1"/>
          </p:cNvSpPr>
          <p:nvPr>
            <p:ph type="sldNum" sz="quarter" idx="12"/>
          </p:nvPr>
        </p:nvSpPr>
        <p:spPr/>
        <p:txBody>
          <a:bodyPr/>
          <a:lstStyle/>
          <a:p>
            <a:fld id="{12FF0502-AFFF-40C9-B4AF-A3F9605275DC}" type="slidenum">
              <a:rPr lang="en-US" smtClean="0"/>
              <a:t>19</a:t>
            </a:fld>
            <a:endParaRPr lang="en-US" dirty="0"/>
          </a:p>
        </p:txBody>
      </p:sp>
      <p:pic>
        <p:nvPicPr>
          <p:cNvPr id="40" name="Picture 3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95163" y="4417527"/>
            <a:ext cx="771935" cy="386894"/>
          </a:xfrm>
          <a:prstGeom prst="rect">
            <a:avLst/>
          </a:prstGeom>
        </p:spPr>
      </p:pic>
      <p:sp>
        <p:nvSpPr>
          <p:cNvPr id="41" name="TextBox 40"/>
          <p:cNvSpPr txBox="1"/>
          <p:nvPr/>
        </p:nvSpPr>
        <p:spPr>
          <a:xfrm>
            <a:off x="6193845" y="4402935"/>
            <a:ext cx="1662044" cy="461665"/>
          </a:xfrm>
          <a:prstGeom prst="rect">
            <a:avLst/>
          </a:prstGeom>
          <a:noFill/>
        </p:spPr>
        <p:txBody>
          <a:bodyPr wrap="square" rtlCol="0">
            <a:spAutoFit/>
          </a:bodyPr>
          <a:lstStyle/>
          <a:p>
            <a:r>
              <a:rPr lang="en-US" sz="1200" dirty="0" smtClean="0">
                <a:latin typeface="HP Simplified" panose="020B0604020204020204" pitchFamily="34" charset="0"/>
              </a:rPr>
              <a:t>NPV Vendor </a:t>
            </a:r>
            <a:r>
              <a:rPr lang="en-US" sz="1200" dirty="0" smtClean="0">
                <a:latin typeface="HP Simplified" panose="020B0604020204020204" pitchFamily="34" charset="0"/>
              </a:rPr>
              <a:t> A, B, or C</a:t>
            </a:r>
            <a:endParaRPr lang="en-US" sz="1200" dirty="0" smtClean="0">
              <a:latin typeface="HP Simplified" panose="020B0604020204020204" pitchFamily="34" charset="0"/>
            </a:endParaRPr>
          </a:p>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6" name="Rectangular Callout 5"/>
          <p:cNvSpPr/>
          <p:nvPr/>
        </p:nvSpPr>
        <p:spPr>
          <a:xfrm>
            <a:off x="8122982" y="2890153"/>
            <a:ext cx="2811449" cy="794906"/>
          </a:xfrm>
          <a:prstGeom prst="wedgeRectCallout">
            <a:avLst>
              <a:gd name="adj1" fmla="val -61559"/>
              <a:gd name="adj2" fmla="val 1745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Cascaded  NPV </a:t>
            </a:r>
            <a:endParaRPr lang="en-US" dirty="0" smtClean="0"/>
          </a:p>
          <a:p>
            <a:pPr algn="ctr"/>
            <a:r>
              <a:rPr lang="en-US" dirty="0" smtClean="0"/>
              <a:t>(</a:t>
            </a:r>
            <a:r>
              <a:rPr lang="en-US" dirty="0" smtClean="0"/>
              <a:t>Blade NPV with TOR case) </a:t>
            </a:r>
            <a:endParaRPr lang="en-US" dirty="0"/>
          </a:p>
        </p:txBody>
      </p:sp>
    </p:spTree>
    <p:extLst>
      <p:ext uri="{BB962C8B-B14F-4D97-AF65-F5344CB8AC3E}">
        <p14:creationId xmlns:p14="http://schemas.microsoft.com/office/powerpoint/2010/main" val="688587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UNH-IOL  GTP Facility</a:t>
            </a:r>
            <a:endParaRPr lang="en-US" dirty="0"/>
          </a:p>
        </p:txBody>
      </p:sp>
      <p:sp>
        <p:nvSpPr>
          <p:cNvPr id="4" name="Date Placeholder 3"/>
          <p:cNvSpPr>
            <a:spLocks noGrp="1"/>
          </p:cNvSpPr>
          <p:nvPr>
            <p:ph type="dt" sz="half" idx="10"/>
          </p:nvPr>
        </p:nvSpPr>
        <p:spPr/>
        <p:txBody>
          <a:bodyPr/>
          <a:lstStyle/>
          <a:p>
            <a:fld id="{23E304C3-9373-45EE-AB4C-D09ECA5ED850}"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2</a:t>
            </a:fld>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2993726"/>
            <a:ext cx="5033357" cy="3356264"/>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426" y="2993726"/>
            <a:ext cx="5033357" cy="3356264"/>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94732" y="1477954"/>
            <a:ext cx="3017520" cy="1697043"/>
          </a:xfrm>
          <a:prstGeom prst="rect">
            <a:avLst/>
          </a:prstGeom>
        </p:spPr>
      </p:pic>
      <p:sp>
        <p:nvSpPr>
          <p:cNvPr id="11" name="Rounded Rectangular Callout 10"/>
          <p:cNvSpPr/>
          <p:nvPr/>
        </p:nvSpPr>
        <p:spPr>
          <a:xfrm>
            <a:off x="838200" y="1477954"/>
            <a:ext cx="3574774" cy="1067616"/>
          </a:xfrm>
          <a:prstGeom prst="wedgeRoundRectCallout">
            <a:avLst>
              <a:gd name="adj1" fmla="val 51988"/>
              <a:gd name="adj2" fmla="val 14137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 fiber cables.</a:t>
            </a:r>
          </a:p>
          <a:p>
            <a:pPr algn="ctr"/>
            <a:r>
              <a:rPr lang="en-US" dirty="0"/>
              <a:t> Amphenol </a:t>
            </a:r>
            <a:r>
              <a:rPr lang="en-US" dirty="0" smtClean="0"/>
              <a:t>stepping up to </a:t>
            </a:r>
            <a:r>
              <a:rPr lang="en-US" dirty="0"/>
              <a:t>provide </a:t>
            </a:r>
            <a:r>
              <a:rPr lang="en-US" dirty="0" smtClean="0"/>
              <a:t>cable </a:t>
            </a:r>
            <a:r>
              <a:rPr lang="en-US" dirty="0"/>
              <a:t>bundles and </a:t>
            </a:r>
            <a:r>
              <a:rPr lang="en-US"/>
              <a:t>patch </a:t>
            </a:r>
            <a:r>
              <a:rPr lang="en-US" smtClean="0"/>
              <a:t>panels!</a:t>
            </a:r>
            <a:endParaRPr lang="en-US" dirty="0"/>
          </a:p>
        </p:txBody>
      </p:sp>
      <p:sp>
        <p:nvSpPr>
          <p:cNvPr id="12" name="Rounded Rectangular Callout 11"/>
          <p:cNvSpPr/>
          <p:nvPr/>
        </p:nvSpPr>
        <p:spPr>
          <a:xfrm>
            <a:off x="8513975" y="365126"/>
            <a:ext cx="2675641" cy="1643456"/>
          </a:xfrm>
          <a:prstGeom prst="wedgeRoundRectCallout">
            <a:avLst>
              <a:gd name="adj1" fmla="val -50185"/>
              <a:gd name="adj2" fmla="val 11786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Please </a:t>
            </a:r>
            <a:r>
              <a:rPr lang="en-US" dirty="0"/>
              <a:t>note </a:t>
            </a:r>
            <a:r>
              <a:rPr lang="en-US" dirty="0" smtClean="0"/>
              <a:t>our new UNH-IOL address </a:t>
            </a:r>
          </a:p>
          <a:p>
            <a:pPr algn="ctr"/>
            <a:r>
              <a:rPr lang="en-US" dirty="0" smtClean="0"/>
              <a:t>21 </a:t>
            </a:r>
            <a:r>
              <a:rPr lang="en-US" dirty="0" err="1"/>
              <a:t>Madbury</a:t>
            </a:r>
            <a:r>
              <a:rPr lang="en-US" dirty="0"/>
              <a:t> Rd., </a:t>
            </a:r>
            <a:r>
              <a:rPr lang="en-US" dirty="0" err="1"/>
              <a:t>Ste</a:t>
            </a:r>
            <a:r>
              <a:rPr lang="en-US" dirty="0"/>
              <a:t> 100</a:t>
            </a:r>
          </a:p>
          <a:p>
            <a:pPr algn="ctr"/>
            <a:r>
              <a:rPr lang="en-US" dirty="0"/>
              <a:t>Durham, NH </a:t>
            </a:r>
            <a:r>
              <a:rPr lang="en-US" dirty="0" smtClean="0"/>
              <a:t>03824</a:t>
            </a:r>
          </a:p>
          <a:p>
            <a:pPr algn="ctr"/>
            <a:r>
              <a:rPr lang="en-US" dirty="0" smtClean="0"/>
              <a:t>(downtown)</a:t>
            </a:r>
            <a:endParaRPr lang="en-US" dirty="0"/>
          </a:p>
        </p:txBody>
      </p:sp>
      <p:sp>
        <p:nvSpPr>
          <p:cNvPr id="2" name="TextBox 1"/>
          <p:cNvSpPr txBox="1"/>
          <p:nvPr/>
        </p:nvSpPr>
        <p:spPr>
          <a:xfrm>
            <a:off x="2544417" y="5518205"/>
            <a:ext cx="2472856" cy="369332"/>
          </a:xfrm>
          <a:prstGeom prst="rect">
            <a:avLst/>
          </a:prstGeom>
          <a:noFill/>
        </p:spPr>
        <p:txBody>
          <a:bodyPr wrap="square" rtlCol="0">
            <a:spAutoFit/>
          </a:bodyPr>
          <a:lstStyle/>
          <a:p>
            <a:r>
              <a:rPr lang="en-US" dirty="0" smtClean="0"/>
              <a:t>Break and lunch area</a:t>
            </a:r>
            <a:endParaRPr lang="en-US" dirty="0"/>
          </a:p>
        </p:txBody>
      </p:sp>
      <p:sp>
        <p:nvSpPr>
          <p:cNvPr id="13" name="TextBox 12"/>
          <p:cNvSpPr txBox="1"/>
          <p:nvPr/>
        </p:nvSpPr>
        <p:spPr>
          <a:xfrm>
            <a:off x="7512806" y="5702871"/>
            <a:ext cx="2472856" cy="369332"/>
          </a:xfrm>
          <a:prstGeom prst="rect">
            <a:avLst/>
          </a:prstGeom>
          <a:noFill/>
        </p:spPr>
        <p:txBody>
          <a:bodyPr wrap="square" rtlCol="0">
            <a:spAutoFit/>
          </a:bodyPr>
          <a:lstStyle/>
          <a:p>
            <a:r>
              <a:rPr lang="en-US" dirty="0" err="1" smtClean="0"/>
              <a:t>PlugFest</a:t>
            </a:r>
            <a:r>
              <a:rPr lang="en-US" dirty="0" smtClean="0"/>
              <a:t> work area</a:t>
            </a:r>
            <a:endParaRPr lang="en-US" dirty="0"/>
          </a:p>
        </p:txBody>
      </p:sp>
    </p:spTree>
    <p:extLst>
      <p:ext uri="{BB962C8B-B14F-4D97-AF65-F5344CB8AC3E}">
        <p14:creationId xmlns:p14="http://schemas.microsoft.com/office/powerpoint/2010/main" val="3319468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46491" y="365125"/>
            <a:ext cx="11624806" cy="1325563"/>
          </a:xfrm>
        </p:spPr>
        <p:txBody>
          <a:bodyPr>
            <a:noAutofit/>
          </a:bodyPr>
          <a:lstStyle/>
          <a:p>
            <a:r>
              <a:rPr lang="en-US" sz="3200" dirty="0">
                <a:latin typeface="HP Simplified" panose="020B0604020204020204" pitchFamily="34" charset="0"/>
              </a:rPr>
              <a:t>Test Track 4  32/16/8G FC Multi-Vendor switch (NPV) </a:t>
            </a:r>
            <a:r>
              <a:rPr lang="en-US" sz="3200" dirty="0" smtClean="0">
                <a:latin typeface="HP Simplified" panose="020B0604020204020204" pitchFamily="34" charset="0"/>
              </a:rPr>
              <a:t>Interoperability</a:t>
            </a:r>
            <a:br>
              <a:rPr lang="en-US" sz="3200" dirty="0" smtClean="0">
                <a:latin typeface="HP Simplified" panose="020B0604020204020204" pitchFamily="34" charset="0"/>
              </a:rPr>
            </a:br>
            <a:r>
              <a:rPr lang="en-US" sz="3200" dirty="0" smtClean="0">
                <a:latin typeface="HP Simplified" panose="020B0604020204020204" pitchFamily="34" charset="0"/>
              </a:rPr>
              <a:t>Procedure</a:t>
            </a:r>
            <a:endParaRPr lang="en-US" sz="3200" dirty="0">
              <a:latin typeface="HP Simplified" panose="020B0604020204020204" pitchFamily="34" charset="0"/>
            </a:endParaRPr>
          </a:p>
        </p:txBody>
      </p:sp>
      <p:sp>
        <p:nvSpPr>
          <p:cNvPr id="4" name="Content Placeholder 3"/>
          <p:cNvSpPr>
            <a:spLocks noGrp="1"/>
          </p:cNvSpPr>
          <p:nvPr>
            <p:ph idx="1"/>
          </p:nvPr>
        </p:nvSpPr>
        <p:spPr/>
        <p:txBody>
          <a:bodyPr>
            <a:normAutofit fontScale="62500" lnSpcReduction="20000"/>
          </a:bodyPr>
          <a:lstStyle/>
          <a:p>
            <a:pPr marL="0" indent="0">
              <a:buNone/>
            </a:pPr>
            <a:r>
              <a:rPr lang="en-US" dirty="0"/>
              <a:t>Procedure:</a:t>
            </a:r>
          </a:p>
          <a:p>
            <a:pPr marL="0" indent="0">
              <a:buNone/>
            </a:pPr>
            <a:r>
              <a:rPr lang="en-US" dirty="0"/>
              <a:t>1.  Connect the devices as shown in the test setup.</a:t>
            </a:r>
          </a:p>
          <a:p>
            <a:pPr marL="0" indent="0">
              <a:buNone/>
            </a:pPr>
            <a:r>
              <a:rPr lang="en-US" dirty="0"/>
              <a:t>2.  Verify that the Initiator and Targets shows up in the name server of the Switch.</a:t>
            </a:r>
          </a:p>
          <a:p>
            <a:pPr marL="0" indent="0">
              <a:buNone/>
            </a:pPr>
            <a:r>
              <a:rPr lang="en-US" dirty="0"/>
              <a:t>3.  Verify that the Initiator sees the Targets and can perform I/Os to them.</a:t>
            </a:r>
          </a:p>
          <a:p>
            <a:pPr marL="0" indent="0">
              <a:buNone/>
            </a:pPr>
            <a:r>
              <a:rPr lang="en-US" dirty="0"/>
              <a:t>4.  Perform 100% Write operations for 5 minutes to every Target.</a:t>
            </a:r>
          </a:p>
          <a:p>
            <a:pPr marL="0" indent="0">
              <a:buNone/>
            </a:pPr>
            <a:r>
              <a:rPr lang="en-US" dirty="0"/>
              <a:t>5.  Perform 100% Read operations for 5 minutes to every Target.</a:t>
            </a:r>
          </a:p>
          <a:p>
            <a:pPr marL="0" indent="0">
              <a:buNone/>
            </a:pPr>
            <a:r>
              <a:rPr lang="en-US" dirty="0"/>
              <a:t>6.  Perform 50% Read/ 50% Write operations for 5 minutes to every Target.</a:t>
            </a:r>
          </a:p>
          <a:p>
            <a:pPr marL="514350" indent="-514350">
              <a:buAutoNum type="arabicPeriod" startAt="7"/>
            </a:pPr>
            <a:r>
              <a:rPr lang="en-US" dirty="0" smtClean="0"/>
              <a:t>Use </a:t>
            </a:r>
            <a:r>
              <a:rPr lang="en-US" dirty="0"/>
              <a:t>different physical cables and 32/16/8G speeds, and repeat step 1 through 6 until all </a:t>
            </a:r>
            <a:r>
              <a:rPr lang="en-US" dirty="0" smtClean="0"/>
              <a:t>options </a:t>
            </a:r>
            <a:r>
              <a:rPr lang="en-US" dirty="0"/>
              <a:t>used. </a:t>
            </a:r>
            <a:endParaRPr lang="en-US" dirty="0" smtClean="0"/>
          </a:p>
          <a:p>
            <a:pPr marL="0" indent="0">
              <a:buNone/>
            </a:pPr>
            <a:r>
              <a:rPr lang="en-US" dirty="0" smtClean="0"/>
              <a:t>Observable </a:t>
            </a:r>
            <a:r>
              <a:rPr lang="en-US" dirty="0"/>
              <a:t>Results:</a:t>
            </a:r>
          </a:p>
          <a:p>
            <a:pPr marL="0" indent="0">
              <a:buNone/>
            </a:pPr>
            <a:r>
              <a:rPr lang="en-US" dirty="0"/>
              <a:t>●     Verify that all Initiators and Targets show up in the name server of the Switch.</a:t>
            </a:r>
          </a:p>
          <a:p>
            <a:pPr marL="0" indent="0">
              <a:buNone/>
            </a:pPr>
            <a:r>
              <a:rPr lang="en-US" dirty="0"/>
              <a:t>●     Verify that the Target and all of its drives show up in the management of the host initiator </a:t>
            </a:r>
            <a:r>
              <a:rPr lang="en-US" dirty="0" smtClean="0"/>
              <a:t>system</a:t>
            </a:r>
            <a:endParaRPr lang="en-US" dirty="0"/>
          </a:p>
          <a:p>
            <a:pPr marL="0" indent="0">
              <a:buNone/>
            </a:pPr>
            <a:r>
              <a:rPr lang="en-US" dirty="0"/>
              <a:t>●     Verify that the 5 minutes of Read and Write operations completes successfully between the </a:t>
            </a:r>
            <a:r>
              <a:rPr lang="en-US" dirty="0" smtClean="0"/>
              <a:t>Initiator </a:t>
            </a:r>
            <a:r>
              <a:rPr lang="en-US" dirty="0"/>
              <a:t>and the Target. The 5 minutes of data may be any pattern: random, constant or a looped </a:t>
            </a:r>
            <a:r>
              <a:rPr lang="en-US" dirty="0" smtClean="0"/>
              <a:t> pattern</a:t>
            </a:r>
            <a:r>
              <a:rPr lang="en-US" dirty="0"/>
              <a:t>.</a:t>
            </a:r>
          </a:p>
          <a:p>
            <a:pPr marL="0" indent="0">
              <a:buNone/>
            </a:pPr>
            <a:r>
              <a:rPr lang="en-US" dirty="0" smtClean="0"/>
              <a:t>Possible </a:t>
            </a:r>
            <a:r>
              <a:rPr lang="en-US" dirty="0"/>
              <a:t>Problems: None</a:t>
            </a:r>
            <a:r>
              <a:rPr lang="en-US" dirty="0" smtClean="0"/>
              <a:t>.</a:t>
            </a:r>
            <a:endParaRPr lang="en-US" dirty="0"/>
          </a:p>
        </p:txBody>
      </p:sp>
      <p:sp>
        <p:nvSpPr>
          <p:cNvPr id="2" name="Date Placeholder 1"/>
          <p:cNvSpPr>
            <a:spLocks noGrp="1"/>
          </p:cNvSpPr>
          <p:nvPr>
            <p:ph type="dt" sz="half" idx="10"/>
          </p:nvPr>
        </p:nvSpPr>
        <p:spPr/>
        <p:txBody>
          <a:bodyPr/>
          <a:lstStyle/>
          <a:p>
            <a:fld id="{5A5D23E9-F0B5-4F08-A498-317811EDDE7C}"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20</a:t>
            </a:fld>
            <a:endParaRPr lang="en-US" dirty="0"/>
          </a:p>
        </p:txBody>
      </p:sp>
    </p:spTree>
    <p:extLst>
      <p:ext uri="{BB962C8B-B14F-4D97-AF65-F5344CB8AC3E}">
        <p14:creationId xmlns:p14="http://schemas.microsoft.com/office/powerpoint/2010/main" val="5515019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199" dirty="0" smtClean="0">
                <a:latin typeface="HP Simplified" panose="020B0604020204020204" pitchFamily="34" charset="0"/>
              </a:rPr>
              <a:t>Test Track </a:t>
            </a:r>
            <a:r>
              <a:rPr lang="en-US" altLang="zh-CN" sz="3199" dirty="0">
                <a:latin typeface="HP Simplified" panose="020B0604020204020204" pitchFamily="34" charset="0"/>
              </a:rPr>
              <a:t>5  32/16/8G FC Redundant </a:t>
            </a:r>
            <a:r>
              <a:rPr lang="en-US" altLang="zh-CN" sz="3199" dirty="0" smtClean="0">
                <a:latin typeface="HP Simplified" panose="020B0604020204020204" pitchFamily="34" charset="0"/>
              </a:rPr>
              <a:t>Fabric/Availability</a:t>
            </a:r>
            <a:endParaRPr lang="zh-CN" altLang="en-US" sz="3199" dirty="0">
              <a:solidFill>
                <a:srgbClr val="0096D6"/>
              </a:solidFill>
              <a:latin typeface="HP Simplified" panose="020B0604020204020204" pitchFamily="34" charset="0"/>
            </a:endParaRPr>
          </a:p>
        </p:txBody>
      </p:sp>
      <p:cxnSp>
        <p:nvCxnSpPr>
          <p:cNvPr id="79" name="Straight Connector 78"/>
          <p:cNvCxnSpPr/>
          <p:nvPr/>
        </p:nvCxnSpPr>
        <p:spPr>
          <a:xfrm>
            <a:off x="5000665" y="4083228"/>
            <a:ext cx="0" cy="720067"/>
          </a:xfrm>
          <a:prstGeom prst="line">
            <a:avLst/>
          </a:prstGeom>
          <a:noFill/>
          <a:ln w="28575" cap="flat">
            <a:solidFill>
              <a:srgbClr val="FF0000"/>
            </a:solidFill>
            <a:prstDash val="solid"/>
            <a:round/>
            <a:headEnd/>
            <a:tailEnd/>
          </a:ln>
        </p:spPr>
      </p:cxnSp>
      <p:sp>
        <p:nvSpPr>
          <p:cNvPr id="156" name="TextBox 155"/>
          <p:cNvSpPr txBox="1"/>
          <p:nvPr/>
        </p:nvSpPr>
        <p:spPr>
          <a:xfrm>
            <a:off x="3307211" y="5585387"/>
            <a:ext cx="1029085" cy="256352"/>
          </a:xfrm>
          <a:prstGeom prst="rect">
            <a:avLst/>
          </a:prstGeom>
          <a:noFill/>
        </p:spPr>
        <p:txBody>
          <a:bodyPr wrap="square" rtlCol="0">
            <a:spAutoFit/>
          </a:bodyPr>
          <a:lstStyle/>
          <a:p>
            <a:pPr defTabSz="573331">
              <a:spcAft>
                <a:spcPts val="533"/>
              </a:spcAft>
              <a:buSzPct val="100000"/>
            </a:pPr>
            <a:r>
              <a:rPr lang="en-US" sz="1066" b="1" dirty="0" smtClean="0">
                <a:solidFill>
                  <a:srgbClr val="000000"/>
                </a:solidFill>
                <a:latin typeface="HP Simplified" pitchFamily="34" charset="0"/>
                <a:cs typeface="HP Simplified" pitchFamily="34" charset="0"/>
              </a:rPr>
              <a:t>Server1/HBA</a:t>
            </a:r>
            <a:endParaRPr lang="en-US" sz="1066" b="1" dirty="0">
              <a:solidFill>
                <a:srgbClr val="000000"/>
              </a:solidFill>
              <a:latin typeface="HP Simplified" pitchFamily="34" charset="0"/>
              <a:cs typeface="HP Simplified" pitchFamily="34" charset="0"/>
            </a:endParaRPr>
          </a:p>
        </p:txBody>
      </p:sp>
      <p:sp>
        <p:nvSpPr>
          <p:cNvPr id="157" name="TextBox 156"/>
          <p:cNvSpPr txBox="1"/>
          <p:nvPr/>
        </p:nvSpPr>
        <p:spPr>
          <a:xfrm>
            <a:off x="4452811" y="5585387"/>
            <a:ext cx="1029085" cy="256352"/>
          </a:xfrm>
          <a:prstGeom prst="rect">
            <a:avLst/>
          </a:prstGeom>
          <a:noFill/>
        </p:spPr>
        <p:txBody>
          <a:bodyPr wrap="square" rtlCol="0">
            <a:spAutoFit/>
          </a:bodyPr>
          <a:lstStyle/>
          <a:p>
            <a:pPr defTabSz="573331">
              <a:spcAft>
                <a:spcPts val="533"/>
              </a:spcAft>
              <a:buSzPct val="100000"/>
            </a:pPr>
            <a:r>
              <a:rPr lang="en-US" sz="1066" b="1" dirty="0" smtClean="0">
                <a:solidFill>
                  <a:srgbClr val="000000"/>
                </a:solidFill>
                <a:latin typeface="HP Simplified" pitchFamily="34" charset="0"/>
                <a:cs typeface="HP Simplified" pitchFamily="34" charset="0"/>
              </a:rPr>
              <a:t>Server2/HBA</a:t>
            </a:r>
            <a:endParaRPr lang="en-US" sz="1066" b="1" dirty="0">
              <a:solidFill>
                <a:srgbClr val="000000"/>
              </a:solidFill>
              <a:latin typeface="HP Simplified" pitchFamily="34" charset="0"/>
              <a:cs typeface="HP Simplified" pitchFamily="34" charset="0"/>
            </a:endParaRPr>
          </a:p>
        </p:txBody>
      </p:sp>
      <p:sp>
        <p:nvSpPr>
          <p:cNvPr id="287" name="Rectangle 92"/>
          <p:cNvSpPr>
            <a:spLocks noChangeArrowheads="1"/>
          </p:cNvSpPr>
          <p:nvPr/>
        </p:nvSpPr>
        <p:spPr bwMode="auto">
          <a:xfrm>
            <a:off x="4143061" y="6392518"/>
            <a:ext cx="62356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Native FC </a:t>
            </a:r>
            <a:endParaRPr lang="en-US" sz="1200" dirty="0">
              <a:solidFill>
                <a:prstClr val="black"/>
              </a:solidFill>
              <a:cs typeface="Arial" pitchFamily="34" charset="0"/>
            </a:endParaRPr>
          </a:p>
        </p:txBody>
      </p:sp>
      <p:sp>
        <p:nvSpPr>
          <p:cNvPr id="291" name="Line 14"/>
          <p:cNvSpPr>
            <a:spLocks noChangeShapeType="1"/>
          </p:cNvSpPr>
          <p:nvPr/>
        </p:nvSpPr>
        <p:spPr bwMode="auto">
          <a:xfrm flipV="1">
            <a:off x="3776084" y="6474547"/>
            <a:ext cx="329012" cy="3"/>
          </a:xfrm>
          <a:prstGeom prst="line">
            <a:avLst/>
          </a:prstGeom>
          <a:noFill/>
          <a:ln w="38100" cap="flat">
            <a:solidFill>
              <a:srgbClr val="FF000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2" name="Rectangle 92"/>
          <p:cNvSpPr>
            <a:spLocks noChangeArrowheads="1"/>
          </p:cNvSpPr>
          <p:nvPr/>
        </p:nvSpPr>
        <p:spPr bwMode="auto">
          <a:xfrm>
            <a:off x="2083561" y="6392518"/>
            <a:ext cx="58669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Ethernet </a:t>
            </a:r>
            <a:endParaRPr lang="en-US" sz="1200" dirty="0">
              <a:solidFill>
                <a:prstClr val="black"/>
              </a:solidFill>
              <a:cs typeface="Arial" pitchFamily="34" charset="0"/>
            </a:endParaRPr>
          </a:p>
        </p:txBody>
      </p:sp>
      <p:sp>
        <p:nvSpPr>
          <p:cNvPr id="293" name="Line 12"/>
          <p:cNvSpPr>
            <a:spLocks noChangeShapeType="1"/>
          </p:cNvSpPr>
          <p:nvPr/>
        </p:nvSpPr>
        <p:spPr bwMode="auto">
          <a:xfrm>
            <a:off x="1729277" y="6474548"/>
            <a:ext cx="329012" cy="0"/>
          </a:xfrm>
          <a:prstGeom prst="line">
            <a:avLst/>
          </a:prstGeom>
          <a:noFill/>
          <a:ln w="38100" cap="flat">
            <a:solidFill>
              <a:srgbClr val="00B0F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4" name="Line 8"/>
          <p:cNvSpPr>
            <a:spLocks noChangeShapeType="1"/>
          </p:cNvSpPr>
          <p:nvPr/>
        </p:nvSpPr>
        <p:spPr bwMode="auto">
          <a:xfrm flipV="1">
            <a:off x="2857385" y="6474548"/>
            <a:ext cx="329012" cy="0"/>
          </a:xfrm>
          <a:prstGeom prst="line">
            <a:avLst/>
          </a:prstGeom>
          <a:noFill/>
          <a:ln w="38100" cap="flat">
            <a:solidFill>
              <a:srgbClr val="00B05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5" name="Rectangle 92"/>
          <p:cNvSpPr>
            <a:spLocks noChangeArrowheads="1"/>
          </p:cNvSpPr>
          <p:nvPr/>
        </p:nvSpPr>
        <p:spPr bwMode="auto">
          <a:xfrm>
            <a:off x="3218017" y="6392518"/>
            <a:ext cx="34329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FCoE </a:t>
            </a:r>
            <a:endParaRPr lang="en-US" sz="1200" dirty="0">
              <a:solidFill>
                <a:prstClr val="black"/>
              </a:solidFill>
              <a:cs typeface="Arial" pitchFamily="34" charset="0"/>
            </a:endParaRPr>
          </a:p>
        </p:txBody>
      </p:sp>
      <p:pic>
        <p:nvPicPr>
          <p:cNvPr id="332" name="Picture 331" descr="Storage_blue_positive.png"/>
          <p:cNvPicPr>
            <a:picLocks noChangeAspect="1"/>
          </p:cNvPicPr>
          <p:nvPr/>
        </p:nvPicPr>
        <p:blipFill rotWithShape="1">
          <a:blip r:embed="rId3" cstate="email">
            <a:extLst>
              <a:ext uri="{28A0092B-C50C-407E-A947-70E740481C1C}">
                <a14:useLocalDpi xmlns:a14="http://schemas.microsoft.com/office/drawing/2010/main"/>
              </a:ext>
            </a:extLst>
          </a:blip>
          <a:srcRect l="35858" t="36491" r="35531" b="34522"/>
          <a:stretch/>
        </p:blipFill>
        <p:spPr>
          <a:xfrm>
            <a:off x="3148321" y="2257133"/>
            <a:ext cx="535814" cy="592642"/>
          </a:xfrm>
          <a:prstGeom prst="rect">
            <a:avLst/>
          </a:prstGeom>
        </p:spPr>
      </p:pic>
      <p:sp>
        <p:nvSpPr>
          <p:cNvPr id="333" name="TextBox 332"/>
          <p:cNvSpPr txBox="1"/>
          <p:nvPr/>
        </p:nvSpPr>
        <p:spPr>
          <a:xfrm>
            <a:off x="2664155" y="1984304"/>
            <a:ext cx="2486509" cy="297454"/>
          </a:xfrm>
          <a:prstGeom prst="rect">
            <a:avLst/>
          </a:prstGeom>
          <a:noFill/>
        </p:spPr>
        <p:txBody>
          <a:bodyPr wrap="square" rtlCol="0">
            <a:spAutoFit/>
          </a:bodyPr>
          <a:lstStyle/>
          <a:p>
            <a:pPr defTabSz="573331">
              <a:spcAft>
                <a:spcPts val="533"/>
              </a:spcAft>
              <a:buSzPct val="100000"/>
            </a:pPr>
            <a:r>
              <a:rPr lang="en-US" sz="1333" b="1" dirty="0">
                <a:solidFill>
                  <a:srgbClr val="000000"/>
                </a:solidFill>
                <a:latin typeface="HP Simplified" pitchFamily="34" charset="0"/>
                <a:cs typeface="HP Simplified" pitchFamily="34" charset="0"/>
              </a:rPr>
              <a:t> </a:t>
            </a:r>
            <a:r>
              <a:rPr lang="en-US" sz="1333" b="1" dirty="0" smtClean="0">
                <a:solidFill>
                  <a:srgbClr val="000000"/>
                </a:solidFill>
                <a:latin typeface="HP Simplified" pitchFamily="34" charset="0"/>
                <a:cs typeface="HP Simplified" pitchFamily="34" charset="0"/>
              </a:rPr>
              <a:t>   FC Storage    FC Storage</a:t>
            </a:r>
            <a:endParaRPr lang="en-US" sz="1333" b="1" dirty="0">
              <a:solidFill>
                <a:srgbClr val="000000"/>
              </a:solidFill>
              <a:latin typeface="HP Simplified" pitchFamily="34" charset="0"/>
              <a:cs typeface="HP Simplified" pitchFamily="34" charset="0"/>
            </a:endParaRPr>
          </a:p>
        </p:txBody>
      </p:sp>
      <p:pic>
        <p:nvPicPr>
          <p:cNvPr id="334" name="Picture 333" descr="Storage_blue_positive.png"/>
          <p:cNvPicPr>
            <a:picLocks noChangeAspect="1"/>
          </p:cNvPicPr>
          <p:nvPr/>
        </p:nvPicPr>
        <p:blipFill rotWithShape="1">
          <a:blip r:embed="rId3" cstate="email">
            <a:extLst>
              <a:ext uri="{28A0092B-C50C-407E-A947-70E740481C1C}">
                <a14:useLocalDpi xmlns:a14="http://schemas.microsoft.com/office/drawing/2010/main"/>
              </a:ext>
            </a:extLst>
          </a:blip>
          <a:srcRect l="35858" t="36491" r="35531" b="34522"/>
          <a:stretch/>
        </p:blipFill>
        <p:spPr>
          <a:xfrm>
            <a:off x="3950529" y="2257133"/>
            <a:ext cx="535814" cy="592642"/>
          </a:xfrm>
          <a:prstGeom prst="rect">
            <a:avLst/>
          </a:prstGeom>
        </p:spPr>
      </p:pic>
      <p:cxnSp>
        <p:nvCxnSpPr>
          <p:cNvPr id="335" name="Straight Connector 334"/>
          <p:cNvCxnSpPr>
            <a:stCxn id="334" idx="2"/>
          </p:cNvCxnSpPr>
          <p:nvPr/>
        </p:nvCxnSpPr>
        <p:spPr>
          <a:xfrm>
            <a:off x="4218436" y="2849775"/>
            <a:ext cx="833384" cy="1289281"/>
          </a:xfrm>
          <a:prstGeom prst="line">
            <a:avLst/>
          </a:prstGeom>
          <a:noFill/>
          <a:ln w="28575" cap="flat">
            <a:solidFill>
              <a:srgbClr val="FF0000"/>
            </a:solidFill>
            <a:prstDash val="solid"/>
            <a:round/>
            <a:headEnd/>
            <a:tailEnd/>
          </a:ln>
        </p:spPr>
      </p:cxnSp>
      <p:cxnSp>
        <p:nvCxnSpPr>
          <p:cNvPr id="336" name="Straight Connector 335"/>
          <p:cNvCxnSpPr/>
          <p:nvPr/>
        </p:nvCxnSpPr>
        <p:spPr>
          <a:xfrm flipH="1">
            <a:off x="3776569" y="2849775"/>
            <a:ext cx="308818" cy="1180321"/>
          </a:xfrm>
          <a:prstGeom prst="line">
            <a:avLst/>
          </a:prstGeom>
          <a:noFill/>
          <a:ln w="28575" cap="flat">
            <a:solidFill>
              <a:srgbClr val="FF0000"/>
            </a:solidFill>
            <a:prstDash val="solid"/>
            <a:round/>
            <a:headEnd/>
            <a:tailEnd/>
          </a:ln>
        </p:spPr>
      </p:cxnSp>
      <p:cxnSp>
        <p:nvCxnSpPr>
          <p:cNvPr id="243" name="Straight Connector 242"/>
          <p:cNvCxnSpPr/>
          <p:nvPr/>
        </p:nvCxnSpPr>
        <p:spPr>
          <a:xfrm>
            <a:off x="3599604" y="2780239"/>
            <a:ext cx="994872" cy="1141242"/>
          </a:xfrm>
          <a:prstGeom prst="line">
            <a:avLst/>
          </a:prstGeom>
          <a:noFill/>
          <a:ln w="28575" cap="flat">
            <a:solidFill>
              <a:srgbClr val="FF0000"/>
            </a:solidFill>
            <a:prstDash val="solid"/>
            <a:round/>
            <a:headEnd/>
            <a:tailEnd/>
          </a:ln>
        </p:spPr>
      </p:cxnSp>
      <p:cxnSp>
        <p:nvCxnSpPr>
          <p:cNvPr id="244" name="Straight Connector 243"/>
          <p:cNvCxnSpPr>
            <a:stCxn id="332" idx="2"/>
          </p:cNvCxnSpPr>
          <p:nvPr/>
        </p:nvCxnSpPr>
        <p:spPr>
          <a:xfrm>
            <a:off x="3416228" y="2849775"/>
            <a:ext cx="158959" cy="1061490"/>
          </a:xfrm>
          <a:prstGeom prst="line">
            <a:avLst/>
          </a:prstGeom>
          <a:noFill/>
          <a:ln w="28575" cap="flat">
            <a:solidFill>
              <a:srgbClr val="FF0000"/>
            </a:solidFill>
            <a:prstDash val="solid"/>
            <a:round/>
            <a:headEnd/>
            <a:tailEnd/>
          </a:ln>
        </p:spPr>
      </p:cxnSp>
      <p:cxnSp>
        <p:nvCxnSpPr>
          <p:cNvPr id="246" name="Straight Connector 245"/>
          <p:cNvCxnSpPr/>
          <p:nvPr/>
        </p:nvCxnSpPr>
        <p:spPr>
          <a:xfrm>
            <a:off x="3599604" y="4292157"/>
            <a:ext cx="0" cy="720067"/>
          </a:xfrm>
          <a:prstGeom prst="line">
            <a:avLst/>
          </a:prstGeom>
          <a:noFill/>
          <a:ln w="28575" cap="flat">
            <a:solidFill>
              <a:srgbClr val="FF0000"/>
            </a:solidFill>
            <a:prstDash val="solid"/>
            <a:round/>
            <a:headEnd/>
            <a:tailEnd/>
          </a:ln>
        </p:spPr>
      </p:cxnSp>
      <p:cxnSp>
        <p:nvCxnSpPr>
          <p:cNvPr id="247" name="Straight Connector 246"/>
          <p:cNvCxnSpPr/>
          <p:nvPr/>
        </p:nvCxnSpPr>
        <p:spPr>
          <a:xfrm flipH="1">
            <a:off x="3907410" y="4290997"/>
            <a:ext cx="859220" cy="721227"/>
          </a:xfrm>
          <a:prstGeom prst="line">
            <a:avLst/>
          </a:prstGeom>
          <a:noFill/>
          <a:ln w="28575" cap="flat">
            <a:solidFill>
              <a:srgbClr val="FF0000"/>
            </a:solidFill>
            <a:prstDash val="solid"/>
            <a:round/>
            <a:headEnd/>
            <a:tailEnd/>
          </a:ln>
        </p:spPr>
      </p:cxnSp>
      <p:cxnSp>
        <p:nvCxnSpPr>
          <p:cNvPr id="248" name="Straight Connector 247"/>
          <p:cNvCxnSpPr/>
          <p:nvPr/>
        </p:nvCxnSpPr>
        <p:spPr>
          <a:xfrm>
            <a:off x="3817024" y="4275064"/>
            <a:ext cx="866723" cy="699924"/>
          </a:xfrm>
          <a:prstGeom prst="line">
            <a:avLst/>
          </a:prstGeom>
          <a:noFill/>
          <a:ln w="28575" cap="flat">
            <a:solidFill>
              <a:srgbClr val="FF0000"/>
            </a:solidFill>
            <a:prstDash val="solid"/>
            <a:round/>
            <a:headEnd/>
            <a:tailEnd/>
          </a:ln>
        </p:spPr>
      </p:cxnSp>
      <p:pic>
        <p:nvPicPr>
          <p:cNvPr id="144" name="Picture 143" descr="Server_blue_positive.png"/>
          <p:cNvPicPr>
            <a:picLocks noChangeAspect="1"/>
          </p:cNvPicPr>
          <p:nvPr/>
        </p:nvPicPr>
        <p:blipFill rotWithShape="1">
          <a:blip r:embed="rId4" cstate="email">
            <a:extLst>
              <a:ext uri="{28A0092B-C50C-407E-A947-70E740481C1C}">
                <a14:useLocalDpi xmlns:a14="http://schemas.microsoft.com/office/drawing/2010/main"/>
              </a:ext>
            </a:extLst>
          </a:blip>
          <a:srcRect l="39901" t="33216" r="40145" b="32804"/>
          <a:stretch/>
        </p:blipFill>
        <p:spPr>
          <a:xfrm>
            <a:off x="4684406" y="4707763"/>
            <a:ext cx="472830" cy="879018"/>
          </a:xfrm>
          <a:prstGeom prst="rect">
            <a:avLst/>
          </a:prstGeom>
        </p:spPr>
      </p:pic>
      <p:pic>
        <p:nvPicPr>
          <p:cNvPr id="92" name="Picture 91" descr="Server_blue_positive.png"/>
          <p:cNvPicPr>
            <a:picLocks noChangeAspect="1"/>
          </p:cNvPicPr>
          <p:nvPr/>
        </p:nvPicPr>
        <p:blipFill rotWithShape="1">
          <a:blip r:embed="rId4" cstate="email">
            <a:extLst>
              <a:ext uri="{28A0092B-C50C-407E-A947-70E740481C1C}">
                <a14:useLocalDpi xmlns:a14="http://schemas.microsoft.com/office/drawing/2010/main"/>
              </a:ext>
            </a:extLst>
          </a:blip>
          <a:srcRect l="39901" t="33216" r="40145" b="32804"/>
          <a:stretch/>
        </p:blipFill>
        <p:spPr>
          <a:xfrm>
            <a:off x="3522728" y="4707763"/>
            <a:ext cx="472830" cy="879018"/>
          </a:xfrm>
          <a:prstGeom prst="rect">
            <a:avLst/>
          </a:prstGeom>
        </p:spPr>
      </p:pic>
      <p:pic>
        <p:nvPicPr>
          <p:cNvPr id="231" name="Picture 23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29384" y="3905263"/>
            <a:ext cx="771935" cy="386894"/>
          </a:xfrm>
          <a:prstGeom prst="rect">
            <a:avLst/>
          </a:prstGeom>
        </p:spPr>
      </p:pic>
      <p:sp>
        <p:nvSpPr>
          <p:cNvPr id="27" name="TextBox 26"/>
          <p:cNvSpPr txBox="1"/>
          <p:nvPr/>
        </p:nvSpPr>
        <p:spPr>
          <a:xfrm>
            <a:off x="4398974" y="5767403"/>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28" name="TextBox 27"/>
          <p:cNvSpPr txBox="1"/>
          <p:nvPr/>
        </p:nvSpPr>
        <p:spPr>
          <a:xfrm>
            <a:off x="3213957" y="5767402"/>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29" name="TextBox 28"/>
          <p:cNvSpPr txBox="1"/>
          <p:nvPr/>
        </p:nvSpPr>
        <p:spPr>
          <a:xfrm>
            <a:off x="5274543" y="3960210"/>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0" name="TextBox 29"/>
          <p:cNvSpPr txBox="1"/>
          <p:nvPr/>
        </p:nvSpPr>
        <p:spPr>
          <a:xfrm>
            <a:off x="2462868" y="3962710"/>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1" name="TextBox 30"/>
          <p:cNvSpPr txBox="1"/>
          <p:nvPr/>
        </p:nvSpPr>
        <p:spPr>
          <a:xfrm>
            <a:off x="3699954" y="1834042"/>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2" name="TextBox 31"/>
          <p:cNvSpPr txBox="1"/>
          <p:nvPr/>
        </p:nvSpPr>
        <p:spPr>
          <a:xfrm>
            <a:off x="2780456" y="1815662"/>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3" name="Rounded Rectangular Callout 32"/>
          <p:cNvSpPr/>
          <p:nvPr/>
        </p:nvSpPr>
        <p:spPr>
          <a:xfrm>
            <a:off x="818285" y="3993318"/>
            <a:ext cx="1273528" cy="487330"/>
          </a:xfrm>
          <a:prstGeom prst="wedgeRoundRectCallout">
            <a:avLst>
              <a:gd name="adj1" fmla="val 84328"/>
              <a:gd name="adj2" fmla="val 14846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r>
              <a:rPr lang="en-US" dirty="0" smtClean="0"/>
              <a:t>ongestion</a:t>
            </a:r>
          </a:p>
          <a:p>
            <a:pPr algn="ctr"/>
            <a:r>
              <a:rPr lang="en-US" dirty="0" smtClean="0"/>
              <a:t>load</a:t>
            </a:r>
            <a:endParaRPr lang="en-US" dirty="0"/>
          </a:p>
        </p:txBody>
      </p:sp>
      <p:cxnSp>
        <p:nvCxnSpPr>
          <p:cNvPr id="34" name="Straight Connector 33"/>
          <p:cNvCxnSpPr>
            <a:stCxn id="30" idx="3"/>
            <a:endCxn id="26" idx="0"/>
          </p:cNvCxnSpPr>
          <p:nvPr/>
        </p:nvCxnSpPr>
        <p:spPr>
          <a:xfrm flipH="1">
            <a:off x="2762416" y="4101210"/>
            <a:ext cx="696565" cy="399073"/>
          </a:xfrm>
          <a:prstGeom prst="line">
            <a:avLst/>
          </a:prstGeom>
          <a:noFill/>
          <a:ln w="28575" cap="flat">
            <a:solidFill>
              <a:srgbClr val="FF0000"/>
            </a:solidFill>
            <a:prstDash val="solid"/>
            <a:round/>
            <a:headEnd/>
            <a:tailEnd/>
          </a:ln>
        </p:spPr>
      </p:cxnSp>
      <p:cxnSp>
        <p:nvCxnSpPr>
          <p:cNvPr id="36" name="Straight Connector 35"/>
          <p:cNvCxnSpPr/>
          <p:nvPr/>
        </p:nvCxnSpPr>
        <p:spPr>
          <a:xfrm flipH="1">
            <a:off x="2956934" y="4253151"/>
            <a:ext cx="1633342" cy="297849"/>
          </a:xfrm>
          <a:prstGeom prst="line">
            <a:avLst/>
          </a:prstGeom>
          <a:noFill/>
          <a:ln w="28575" cap="flat">
            <a:solidFill>
              <a:srgbClr val="FF0000"/>
            </a:solidFill>
            <a:prstDash val="solid"/>
            <a:round/>
            <a:headEnd/>
            <a:tailEnd/>
          </a:ln>
        </p:spPr>
      </p:cxnSp>
      <p:pic>
        <p:nvPicPr>
          <p:cNvPr id="26" name="Picture 25" descr="Server_blue_positive.png"/>
          <p:cNvPicPr>
            <a:picLocks noChangeAspect="1"/>
          </p:cNvPicPr>
          <p:nvPr/>
        </p:nvPicPr>
        <p:blipFill rotWithShape="1">
          <a:blip r:embed="rId4" cstate="email">
            <a:biLevel thresh="75000"/>
            <a:extLst>
              <a:ext uri="{28A0092B-C50C-407E-A947-70E740481C1C}">
                <a14:useLocalDpi xmlns:a14="http://schemas.microsoft.com/office/drawing/2010/main"/>
              </a:ext>
            </a:extLst>
          </a:blip>
          <a:srcRect l="39901" t="33216" r="40145" b="32804"/>
          <a:stretch/>
        </p:blipFill>
        <p:spPr>
          <a:xfrm>
            <a:off x="2526001" y="4500283"/>
            <a:ext cx="472830" cy="879018"/>
          </a:xfrm>
          <a:prstGeom prst="rect">
            <a:avLst/>
          </a:prstGeom>
        </p:spPr>
      </p:pic>
      <p:pic>
        <p:nvPicPr>
          <p:cNvPr id="216" name="Picture 2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28214" y="3905263"/>
            <a:ext cx="771935" cy="386894"/>
          </a:xfrm>
          <a:prstGeom prst="rect">
            <a:avLst/>
          </a:prstGeom>
        </p:spPr>
      </p:pic>
      <p:sp>
        <p:nvSpPr>
          <p:cNvPr id="43" name="TextBox 42"/>
          <p:cNvSpPr txBox="1"/>
          <p:nvPr/>
        </p:nvSpPr>
        <p:spPr>
          <a:xfrm>
            <a:off x="2249427" y="5389895"/>
            <a:ext cx="1029085" cy="256352"/>
          </a:xfrm>
          <a:prstGeom prst="rect">
            <a:avLst/>
          </a:prstGeom>
          <a:noFill/>
        </p:spPr>
        <p:txBody>
          <a:bodyPr wrap="square" rtlCol="0">
            <a:spAutoFit/>
          </a:bodyPr>
          <a:lstStyle/>
          <a:p>
            <a:pPr defTabSz="573331">
              <a:spcAft>
                <a:spcPts val="533"/>
              </a:spcAft>
              <a:buSzPct val="100000"/>
            </a:pPr>
            <a:r>
              <a:rPr lang="en-US" sz="1066" b="1" dirty="0" smtClean="0">
                <a:solidFill>
                  <a:srgbClr val="000000"/>
                </a:solidFill>
                <a:latin typeface="HP Simplified" pitchFamily="34" charset="0"/>
                <a:cs typeface="HP Simplified" pitchFamily="34" charset="0"/>
              </a:rPr>
              <a:t>Server1/HBA</a:t>
            </a:r>
            <a:endParaRPr lang="en-US" sz="1066" b="1" dirty="0">
              <a:solidFill>
                <a:srgbClr val="000000"/>
              </a:solidFill>
              <a:latin typeface="HP Simplified" pitchFamily="34" charset="0"/>
              <a:cs typeface="HP Simplified" pitchFamily="34" charset="0"/>
            </a:endParaRPr>
          </a:p>
        </p:txBody>
      </p:sp>
      <p:sp>
        <p:nvSpPr>
          <p:cNvPr id="44" name="TextBox 43"/>
          <p:cNvSpPr txBox="1"/>
          <p:nvPr/>
        </p:nvSpPr>
        <p:spPr>
          <a:xfrm>
            <a:off x="2231188" y="5575063"/>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 name="Date Placeholder 2"/>
          <p:cNvSpPr>
            <a:spLocks noGrp="1"/>
          </p:cNvSpPr>
          <p:nvPr>
            <p:ph type="dt" sz="half" idx="10"/>
          </p:nvPr>
        </p:nvSpPr>
        <p:spPr/>
        <p:txBody>
          <a:bodyPr/>
          <a:lstStyle/>
          <a:p>
            <a:fld id="{D6966DF8-3FD9-4A4E-9036-9B3FF02487B5}" type="datetime1">
              <a:rPr lang="en-US" smtClean="0"/>
              <a:t>4/22/2016</a:t>
            </a:fld>
            <a:endParaRPr lang="en-US" dirty="0"/>
          </a:p>
        </p:txBody>
      </p:sp>
      <p:sp>
        <p:nvSpPr>
          <p:cNvPr id="4" name="Footer Placeholder 3"/>
          <p:cNvSpPr>
            <a:spLocks noGrp="1"/>
          </p:cNvSpPr>
          <p:nvPr>
            <p:ph type="ftr" sz="quarter" idx="11"/>
          </p:nvPr>
        </p:nvSpPr>
        <p:spPr/>
        <p:txBody>
          <a:bodyPr/>
          <a:lstStyle/>
          <a:p>
            <a:r>
              <a:rPr lang="en-US" smtClean="0"/>
              <a:t>FCIA GEN6 PlugFest</a:t>
            </a:r>
            <a:endParaRPr lang="en-US" dirty="0"/>
          </a:p>
        </p:txBody>
      </p:sp>
      <p:sp>
        <p:nvSpPr>
          <p:cNvPr id="5" name="Slide Number Placeholder 4"/>
          <p:cNvSpPr>
            <a:spLocks noGrp="1"/>
          </p:cNvSpPr>
          <p:nvPr>
            <p:ph type="sldNum" sz="quarter" idx="12"/>
          </p:nvPr>
        </p:nvSpPr>
        <p:spPr/>
        <p:txBody>
          <a:bodyPr/>
          <a:lstStyle/>
          <a:p>
            <a:fld id="{12FF0502-AFFF-40C9-B4AF-A3F9605275DC}" type="slidenum">
              <a:rPr lang="en-US" smtClean="0"/>
              <a:t>21</a:t>
            </a:fld>
            <a:endParaRPr lang="en-US" dirty="0"/>
          </a:p>
        </p:txBody>
      </p:sp>
    </p:spTree>
    <p:extLst>
      <p:ext uri="{BB962C8B-B14F-4D97-AF65-F5344CB8AC3E}">
        <p14:creationId xmlns:p14="http://schemas.microsoft.com/office/powerpoint/2010/main" val="3281755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latin typeface="HP Simplified" panose="020B0604020204020204" pitchFamily="34" charset="0"/>
              </a:rPr>
              <a:t>Test Track 5  32/16/8G FC Redundant </a:t>
            </a:r>
            <a:r>
              <a:rPr lang="en-US" sz="3200" dirty="0" smtClean="0">
                <a:latin typeface="HP Simplified" panose="020B0604020204020204" pitchFamily="34" charset="0"/>
              </a:rPr>
              <a:t/>
            </a:r>
            <a:br>
              <a:rPr lang="en-US" sz="3200" dirty="0" smtClean="0">
                <a:latin typeface="HP Simplified" panose="020B0604020204020204" pitchFamily="34" charset="0"/>
              </a:rPr>
            </a:br>
            <a:r>
              <a:rPr lang="en-US" sz="3200" dirty="0" smtClean="0">
                <a:latin typeface="HP Simplified" panose="020B0604020204020204" pitchFamily="34" charset="0"/>
              </a:rPr>
              <a:t>Procedure</a:t>
            </a:r>
            <a:endParaRPr lang="en-US" sz="3200" dirty="0">
              <a:latin typeface="HP Simplified" panose="020B0604020204020204" pitchFamily="34" charset="0"/>
            </a:endParaRPr>
          </a:p>
        </p:txBody>
      </p:sp>
      <p:sp>
        <p:nvSpPr>
          <p:cNvPr id="4" name="Content Placeholder 3"/>
          <p:cNvSpPr>
            <a:spLocks noGrp="1"/>
          </p:cNvSpPr>
          <p:nvPr>
            <p:ph idx="1"/>
          </p:nvPr>
        </p:nvSpPr>
        <p:spPr/>
        <p:txBody>
          <a:bodyPr>
            <a:normAutofit fontScale="62500" lnSpcReduction="20000"/>
          </a:bodyPr>
          <a:lstStyle/>
          <a:p>
            <a:pPr marL="0" indent="0">
              <a:buNone/>
            </a:pPr>
            <a:r>
              <a:rPr lang="en-US" dirty="0"/>
              <a:t>Procedure:</a:t>
            </a:r>
          </a:p>
          <a:p>
            <a:pPr marL="0" indent="0">
              <a:buNone/>
            </a:pPr>
            <a:r>
              <a:rPr lang="en-US" dirty="0"/>
              <a:t>1.  Connect the devices as shown in the test setup.</a:t>
            </a:r>
          </a:p>
          <a:p>
            <a:pPr marL="0" indent="0">
              <a:buNone/>
            </a:pPr>
            <a:r>
              <a:rPr lang="en-US" dirty="0"/>
              <a:t>2.  Verify that the Initiator and Targets shows up in the name server of the Switch.</a:t>
            </a:r>
          </a:p>
          <a:p>
            <a:pPr marL="0" indent="0">
              <a:buNone/>
            </a:pPr>
            <a:r>
              <a:rPr lang="en-US" dirty="0"/>
              <a:t>3.  Verify that the Initiator sees the Targets and can perform I/Os to them.</a:t>
            </a:r>
          </a:p>
          <a:p>
            <a:pPr marL="0" indent="0">
              <a:buNone/>
            </a:pPr>
            <a:r>
              <a:rPr lang="en-US" dirty="0"/>
              <a:t>4.  Perform 100% Write operations for 5 minutes to every Target.</a:t>
            </a:r>
          </a:p>
          <a:p>
            <a:pPr marL="0" indent="0">
              <a:buNone/>
            </a:pPr>
            <a:r>
              <a:rPr lang="en-US" dirty="0"/>
              <a:t>5.  Perform 100% Read operations for 5 minutes to every Target.</a:t>
            </a:r>
          </a:p>
          <a:p>
            <a:pPr marL="0" indent="0">
              <a:buNone/>
            </a:pPr>
            <a:r>
              <a:rPr lang="en-US" dirty="0"/>
              <a:t>6.  Perform 50% Read/ 50% Write operations for 5 minutes to every Target.</a:t>
            </a:r>
          </a:p>
          <a:p>
            <a:pPr marL="514350" indent="-514350">
              <a:buAutoNum type="arabicPeriod" startAt="7"/>
            </a:pPr>
            <a:r>
              <a:rPr lang="en-US" dirty="0" smtClean="0"/>
              <a:t>Use </a:t>
            </a:r>
            <a:r>
              <a:rPr lang="en-US" dirty="0"/>
              <a:t>different physical cables and 32/16/8G speeds, and repeat step 1 through 6 until all </a:t>
            </a:r>
            <a:r>
              <a:rPr lang="en-US" dirty="0" smtClean="0"/>
              <a:t>options </a:t>
            </a:r>
            <a:r>
              <a:rPr lang="en-US" dirty="0"/>
              <a:t>used. </a:t>
            </a:r>
            <a:endParaRPr lang="en-US" dirty="0" smtClean="0"/>
          </a:p>
          <a:p>
            <a:pPr marL="0" indent="0">
              <a:buNone/>
            </a:pPr>
            <a:r>
              <a:rPr lang="en-US" dirty="0" smtClean="0"/>
              <a:t>Observable </a:t>
            </a:r>
            <a:r>
              <a:rPr lang="en-US" dirty="0"/>
              <a:t>Results:</a:t>
            </a:r>
          </a:p>
          <a:p>
            <a:pPr marL="0" indent="0">
              <a:buNone/>
            </a:pPr>
            <a:r>
              <a:rPr lang="en-US" dirty="0"/>
              <a:t>●     Verify that all Initiators and Targets show up in the name server of the Switch.</a:t>
            </a:r>
          </a:p>
          <a:p>
            <a:pPr marL="0" indent="0">
              <a:buNone/>
            </a:pPr>
            <a:r>
              <a:rPr lang="en-US" dirty="0"/>
              <a:t>●     Verify that the Target and all of its drives show up in the management of the host initiator </a:t>
            </a:r>
            <a:r>
              <a:rPr lang="en-US" dirty="0" smtClean="0"/>
              <a:t>system</a:t>
            </a:r>
            <a:endParaRPr lang="en-US" dirty="0"/>
          </a:p>
          <a:p>
            <a:pPr marL="0" indent="0">
              <a:buNone/>
            </a:pPr>
            <a:r>
              <a:rPr lang="en-US" dirty="0"/>
              <a:t>●     Verify that the 5 minutes of Read and Write operations completes successfully between the </a:t>
            </a:r>
            <a:r>
              <a:rPr lang="en-US" dirty="0" smtClean="0"/>
              <a:t>Initiator </a:t>
            </a:r>
            <a:r>
              <a:rPr lang="en-US" dirty="0"/>
              <a:t>and the Target. The 5 minutes of data may be any pattern: random, constant or a looped </a:t>
            </a:r>
            <a:r>
              <a:rPr lang="en-US" dirty="0" smtClean="0"/>
              <a:t> pattern</a:t>
            </a:r>
            <a:r>
              <a:rPr lang="en-US" dirty="0"/>
              <a:t>.</a:t>
            </a:r>
          </a:p>
          <a:p>
            <a:pPr marL="0" indent="0">
              <a:buNone/>
            </a:pPr>
            <a:r>
              <a:rPr lang="en-US" dirty="0" smtClean="0"/>
              <a:t>Possible </a:t>
            </a:r>
            <a:r>
              <a:rPr lang="en-US" dirty="0"/>
              <a:t>Problems: None</a:t>
            </a:r>
            <a:r>
              <a:rPr lang="en-US" dirty="0" smtClean="0"/>
              <a:t>.</a:t>
            </a:r>
            <a:endParaRPr lang="en-US" dirty="0"/>
          </a:p>
        </p:txBody>
      </p:sp>
      <p:sp>
        <p:nvSpPr>
          <p:cNvPr id="2" name="Date Placeholder 1"/>
          <p:cNvSpPr>
            <a:spLocks noGrp="1"/>
          </p:cNvSpPr>
          <p:nvPr>
            <p:ph type="dt" sz="half" idx="10"/>
          </p:nvPr>
        </p:nvSpPr>
        <p:spPr/>
        <p:txBody>
          <a:bodyPr/>
          <a:lstStyle/>
          <a:p>
            <a:fld id="{E2C853D1-E961-4505-8F7E-FB15D2E43E03}"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22</a:t>
            </a:fld>
            <a:endParaRPr lang="en-US" dirty="0"/>
          </a:p>
        </p:txBody>
      </p:sp>
    </p:spTree>
    <p:extLst>
      <p:ext uri="{BB962C8B-B14F-4D97-AF65-F5344CB8AC3E}">
        <p14:creationId xmlns:p14="http://schemas.microsoft.com/office/powerpoint/2010/main" val="4179067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latin typeface="HP Simplified" panose="020B0604020204020204" pitchFamily="34" charset="0"/>
              </a:rPr>
              <a:t>Test Track 5  32/16/8G FC Redundant </a:t>
            </a:r>
            <a:r>
              <a:rPr lang="en-US" sz="3200" dirty="0" smtClean="0">
                <a:latin typeface="HP Simplified" panose="020B0604020204020204" pitchFamily="34" charset="0"/>
              </a:rPr>
              <a:t/>
            </a:r>
            <a:br>
              <a:rPr lang="en-US" sz="3200" dirty="0" smtClean="0">
                <a:latin typeface="HP Simplified" panose="020B0604020204020204" pitchFamily="34" charset="0"/>
              </a:rPr>
            </a:br>
            <a:r>
              <a:rPr lang="en-US" sz="3200" dirty="0" smtClean="0">
                <a:latin typeface="HP Simplified" panose="020B0604020204020204" pitchFamily="34" charset="0"/>
              </a:rPr>
              <a:t>Procedure</a:t>
            </a:r>
            <a:endParaRPr lang="en-US" sz="3200" dirty="0">
              <a:latin typeface="HP Simplified" panose="020B0604020204020204" pitchFamily="34" charset="0"/>
            </a:endParaRPr>
          </a:p>
        </p:txBody>
      </p:sp>
      <p:sp>
        <p:nvSpPr>
          <p:cNvPr id="4" name="Content Placeholder 3"/>
          <p:cNvSpPr>
            <a:spLocks noGrp="1"/>
          </p:cNvSpPr>
          <p:nvPr>
            <p:ph idx="1"/>
          </p:nvPr>
        </p:nvSpPr>
        <p:spPr/>
        <p:txBody>
          <a:bodyPr>
            <a:normAutofit fontScale="55000" lnSpcReduction="20000"/>
          </a:bodyPr>
          <a:lstStyle/>
          <a:p>
            <a:pPr marL="0" indent="0">
              <a:buNone/>
            </a:pPr>
            <a:r>
              <a:rPr lang="en-US" dirty="0" smtClean="0"/>
              <a:t>Extended Procedure</a:t>
            </a:r>
            <a:r>
              <a:rPr lang="en-US" dirty="0"/>
              <a:t>:</a:t>
            </a:r>
          </a:p>
          <a:p>
            <a:pPr marL="0" indent="0">
              <a:buNone/>
            </a:pPr>
            <a:r>
              <a:rPr lang="en-US" dirty="0" smtClean="0"/>
              <a:t> </a:t>
            </a:r>
            <a:r>
              <a:rPr lang="en-US" dirty="0"/>
              <a:t>Use generic Linux and Windows MPIO.</a:t>
            </a:r>
          </a:p>
          <a:p>
            <a:pPr marL="0" indent="0">
              <a:buNone/>
            </a:pPr>
            <a:r>
              <a:rPr lang="en-US" dirty="0"/>
              <a:t>Path selection - tests to verify policies on failover and failback. </a:t>
            </a:r>
          </a:p>
          <a:p>
            <a:pPr marL="0" indent="0">
              <a:buNone/>
            </a:pPr>
            <a:endParaRPr lang="en-US" dirty="0"/>
          </a:p>
          <a:p>
            <a:pPr marL="0" indent="0">
              <a:buNone/>
            </a:pPr>
            <a:r>
              <a:rPr lang="en-US" dirty="0"/>
              <a:t>Not custom MPIO drivers.</a:t>
            </a:r>
          </a:p>
          <a:p>
            <a:pPr marL="0" indent="0">
              <a:buNone/>
            </a:pPr>
            <a:endParaRPr lang="en-US" dirty="0"/>
          </a:p>
          <a:p>
            <a:pPr marL="0" indent="0">
              <a:buNone/>
            </a:pPr>
            <a:r>
              <a:rPr lang="en-US" dirty="0"/>
              <a:t>Test MPIO - connectivity test by failing a link.</a:t>
            </a:r>
          </a:p>
          <a:p>
            <a:pPr marL="0" indent="0">
              <a:buNone/>
            </a:pPr>
            <a:endParaRPr lang="en-US" dirty="0"/>
          </a:p>
          <a:p>
            <a:pPr marL="0" indent="0">
              <a:buNone/>
            </a:pPr>
            <a:r>
              <a:rPr lang="en-US" dirty="0"/>
              <a:t>Never loose a path to the target.</a:t>
            </a:r>
          </a:p>
          <a:p>
            <a:pPr marL="0" indent="0">
              <a:buNone/>
            </a:pPr>
            <a:endParaRPr lang="en-US" dirty="0"/>
          </a:p>
          <a:p>
            <a:pPr marL="0" indent="0">
              <a:buNone/>
            </a:pPr>
            <a:r>
              <a:rPr lang="en-US" dirty="0"/>
              <a:t>Physical paths remain in tack - but there are CRC or higher error rates  - throughput degrades.</a:t>
            </a:r>
          </a:p>
          <a:p>
            <a:pPr marL="0" indent="0">
              <a:buNone/>
            </a:pPr>
            <a:endParaRPr lang="en-US" dirty="0"/>
          </a:p>
          <a:p>
            <a:pPr marL="0" indent="0">
              <a:buNone/>
            </a:pPr>
            <a:r>
              <a:rPr lang="en-US" dirty="0" smtClean="0"/>
              <a:t>separate</a:t>
            </a:r>
            <a:r>
              <a:rPr lang="en-US" dirty="0"/>
              <a:t>: </a:t>
            </a:r>
          </a:p>
          <a:p>
            <a:pPr marL="0" indent="0">
              <a:buNone/>
            </a:pPr>
            <a:r>
              <a:rPr lang="en-US" dirty="0"/>
              <a:t>T10 - validation of end to end.</a:t>
            </a:r>
          </a:p>
        </p:txBody>
      </p:sp>
      <p:sp>
        <p:nvSpPr>
          <p:cNvPr id="2" name="Date Placeholder 1"/>
          <p:cNvSpPr>
            <a:spLocks noGrp="1"/>
          </p:cNvSpPr>
          <p:nvPr>
            <p:ph type="dt" sz="half" idx="10"/>
          </p:nvPr>
        </p:nvSpPr>
        <p:spPr/>
        <p:txBody>
          <a:bodyPr/>
          <a:lstStyle/>
          <a:p>
            <a:fld id="{1BA5B08C-430C-49C2-A85F-B89657287C68}"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23</a:t>
            </a:fld>
            <a:endParaRPr lang="en-US" dirty="0"/>
          </a:p>
        </p:txBody>
      </p:sp>
    </p:spTree>
    <p:extLst>
      <p:ext uri="{BB962C8B-B14F-4D97-AF65-F5344CB8AC3E}">
        <p14:creationId xmlns:p14="http://schemas.microsoft.com/office/powerpoint/2010/main" val="35334025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199" dirty="0" smtClean="0">
                <a:latin typeface="HP Simplified" panose="020B0604020204020204" pitchFamily="34" charset="0"/>
              </a:rPr>
              <a:t>Test Track </a:t>
            </a:r>
            <a:r>
              <a:rPr lang="en-US" altLang="zh-CN" sz="3199" dirty="0">
                <a:latin typeface="HP Simplified" panose="020B0604020204020204" pitchFamily="34" charset="0"/>
              </a:rPr>
              <a:t>6</a:t>
            </a:r>
            <a:r>
              <a:rPr lang="en-US" altLang="zh-CN" sz="3199" dirty="0" smtClean="0">
                <a:latin typeface="HP Simplified" panose="020B0604020204020204" pitchFamily="34" charset="0"/>
              </a:rPr>
              <a:t>   </a:t>
            </a:r>
            <a:r>
              <a:rPr lang="en-US" altLang="zh-CN" sz="3199" dirty="0" smtClean="0">
                <a:latin typeface="HP Simplified" panose="020B0604020204020204" pitchFamily="34" charset="0"/>
              </a:rPr>
              <a:t>25/10/40GbE </a:t>
            </a:r>
            <a:r>
              <a:rPr lang="en-US" altLang="zh-CN" sz="3199" dirty="0" smtClean="0">
                <a:latin typeface="HP Simplified" panose="020B0604020204020204" pitchFamily="34" charset="0"/>
              </a:rPr>
              <a:t>FCoE</a:t>
            </a:r>
            <a:endParaRPr lang="zh-CN" altLang="en-US" sz="3199" dirty="0">
              <a:solidFill>
                <a:srgbClr val="0096D6"/>
              </a:solidFill>
              <a:latin typeface="HP Simplified" panose="020B0604020204020204" pitchFamily="34" charset="0"/>
            </a:endParaRPr>
          </a:p>
        </p:txBody>
      </p:sp>
      <p:cxnSp>
        <p:nvCxnSpPr>
          <p:cNvPr id="79" name="Straight Connector 78"/>
          <p:cNvCxnSpPr/>
          <p:nvPr/>
        </p:nvCxnSpPr>
        <p:spPr>
          <a:xfrm>
            <a:off x="5724000" y="3932154"/>
            <a:ext cx="0" cy="720067"/>
          </a:xfrm>
          <a:prstGeom prst="line">
            <a:avLst/>
          </a:prstGeom>
          <a:noFill/>
          <a:ln w="28575" cap="flat">
            <a:solidFill>
              <a:schemeClr val="accent1"/>
            </a:solidFill>
            <a:prstDash val="solid"/>
            <a:round/>
            <a:headEnd/>
            <a:tailEnd/>
          </a:ln>
        </p:spPr>
      </p:cxnSp>
      <p:sp>
        <p:nvSpPr>
          <p:cNvPr id="156" name="TextBox 155"/>
          <p:cNvSpPr txBox="1"/>
          <p:nvPr/>
        </p:nvSpPr>
        <p:spPr>
          <a:xfrm>
            <a:off x="4030546" y="5434313"/>
            <a:ext cx="1029085" cy="256352"/>
          </a:xfrm>
          <a:prstGeom prst="rect">
            <a:avLst/>
          </a:prstGeom>
          <a:noFill/>
        </p:spPr>
        <p:txBody>
          <a:bodyPr wrap="square" rtlCol="0">
            <a:spAutoFit/>
          </a:bodyPr>
          <a:lstStyle/>
          <a:p>
            <a:pPr defTabSz="573331">
              <a:spcAft>
                <a:spcPts val="533"/>
              </a:spcAft>
              <a:buSzPct val="100000"/>
            </a:pPr>
            <a:r>
              <a:rPr lang="en-US" sz="1066" b="1" dirty="0" smtClean="0">
                <a:solidFill>
                  <a:srgbClr val="000000"/>
                </a:solidFill>
                <a:latin typeface="HP Simplified" pitchFamily="34" charset="0"/>
                <a:cs typeface="HP Simplified" pitchFamily="34" charset="0"/>
              </a:rPr>
              <a:t>Server/CNAs</a:t>
            </a:r>
            <a:endParaRPr lang="en-US" sz="1066" b="1" dirty="0">
              <a:solidFill>
                <a:srgbClr val="000000"/>
              </a:solidFill>
              <a:latin typeface="HP Simplified" pitchFamily="34" charset="0"/>
              <a:cs typeface="HP Simplified" pitchFamily="34" charset="0"/>
            </a:endParaRPr>
          </a:p>
        </p:txBody>
      </p:sp>
      <p:sp>
        <p:nvSpPr>
          <p:cNvPr id="157" name="TextBox 156"/>
          <p:cNvSpPr txBox="1"/>
          <p:nvPr/>
        </p:nvSpPr>
        <p:spPr>
          <a:xfrm>
            <a:off x="5176146" y="5434313"/>
            <a:ext cx="1029085" cy="256352"/>
          </a:xfrm>
          <a:prstGeom prst="rect">
            <a:avLst/>
          </a:prstGeom>
          <a:noFill/>
        </p:spPr>
        <p:txBody>
          <a:bodyPr wrap="square" rtlCol="0">
            <a:spAutoFit/>
          </a:bodyPr>
          <a:lstStyle/>
          <a:p>
            <a:pPr defTabSz="573331">
              <a:spcAft>
                <a:spcPts val="533"/>
              </a:spcAft>
              <a:buSzPct val="100000"/>
            </a:pPr>
            <a:r>
              <a:rPr lang="en-US" sz="1066" b="1" dirty="0" smtClean="0">
                <a:solidFill>
                  <a:srgbClr val="000000"/>
                </a:solidFill>
                <a:latin typeface="HP Simplified" pitchFamily="34" charset="0"/>
                <a:cs typeface="HP Simplified" pitchFamily="34" charset="0"/>
              </a:rPr>
              <a:t>Server/CNA</a:t>
            </a:r>
            <a:endParaRPr lang="en-US" sz="1066" b="1" dirty="0">
              <a:solidFill>
                <a:srgbClr val="000000"/>
              </a:solidFill>
              <a:latin typeface="HP Simplified" pitchFamily="34" charset="0"/>
              <a:cs typeface="HP Simplified" pitchFamily="34" charset="0"/>
            </a:endParaRPr>
          </a:p>
        </p:txBody>
      </p:sp>
      <p:sp>
        <p:nvSpPr>
          <p:cNvPr id="287" name="Rectangle 92"/>
          <p:cNvSpPr>
            <a:spLocks noChangeArrowheads="1"/>
          </p:cNvSpPr>
          <p:nvPr/>
        </p:nvSpPr>
        <p:spPr bwMode="auto">
          <a:xfrm>
            <a:off x="4143061" y="6392518"/>
            <a:ext cx="62356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Native FC </a:t>
            </a:r>
            <a:endParaRPr lang="en-US" sz="1200" dirty="0">
              <a:solidFill>
                <a:prstClr val="black"/>
              </a:solidFill>
              <a:cs typeface="Arial" pitchFamily="34" charset="0"/>
            </a:endParaRPr>
          </a:p>
        </p:txBody>
      </p:sp>
      <p:sp>
        <p:nvSpPr>
          <p:cNvPr id="291" name="Line 14"/>
          <p:cNvSpPr>
            <a:spLocks noChangeShapeType="1"/>
          </p:cNvSpPr>
          <p:nvPr/>
        </p:nvSpPr>
        <p:spPr bwMode="auto">
          <a:xfrm flipV="1">
            <a:off x="3776084" y="6474547"/>
            <a:ext cx="329012" cy="3"/>
          </a:xfrm>
          <a:prstGeom prst="line">
            <a:avLst/>
          </a:prstGeom>
          <a:noFill/>
          <a:ln w="38100" cap="flat">
            <a:solidFill>
              <a:srgbClr val="FF000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2" name="Rectangle 92"/>
          <p:cNvSpPr>
            <a:spLocks noChangeArrowheads="1"/>
          </p:cNvSpPr>
          <p:nvPr/>
        </p:nvSpPr>
        <p:spPr bwMode="auto">
          <a:xfrm>
            <a:off x="2083561" y="6392518"/>
            <a:ext cx="58669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Ethernet </a:t>
            </a:r>
            <a:endParaRPr lang="en-US" sz="1200" dirty="0">
              <a:solidFill>
                <a:prstClr val="black"/>
              </a:solidFill>
              <a:cs typeface="Arial" pitchFamily="34" charset="0"/>
            </a:endParaRPr>
          </a:p>
        </p:txBody>
      </p:sp>
      <p:sp>
        <p:nvSpPr>
          <p:cNvPr id="293" name="Line 12"/>
          <p:cNvSpPr>
            <a:spLocks noChangeShapeType="1"/>
          </p:cNvSpPr>
          <p:nvPr/>
        </p:nvSpPr>
        <p:spPr bwMode="auto">
          <a:xfrm>
            <a:off x="1729277" y="6474548"/>
            <a:ext cx="329012" cy="0"/>
          </a:xfrm>
          <a:prstGeom prst="line">
            <a:avLst/>
          </a:prstGeom>
          <a:noFill/>
          <a:ln w="38100" cap="flat">
            <a:solidFill>
              <a:srgbClr val="00B0F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4" name="Line 8"/>
          <p:cNvSpPr>
            <a:spLocks noChangeShapeType="1"/>
          </p:cNvSpPr>
          <p:nvPr/>
        </p:nvSpPr>
        <p:spPr bwMode="auto">
          <a:xfrm flipV="1">
            <a:off x="2857385" y="6474548"/>
            <a:ext cx="329012" cy="0"/>
          </a:xfrm>
          <a:prstGeom prst="line">
            <a:avLst/>
          </a:prstGeom>
          <a:noFill/>
          <a:ln w="38100" cap="flat">
            <a:solidFill>
              <a:srgbClr val="00B05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5" name="Rectangle 92"/>
          <p:cNvSpPr>
            <a:spLocks noChangeArrowheads="1"/>
          </p:cNvSpPr>
          <p:nvPr/>
        </p:nvSpPr>
        <p:spPr bwMode="auto">
          <a:xfrm>
            <a:off x="3218017" y="6392518"/>
            <a:ext cx="34329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FCoE </a:t>
            </a:r>
            <a:endParaRPr lang="en-US" sz="1200" dirty="0">
              <a:solidFill>
                <a:prstClr val="black"/>
              </a:solidFill>
              <a:cs typeface="Arial" pitchFamily="34" charset="0"/>
            </a:endParaRPr>
          </a:p>
        </p:txBody>
      </p:sp>
      <p:sp>
        <p:nvSpPr>
          <p:cNvPr id="333" name="TextBox 332"/>
          <p:cNvSpPr txBox="1"/>
          <p:nvPr/>
        </p:nvSpPr>
        <p:spPr>
          <a:xfrm>
            <a:off x="5059631" y="1825680"/>
            <a:ext cx="1625665" cy="297454"/>
          </a:xfrm>
          <a:prstGeom prst="rect">
            <a:avLst/>
          </a:prstGeom>
          <a:noFill/>
        </p:spPr>
        <p:txBody>
          <a:bodyPr wrap="square" rtlCol="0">
            <a:spAutoFit/>
          </a:bodyPr>
          <a:lstStyle/>
          <a:p>
            <a:pPr defTabSz="573331">
              <a:spcAft>
                <a:spcPts val="533"/>
              </a:spcAft>
              <a:buSzPct val="100000"/>
            </a:pPr>
            <a:r>
              <a:rPr lang="en-US" sz="1333" b="1" dirty="0" smtClean="0">
                <a:solidFill>
                  <a:srgbClr val="000000"/>
                </a:solidFill>
                <a:latin typeface="HP Simplified" pitchFamily="34" charset="0"/>
                <a:cs typeface="HP Simplified" pitchFamily="34" charset="0"/>
              </a:rPr>
              <a:t>     FCoE Storage</a:t>
            </a:r>
            <a:endParaRPr lang="en-US" sz="1333" b="1" dirty="0">
              <a:solidFill>
                <a:srgbClr val="000000"/>
              </a:solidFill>
              <a:latin typeface="HP Simplified" pitchFamily="34" charset="0"/>
              <a:cs typeface="HP Simplified" pitchFamily="34" charset="0"/>
            </a:endParaRPr>
          </a:p>
        </p:txBody>
      </p:sp>
      <p:cxnSp>
        <p:nvCxnSpPr>
          <p:cNvPr id="335" name="Straight Connector 334"/>
          <p:cNvCxnSpPr>
            <a:stCxn id="334" idx="2"/>
          </p:cNvCxnSpPr>
          <p:nvPr/>
        </p:nvCxnSpPr>
        <p:spPr>
          <a:xfrm>
            <a:off x="5695099" y="2812105"/>
            <a:ext cx="72010" cy="993217"/>
          </a:xfrm>
          <a:prstGeom prst="line">
            <a:avLst/>
          </a:prstGeom>
          <a:noFill/>
          <a:ln w="28575" cap="flat">
            <a:solidFill>
              <a:schemeClr val="accent1"/>
            </a:solidFill>
            <a:prstDash val="solid"/>
            <a:round/>
            <a:headEnd/>
            <a:tailEnd/>
          </a:ln>
        </p:spPr>
      </p:cxnSp>
      <p:cxnSp>
        <p:nvCxnSpPr>
          <p:cNvPr id="247" name="Straight Connector 246"/>
          <p:cNvCxnSpPr/>
          <p:nvPr/>
        </p:nvCxnSpPr>
        <p:spPr>
          <a:xfrm flipH="1">
            <a:off x="4511479" y="4140538"/>
            <a:ext cx="790965" cy="604804"/>
          </a:xfrm>
          <a:prstGeom prst="line">
            <a:avLst/>
          </a:prstGeom>
          <a:noFill/>
          <a:ln w="28575" cap="flat">
            <a:solidFill>
              <a:schemeClr val="accent1"/>
            </a:solidFill>
            <a:prstDash val="solid"/>
            <a:round/>
            <a:headEnd/>
            <a:tailEnd/>
          </a:ln>
        </p:spPr>
      </p:cxnSp>
      <p:cxnSp>
        <p:nvCxnSpPr>
          <p:cNvPr id="248" name="Straight Connector 247"/>
          <p:cNvCxnSpPr/>
          <p:nvPr/>
        </p:nvCxnSpPr>
        <p:spPr>
          <a:xfrm>
            <a:off x="5513507" y="4068651"/>
            <a:ext cx="0" cy="720067"/>
          </a:xfrm>
          <a:prstGeom prst="line">
            <a:avLst/>
          </a:prstGeom>
          <a:noFill/>
          <a:ln w="28575" cap="flat">
            <a:solidFill>
              <a:schemeClr val="accent1"/>
            </a:solidFill>
            <a:prstDash val="solid"/>
            <a:round/>
            <a:headEnd/>
            <a:tailEnd/>
          </a:ln>
        </p:spPr>
      </p:cxnSp>
      <p:pic>
        <p:nvPicPr>
          <p:cNvPr id="144" name="Picture 143" descr="Server_blue_positive.png"/>
          <p:cNvPicPr>
            <a:picLocks noChangeAspect="1"/>
          </p:cNvPicPr>
          <p:nvPr/>
        </p:nvPicPr>
        <p:blipFill rotWithShape="1">
          <a:blip r:embed="rId3" cstate="email">
            <a:extLst>
              <a:ext uri="{28A0092B-C50C-407E-A947-70E740481C1C}">
                <a14:useLocalDpi xmlns:a14="http://schemas.microsoft.com/office/drawing/2010/main"/>
              </a:ext>
            </a:extLst>
          </a:blip>
          <a:srcRect l="39901" t="33216" r="40145" b="32804"/>
          <a:stretch/>
        </p:blipFill>
        <p:spPr>
          <a:xfrm>
            <a:off x="5407741" y="4556689"/>
            <a:ext cx="472830" cy="879018"/>
          </a:xfrm>
          <a:prstGeom prst="rect">
            <a:avLst/>
          </a:prstGeom>
        </p:spPr>
      </p:pic>
      <p:cxnSp>
        <p:nvCxnSpPr>
          <p:cNvPr id="23" name="Straight Connector 22"/>
          <p:cNvCxnSpPr>
            <a:endCxn id="231" idx="0"/>
          </p:cNvCxnSpPr>
          <p:nvPr/>
        </p:nvCxnSpPr>
        <p:spPr>
          <a:xfrm>
            <a:off x="5583979" y="2730303"/>
            <a:ext cx="54708" cy="1023886"/>
          </a:xfrm>
          <a:prstGeom prst="line">
            <a:avLst/>
          </a:prstGeom>
          <a:noFill/>
          <a:ln w="28575" cap="flat">
            <a:solidFill>
              <a:schemeClr val="accent1"/>
            </a:solidFill>
            <a:prstDash val="solid"/>
            <a:round/>
            <a:headEnd/>
            <a:tailEnd/>
          </a:ln>
        </p:spPr>
      </p:cxnSp>
      <p:pic>
        <p:nvPicPr>
          <p:cNvPr id="334" name="Picture 333" descr="Storage_blue_positive.png"/>
          <p:cNvPicPr>
            <a:picLocks noChangeAspect="1"/>
          </p:cNvPicPr>
          <p:nvPr/>
        </p:nvPicPr>
        <p:blipFill rotWithShape="1">
          <a:blip r:embed="rId4" cstate="email">
            <a:extLst>
              <a:ext uri="{28A0092B-C50C-407E-A947-70E740481C1C}">
                <a14:useLocalDpi xmlns:a14="http://schemas.microsoft.com/office/drawing/2010/main"/>
              </a:ext>
            </a:extLst>
          </a:blip>
          <a:srcRect l="35858" t="36491" r="35531" b="34522"/>
          <a:stretch/>
        </p:blipFill>
        <p:spPr>
          <a:xfrm>
            <a:off x="5427192" y="2219463"/>
            <a:ext cx="535814" cy="592642"/>
          </a:xfrm>
          <a:prstGeom prst="rect">
            <a:avLst/>
          </a:prstGeom>
        </p:spPr>
      </p:pic>
      <p:sp>
        <p:nvSpPr>
          <p:cNvPr id="7" name="TextBox 6"/>
          <p:cNvSpPr txBox="1"/>
          <p:nvPr/>
        </p:nvSpPr>
        <p:spPr>
          <a:xfrm>
            <a:off x="5157842" y="1631412"/>
            <a:ext cx="1322471" cy="276999"/>
          </a:xfrm>
          <a:prstGeom prst="rect">
            <a:avLst/>
          </a:prstGeom>
          <a:noFill/>
        </p:spPr>
        <p:txBody>
          <a:bodyPr wrap="square" rtlCol="0">
            <a:spAutoFit/>
          </a:bodyPr>
          <a:lstStyle/>
          <a:p>
            <a:r>
              <a:rPr lang="en-US" sz="1200" dirty="0">
                <a:latin typeface="HP Simplified" panose="020B0604020204020204" pitchFamily="34" charset="0"/>
              </a:rPr>
              <a:t> </a:t>
            </a:r>
            <a:r>
              <a:rPr lang="en-US" sz="1200" dirty="0" smtClean="0">
                <a:latin typeface="HP Simplified" panose="020B0604020204020204" pitchFamily="34" charset="0"/>
              </a:rPr>
              <a:t>    </a:t>
            </a:r>
            <a:endParaRPr lang="en-US" sz="1200" dirty="0">
              <a:latin typeface="HP Simplified" panose="020B0604020204020204" pitchFamily="34" charset="0"/>
            </a:endParaRPr>
          </a:p>
        </p:txBody>
      </p:sp>
      <p:sp>
        <p:nvSpPr>
          <p:cNvPr id="30" name="TextBox 29"/>
          <p:cNvSpPr txBox="1"/>
          <p:nvPr/>
        </p:nvSpPr>
        <p:spPr>
          <a:xfrm>
            <a:off x="6176713" y="3803923"/>
            <a:ext cx="1472442" cy="276999"/>
          </a:xfrm>
          <a:prstGeom prst="rect">
            <a:avLst/>
          </a:prstGeom>
          <a:noFill/>
        </p:spPr>
        <p:txBody>
          <a:bodyPr wrap="square" rtlCol="0">
            <a:spAutoFit/>
          </a:bodyPr>
          <a:lstStyle/>
          <a:p>
            <a:r>
              <a:rPr lang="en-US" sz="1200" dirty="0" smtClean="0">
                <a:latin typeface="HP Simplified" panose="020B0604020204020204" pitchFamily="34" charset="0"/>
              </a:rPr>
              <a:t>25/10GbE FCoE</a:t>
            </a:r>
            <a:endParaRPr lang="en-US" sz="1200" dirty="0">
              <a:latin typeface="HP Simplified" panose="020B0604020204020204" pitchFamily="34" charset="0"/>
            </a:endParaRPr>
          </a:p>
        </p:txBody>
      </p:sp>
      <p:sp>
        <p:nvSpPr>
          <p:cNvPr id="8" name="Rounded Rectangular Callout 7"/>
          <p:cNvSpPr/>
          <p:nvPr/>
        </p:nvSpPr>
        <p:spPr>
          <a:xfrm>
            <a:off x="2581253" y="4017936"/>
            <a:ext cx="1273528" cy="487330"/>
          </a:xfrm>
          <a:prstGeom prst="wedgeRoundRectCallout">
            <a:avLst>
              <a:gd name="adj1" fmla="val 83704"/>
              <a:gd name="adj2" fmla="val 1452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r>
              <a:rPr lang="en-US" dirty="0" smtClean="0"/>
              <a:t>ongestion</a:t>
            </a:r>
          </a:p>
          <a:p>
            <a:pPr algn="ctr"/>
            <a:r>
              <a:rPr lang="en-US" dirty="0" smtClean="0"/>
              <a:t>load</a:t>
            </a:r>
            <a:endParaRPr lang="en-US" dirty="0"/>
          </a:p>
        </p:txBody>
      </p:sp>
      <p:cxnSp>
        <p:nvCxnSpPr>
          <p:cNvPr id="35" name="Straight Connector 34"/>
          <p:cNvCxnSpPr/>
          <p:nvPr/>
        </p:nvCxnSpPr>
        <p:spPr>
          <a:xfrm flipH="1">
            <a:off x="4435349" y="3956924"/>
            <a:ext cx="913401" cy="617085"/>
          </a:xfrm>
          <a:prstGeom prst="line">
            <a:avLst/>
          </a:prstGeom>
          <a:noFill/>
          <a:ln w="28575" cap="flat">
            <a:solidFill>
              <a:schemeClr val="accent1"/>
            </a:solidFill>
            <a:prstDash val="solid"/>
            <a:round/>
            <a:headEnd/>
            <a:tailEnd/>
          </a:ln>
        </p:spPr>
      </p:cxnSp>
      <p:pic>
        <p:nvPicPr>
          <p:cNvPr id="231" name="Picture 23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52719" y="3754189"/>
            <a:ext cx="771935" cy="386894"/>
          </a:xfrm>
          <a:prstGeom prst="rect">
            <a:avLst/>
          </a:prstGeom>
        </p:spPr>
      </p:pic>
      <p:pic>
        <p:nvPicPr>
          <p:cNvPr id="92" name="Picture 91" descr="Server_blue_positive.png"/>
          <p:cNvPicPr>
            <a:picLocks noChangeAspect="1"/>
          </p:cNvPicPr>
          <p:nvPr/>
        </p:nvPicPr>
        <p:blipFill rotWithShape="1">
          <a:blip r:embed="rId3" cstate="email">
            <a:biLevel thresh="75000"/>
            <a:extLst>
              <a:ext uri="{28A0092B-C50C-407E-A947-70E740481C1C}">
                <a14:useLocalDpi xmlns:a14="http://schemas.microsoft.com/office/drawing/2010/main"/>
              </a:ext>
            </a:extLst>
          </a:blip>
          <a:srcRect l="39901" t="33216" r="40145" b="32804"/>
          <a:stretch/>
        </p:blipFill>
        <p:spPr>
          <a:xfrm>
            <a:off x="4246063" y="4556689"/>
            <a:ext cx="472830" cy="879018"/>
          </a:xfrm>
          <a:prstGeom prst="rect">
            <a:avLst/>
          </a:prstGeom>
        </p:spPr>
      </p:pic>
      <p:sp>
        <p:nvSpPr>
          <p:cNvPr id="33" name="TextBox 32"/>
          <p:cNvSpPr txBox="1"/>
          <p:nvPr/>
        </p:nvSpPr>
        <p:spPr>
          <a:xfrm>
            <a:off x="5192631" y="5608176"/>
            <a:ext cx="996113" cy="276999"/>
          </a:xfrm>
          <a:prstGeom prst="rect">
            <a:avLst/>
          </a:prstGeom>
          <a:noFill/>
        </p:spPr>
        <p:txBody>
          <a:bodyPr wrap="square" rtlCol="0">
            <a:spAutoFit/>
          </a:bodyPr>
          <a:lstStyle/>
          <a:p>
            <a:r>
              <a:rPr lang="en-US" sz="1200" dirty="0" smtClean="0">
                <a:latin typeface="HP Simplified" panose="020B0604020204020204" pitchFamily="34" charset="0"/>
              </a:rPr>
              <a:t>25/10GbE</a:t>
            </a:r>
            <a:endParaRPr lang="en-US" sz="1200" dirty="0">
              <a:latin typeface="HP Simplified" panose="020B0604020204020204" pitchFamily="34" charset="0"/>
            </a:endParaRPr>
          </a:p>
        </p:txBody>
      </p:sp>
      <p:sp>
        <p:nvSpPr>
          <p:cNvPr id="34" name="TextBox 33"/>
          <p:cNvSpPr txBox="1"/>
          <p:nvPr/>
        </p:nvSpPr>
        <p:spPr>
          <a:xfrm>
            <a:off x="4010802" y="5600121"/>
            <a:ext cx="996113" cy="276999"/>
          </a:xfrm>
          <a:prstGeom prst="rect">
            <a:avLst/>
          </a:prstGeom>
          <a:noFill/>
        </p:spPr>
        <p:txBody>
          <a:bodyPr wrap="square" rtlCol="0">
            <a:spAutoFit/>
          </a:bodyPr>
          <a:lstStyle/>
          <a:p>
            <a:r>
              <a:rPr lang="en-US" sz="1200" dirty="0" smtClean="0">
                <a:latin typeface="HP Simplified" panose="020B0604020204020204" pitchFamily="34" charset="0"/>
              </a:rPr>
              <a:t>25/10GbE</a:t>
            </a:r>
            <a:endParaRPr lang="en-US" sz="1200" dirty="0">
              <a:latin typeface="HP Simplified" panose="020B0604020204020204" pitchFamily="34" charset="0"/>
            </a:endParaRPr>
          </a:p>
        </p:txBody>
      </p:sp>
      <p:cxnSp>
        <p:nvCxnSpPr>
          <p:cNvPr id="36" name="Straight Connector 35"/>
          <p:cNvCxnSpPr/>
          <p:nvPr/>
        </p:nvCxnSpPr>
        <p:spPr>
          <a:xfrm>
            <a:off x="5844566" y="2760972"/>
            <a:ext cx="72010" cy="993217"/>
          </a:xfrm>
          <a:prstGeom prst="line">
            <a:avLst/>
          </a:prstGeom>
          <a:noFill/>
          <a:ln w="28575" cap="flat">
            <a:solidFill>
              <a:schemeClr val="accent1"/>
            </a:solidFill>
            <a:prstDash val="solid"/>
            <a:round/>
            <a:headEnd/>
            <a:tailEnd/>
          </a:ln>
        </p:spPr>
      </p:cxnSp>
      <p:cxnSp>
        <p:nvCxnSpPr>
          <p:cNvPr id="39" name="Straight Connector 38"/>
          <p:cNvCxnSpPr/>
          <p:nvPr/>
        </p:nvCxnSpPr>
        <p:spPr>
          <a:xfrm>
            <a:off x="5446598" y="2775421"/>
            <a:ext cx="72010" cy="993217"/>
          </a:xfrm>
          <a:prstGeom prst="line">
            <a:avLst/>
          </a:prstGeom>
          <a:noFill/>
          <a:ln w="28575" cap="flat">
            <a:solidFill>
              <a:schemeClr val="accent1"/>
            </a:solidFill>
            <a:prstDash val="solid"/>
            <a:round/>
            <a:headEnd/>
            <a:tailEnd/>
          </a:ln>
        </p:spPr>
      </p:cxnSp>
      <p:sp>
        <p:nvSpPr>
          <p:cNvPr id="3" name="Date Placeholder 2"/>
          <p:cNvSpPr>
            <a:spLocks noGrp="1"/>
          </p:cNvSpPr>
          <p:nvPr>
            <p:ph type="dt" sz="half" idx="10"/>
          </p:nvPr>
        </p:nvSpPr>
        <p:spPr/>
        <p:txBody>
          <a:bodyPr/>
          <a:lstStyle/>
          <a:p>
            <a:fld id="{4DFB32AA-55FB-4686-AAFD-64E910D9FA37}" type="datetime1">
              <a:rPr lang="en-US" smtClean="0"/>
              <a:t>4/22/2016</a:t>
            </a:fld>
            <a:endParaRPr lang="en-US" dirty="0"/>
          </a:p>
        </p:txBody>
      </p:sp>
      <p:sp>
        <p:nvSpPr>
          <p:cNvPr id="4" name="Footer Placeholder 3"/>
          <p:cNvSpPr>
            <a:spLocks noGrp="1"/>
          </p:cNvSpPr>
          <p:nvPr>
            <p:ph type="ftr" sz="quarter" idx="11"/>
          </p:nvPr>
        </p:nvSpPr>
        <p:spPr/>
        <p:txBody>
          <a:bodyPr/>
          <a:lstStyle/>
          <a:p>
            <a:r>
              <a:rPr lang="en-US" smtClean="0"/>
              <a:t>FCIA GEN6 PlugFest</a:t>
            </a:r>
            <a:endParaRPr lang="en-US" dirty="0"/>
          </a:p>
        </p:txBody>
      </p:sp>
      <p:sp>
        <p:nvSpPr>
          <p:cNvPr id="5" name="Slide Number Placeholder 4"/>
          <p:cNvSpPr>
            <a:spLocks noGrp="1"/>
          </p:cNvSpPr>
          <p:nvPr>
            <p:ph type="sldNum" sz="quarter" idx="12"/>
          </p:nvPr>
        </p:nvSpPr>
        <p:spPr/>
        <p:txBody>
          <a:bodyPr/>
          <a:lstStyle/>
          <a:p>
            <a:fld id="{12FF0502-AFFF-40C9-B4AF-A3F9605275DC}" type="slidenum">
              <a:rPr lang="en-US" smtClean="0"/>
              <a:t>24</a:t>
            </a:fld>
            <a:endParaRPr lang="en-US" dirty="0"/>
          </a:p>
        </p:txBody>
      </p:sp>
    </p:spTree>
    <p:extLst>
      <p:ext uri="{BB962C8B-B14F-4D97-AF65-F5344CB8AC3E}">
        <p14:creationId xmlns:p14="http://schemas.microsoft.com/office/powerpoint/2010/main" val="1400837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latin typeface="HP Simplified" panose="020B0604020204020204" pitchFamily="34" charset="0"/>
              </a:rPr>
              <a:t>Test Track 6   </a:t>
            </a:r>
            <a:r>
              <a:rPr lang="en-US" sz="3200" dirty="0" smtClean="0">
                <a:latin typeface="HP Simplified" panose="020B0604020204020204" pitchFamily="34" charset="0"/>
              </a:rPr>
              <a:t>25/10/40 </a:t>
            </a:r>
            <a:r>
              <a:rPr lang="en-US" sz="3200" dirty="0" err="1" smtClean="0">
                <a:latin typeface="HP Simplified" panose="020B0604020204020204" pitchFamily="34" charset="0"/>
              </a:rPr>
              <a:t>GbE</a:t>
            </a:r>
            <a:r>
              <a:rPr lang="en-US" sz="3200" dirty="0" smtClean="0">
                <a:latin typeface="HP Simplified" panose="020B0604020204020204" pitchFamily="34" charset="0"/>
              </a:rPr>
              <a:t> </a:t>
            </a:r>
            <a:r>
              <a:rPr lang="en-US" sz="3200" dirty="0" smtClean="0">
                <a:latin typeface="HP Simplified" panose="020B0604020204020204" pitchFamily="34" charset="0"/>
              </a:rPr>
              <a:t>FCoE</a:t>
            </a:r>
            <a:br>
              <a:rPr lang="en-US" sz="3200" dirty="0" smtClean="0">
                <a:latin typeface="HP Simplified" panose="020B0604020204020204" pitchFamily="34" charset="0"/>
              </a:rPr>
            </a:br>
            <a:r>
              <a:rPr lang="en-US" sz="3200" dirty="0" smtClean="0">
                <a:latin typeface="HP Simplified" panose="020B0604020204020204" pitchFamily="34" charset="0"/>
              </a:rPr>
              <a:t> Procedure</a:t>
            </a:r>
            <a:endParaRPr lang="en-US" sz="3200" dirty="0">
              <a:latin typeface="HP Simplified" panose="020B0604020204020204" pitchFamily="34" charset="0"/>
            </a:endParaRPr>
          </a:p>
        </p:txBody>
      </p:sp>
      <p:sp>
        <p:nvSpPr>
          <p:cNvPr id="4" name="Content Placeholder 3"/>
          <p:cNvSpPr>
            <a:spLocks noGrp="1"/>
          </p:cNvSpPr>
          <p:nvPr>
            <p:ph idx="1"/>
          </p:nvPr>
        </p:nvSpPr>
        <p:spPr/>
        <p:txBody>
          <a:bodyPr>
            <a:normAutofit fontScale="62500" lnSpcReduction="20000"/>
          </a:bodyPr>
          <a:lstStyle/>
          <a:p>
            <a:pPr marL="0" indent="0">
              <a:buNone/>
            </a:pPr>
            <a:r>
              <a:rPr lang="en-US" dirty="0"/>
              <a:t>Procedure:</a:t>
            </a:r>
          </a:p>
          <a:p>
            <a:pPr marL="0" indent="0">
              <a:buNone/>
            </a:pPr>
            <a:r>
              <a:rPr lang="en-US" dirty="0"/>
              <a:t>1.  Connect the devices as shown in the test setup.</a:t>
            </a:r>
          </a:p>
          <a:p>
            <a:pPr marL="0" indent="0">
              <a:buNone/>
            </a:pPr>
            <a:r>
              <a:rPr lang="en-US" dirty="0"/>
              <a:t>2.  Verify that the Initiator and Targets shows up in the name server of the Switch.</a:t>
            </a:r>
          </a:p>
          <a:p>
            <a:pPr marL="0" indent="0">
              <a:buNone/>
            </a:pPr>
            <a:r>
              <a:rPr lang="en-US" dirty="0"/>
              <a:t>3.  Verify that the Initiator sees the Targets and can perform I/Os to them.</a:t>
            </a:r>
          </a:p>
          <a:p>
            <a:pPr marL="0" indent="0">
              <a:buNone/>
            </a:pPr>
            <a:r>
              <a:rPr lang="en-US" dirty="0"/>
              <a:t>4.  Perform 100% Write operations for 5 minutes to every Target.</a:t>
            </a:r>
          </a:p>
          <a:p>
            <a:pPr marL="0" indent="0">
              <a:buNone/>
            </a:pPr>
            <a:r>
              <a:rPr lang="en-US" dirty="0"/>
              <a:t>5.  Perform 100% Read operations for 5 minutes to every Target.</a:t>
            </a:r>
          </a:p>
          <a:p>
            <a:pPr marL="0" indent="0">
              <a:buNone/>
            </a:pPr>
            <a:r>
              <a:rPr lang="en-US" dirty="0"/>
              <a:t>6.  Perform 50% Read/ 50% Write operations for 5 minutes to every Target.</a:t>
            </a:r>
          </a:p>
          <a:p>
            <a:pPr marL="514350" indent="-514350">
              <a:buAutoNum type="arabicPeriod" startAt="7"/>
            </a:pPr>
            <a:r>
              <a:rPr lang="en-US" dirty="0" smtClean="0"/>
              <a:t>Use </a:t>
            </a:r>
            <a:r>
              <a:rPr lang="en-US" dirty="0"/>
              <a:t>different physical cables and 32/16/8G speeds, and repeat step 1 through 6 until all </a:t>
            </a:r>
            <a:r>
              <a:rPr lang="en-US" dirty="0" smtClean="0"/>
              <a:t>options </a:t>
            </a:r>
            <a:r>
              <a:rPr lang="en-US" dirty="0"/>
              <a:t>used. </a:t>
            </a:r>
            <a:endParaRPr lang="en-US" dirty="0" smtClean="0"/>
          </a:p>
          <a:p>
            <a:pPr marL="0" indent="0">
              <a:buNone/>
            </a:pPr>
            <a:r>
              <a:rPr lang="en-US" dirty="0" smtClean="0"/>
              <a:t>Observable </a:t>
            </a:r>
            <a:r>
              <a:rPr lang="en-US" dirty="0"/>
              <a:t>Results:</a:t>
            </a:r>
          </a:p>
          <a:p>
            <a:pPr marL="0" indent="0">
              <a:buNone/>
            </a:pPr>
            <a:r>
              <a:rPr lang="en-US" dirty="0"/>
              <a:t>●     Verify that all Initiators and Targets show up in the name server of the Switch.</a:t>
            </a:r>
          </a:p>
          <a:p>
            <a:pPr marL="0" indent="0">
              <a:buNone/>
            </a:pPr>
            <a:r>
              <a:rPr lang="en-US" dirty="0"/>
              <a:t>●     Verify that the Target and all of its drives show up in the management of the host initiator </a:t>
            </a:r>
            <a:r>
              <a:rPr lang="en-US" dirty="0" smtClean="0"/>
              <a:t>system</a:t>
            </a:r>
            <a:endParaRPr lang="en-US" dirty="0"/>
          </a:p>
          <a:p>
            <a:pPr marL="0" indent="0">
              <a:buNone/>
            </a:pPr>
            <a:r>
              <a:rPr lang="en-US" dirty="0"/>
              <a:t>●     Verify that the 5 minutes of Read and Write operations completes successfully between the </a:t>
            </a:r>
            <a:r>
              <a:rPr lang="en-US" dirty="0" smtClean="0"/>
              <a:t>Initiator </a:t>
            </a:r>
            <a:r>
              <a:rPr lang="en-US" dirty="0"/>
              <a:t>and the Target. The 5 minutes of data may be any pattern: random, constant or a looped </a:t>
            </a:r>
            <a:r>
              <a:rPr lang="en-US" dirty="0" smtClean="0"/>
              <a:t> pattern</a:t>
            </a:r>
            <a:r>
              <a:rPr lang="en-US" dirty="0"/>
              <a:t>.</a:t>
            </a:r>
          </a:p>
          <a:p>
            <a:pPr marL="0" indent="0">
              <a:buNone/>
            </a:pPr>
            <a:r>
              <a:rPr lang="en-US" dirty="0" smtClean="0"/>
              <a:t>Possible </a:t>
            </a:r>
            <a:r>
              <a:rPr lang="en-US" dirty="0"/>
              <a:t>Problems: None</a:t>
            </a:r>
            <a:r>
              <a:rPr lang="en-US" dirty="0" smtClean="0"/>
              <a:t>.</a:t>
            </a:r>
            <a:endParaRPr lang="en-US" dirty="0"/>
          </a:p>
        </p:txBody>
      </p:sp>
      <p:sp>
        <p:nvSpPr>
          <p:cNvPr id="2" name="Date Placeholder 1"/>
          <p:cNvSpPr>
            <a:spLocks noGrp="1"/>
          </p:cNvSpPr>
          <p:nvPr>
            <p:ph type="dt" sz="half" idx="10"/>
          </p:nvPr>
        </p:nvSpPr>
        <p:spPr/>
        <p:txBody>
          <a:bodyPr/>
          <a:lstStyle/>
          <a:p>
            <a:fld id="{FFB136CF-03DF-42A1-94F3-AB2BDC108F9E}"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25</a:t>
            </a:fld>
            <a:endParaRPr lang="en-US" dirty="0"/>
          </a:p>
        </p:txBody>
      </p:sp>
    </p:spTree>
    <p:extLst>
      <p:ext uri="{BB962C8B-B14F-4D97-AF65-F5344CB8AC3E}">
        <p14:creationId xmlns:p14="http://schemas.microsoft.com/office/powerpoint/2010/main" val="7037111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5957936" y="3347958"/>
            <a:ext cx="370617" cy="5455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p:cNvSpPr>
            <a:spLocks noGrp="1"/>
          </p:cNvSpPr>
          <p:nvPr>
            <p:ph type="title"/>
          </p:nvPr>
        </p:nvSpPr>
        <p:spPr>
          <a:xfrm>
            <a:off x="492981" y="365125"/>
            <a:ext cx="11298803" cy="1325563"/>
          </a:xfrm>
        </p:spPr>
        <p:txBody>
          <a:bodyPr>
            <a:normAutofit/>
          </a:bodyPr>
          <a:lstStyle/>
          <a:p>
            <a:r>
              <a:rPr lang="en-US" altLang="zh-CN" sz="3200" dirty="0" smtClean="0">
                <a:latin typeface="HP Simplified" panose="020B0604020204020204" pitchFamily="34" charset="0"/>
              </a:rPr>
              <a:t>Test Track </a:t>
            </a:r>
            <a:r>
              <a:rPr lang="en-US" altLang="zh-CN" sz="3200" dirty="0">
                <a:latin typeface="HP Simplified" panose="020B0604020204020204" pitchFamily="34" charset="0"/>
              </a:rPr>
              <a:t>7</a:t>
            </a:r>
            <a:r>
              <a:rPr lang="en-US" altLang="zh-CN" sz="3200" dirty="0" smtClean="0">
                <a:latin typeface="HP Simplified" panose="020B0604020204020204" pitchFamily="34" charset="0"/>
              </a:rPr>
              <a:t>  </a:t>
            </a:r>
            <a:r>
              <a:rPr lang="en-US" altLang="zh-CN" sz="3200" dirty="0" smtClean="0">
                <a:latin typeface="HP Simplified" panose="020B0604020204020204" pitchFamily="34" charset="0"/>
              </a:rPr>
              <a:t>Converged Multi-Vendor </a:t>
            </a:r>
            <a:r>
              <a:rPr lang="en-US" altLang="zh-CN" sz="3200" dirty="0">
                <a:latin typeface="HP Simplified" panose="020B0604020204020204" pitchFamily="34" charset="0"/>
              </a:rPr>
              <a:t>switch (NPV) Interoperability</a:t>
            </a:r>
            <a:endParaRPr lang="zh-CN" altLang="en-US" sz="3200" dirty="0">
              <a:solidFill>
                <a:srgbClr val="0096D6"/>
              </a:solidFill>
              <a:latin typeface="HP Simplified" panose="020B0604020204020204" pitchFamily="34" charset="0"/>
            </a:endParaRPr>
          </a:p>
        </p:txBody>
      </p:sp>
      <p:cxnSp>
        <p:nvCxnSpPr>
          <p:cNvPr id="79" name="Straight Connector 78"/>
          <p:cNvCxnSpPr/>
          <p:nvPr/>
        </p:nvCxnSpPr>
        <p:spPr>
          <a:xfrm>
            <a:off x="5724000" y="3932154"/>
            <a:ext cx="0" cy="720067"/>
          </a:xfrm>
          <a:prstGeom prst="line">
            <a:avLst/>
          </a:prstGeom>
          <a:noFill/>
          <a:ln w="28575" cap="flat">
            <a:solidFill>
              <a:schemeClr val="accent1"/>
            </a:solidFill>
            <a:prstDash val="solid"/>
            <a:round/>
            <a:headEnd/>
            <a:tailEnd/>
          </a:ln>
        </p:spPr>
      </p:cxnSp>
      <p:sp>
        <p:nvSpPr>
          <p:cNvPr id="156" name="TextBox 155"/>
          <p:cNvSpPr txBox="1"/>
          <p:nvPr/>
        </p:nvSpPr>
        <p:spPr>
          <a:xfrm>
            <a:off x="3834456" y="5433072"/>
            <a:ext cx="1252093" cy="256352"/>
          </a:xfrm>
          <a:prstGeom prst="rect">
            <a:avLst/>
          </a:prstGeom>
          <a:noFill/>
        </p:spPr>
        <p:txBody>
          <a:bodyPr wrap="square" rtlCol="0">
            <a:spAutoFit/>
          </a:bodyPr>
          <a:lstStyle/>
          <a:p>
            <a:pPr defTabSz="573331">
              <a:spcAft>
                <a:spcPts val="533"/>
              </a:spcAft>
              <a:buSzPct val="100000"/>
            </a:pPr>
            <a:r>
              <a:rPr lang="en-US" sz="1066" b="1" dirty="0" smtClean="0">
                <a:solidFill>
                  <a:srgbClr val="000000"/>
                </a:solidFill>
                <a:latin typeface="HP Simplified" pitchFamily="34" charset="0"/>
                <a:cs typeface="HP Simplified" pitchFamily="34" charset="0"/>
              </a:rPr>
              <a:t>Server/HBA + CNA</a:t>
            </a:r>
            <a:endParaRPr lang="en-US" sz="1066" b="1" dirty="0">
              <a:solidFill>
                <a:srgbClr val="000000"/>
              </a:solidFill>
              <a:latin typeface="HP Simplified" pitchFamily="34" charset="0"/>
              <a:cs typeface="HP Simplified" pitchFamily="34" charset="0"/>
            </a:endParaRPr>
          </a:p>
        </p:txBody>
      </p:sp>
      <p:sp>
        <p:nvSpPr>
          <p:cNvPr id="157" name="TextBox 156"/>
          <p:cNvSpPr txBox="1"/>
          <p:nvPr/>
        </p:nvSpPr>
        <p:spPr>
          <a:xfrm>
            <a:off x="6125404" y="5443739"/>
            <a:ext cx="1029085" cy="256352"/>
          </a:xfrm>
          <a:prstGeom prst="rect">
            <a:avLst/>
          </a:prstGeom>
          <a:noFill/>
        </p:spPr>
        <p:txBody>
          <a:bodyPr wrap="square" rtlCol="0">
            <a:spAutoFit/>
          </a:bodyPr>
          <a:lstStyle/>
          <a:p>
            <a:pPr defTabSz="573331">
              <a:spcAft>
                <a:spcPts val="533"/>
              </a:spcAft>
              <a:buSzPct val="100000"/>
            </a:pPr>
            <a:r>
              <a:rPr lang="en-US" sz="1066" b="1" dirty="0" smtClean="0">
                <a:solidFill>
                  <a:srgbClr val="000000"/>
                </a:solidFill>
                <a:latin typeface="HP Simplified" pitchFamily="34" charset="0"/>
                <a:cs typeface="HP Simplified" pitchFamily="34" charset="0"/>
              </a:rPr>
              <a:t>Server2/HBA</a:t>
            </a:r>
            <a:endParaRPr lang="en-US" sz="1066" b="1" dirty="0">
              <a:solidFill>
                <a:srgbClr val="000000"/>
              </a:solidFill>
              <a:latin typeface="HP Simplified" pitchFamily="34" charset="0"/>
              <a:cs typeface="HP Simplified" pitchFamily="34" charset="0"/>
            </a:endParaRPr>
          </a:p>
        </p:txBody>
      </p:sp>
      <p:sp>
        <p:nvSpPr>
          <p:cNvPr id="287" name="Rectangle 92"/>
          <p:cNvSpPr>
            <a:spLocks noChangeArrowheads="1"/>
          </p:cNvSpPr>
          <p:nvPr/>
        </p:nvSpPr>
        <p:spPr bwMode="auto">
          <a:xfrm>
            <a:off x="4143061" y="6392518"/>
            <a:ext cx="62356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Native FC </a:t>
            </a:r>
            <a:endParaRPr lang="en-US" sz="1200" dirty="0">
              <a:solidFill>
                <a:prstClr val="black"/>
              </a:solidFill>
              <a:cs typeface="Arial" pitchFamily="34" charset="0"/>
            </a:endParaRPr>
          </a:p>
        </p:txBody>
      </p:sp>
      <p:sp>
        <p:nvSpPr>
          <p:cNvPr id="291" name="Line 14"/>
          <p:cNvSpPr>
            <a:spLocks noChangeShapeType="1"/>
          </p:cNvSpPr>
          <p:nvPr/>
        </p:nvSpPr>
        <p:spPr bwMode="auto">
          <a:xfrm flipV="1">
            <a:off x="3776084" y="6474547"/>
            <a:ext cx="329012" cy="3"/>
          </a:xfrm>
          <a:prstGeom prst="line">
            <a:avLst/>
          </a:prstGeom>
          <a:noFill/>
          <a:ln w="38100" cap="flat">
            <a:solidFill>
              <a:srgbClr val="FF000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2" name="Rectangle 92"/>
          <p:cNvSpPr>
            <a:spLocks noChangeArrowheads="1"/>
          </p:cNvSpPr>
          <p:nvPr/>
        </p:nvSpPr>
        <p:spPr bwMode="auto">
          <a:xfrm>
            <a:off x="2083561" y="6392518"/>
            <a:ext cx="58669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Ethernet </a:t>
            </a:r>
            <a:endParaRPr lang="en-US" sz="1200" dirty="0">
              <a:solidFill>
                <a:prstClr val="black"/>
              </a:solidFill>
              <a:cs typeface="Arial" pitchFamily="34" charset="0"/>
            </a:endParaRPr>
          </a:p>
        </p:txBody>
      </p:sp>
      <p:sp>
        <p:nvSpPr>
          <p:cNvPr id="293" name="Line 12"/>
          <p:cNvSpPr>
            <a:spLocks noChangeShapeType="1"/>
          </p:cNvSpPr>
          <p:nvPr/>
        </p:nvSpPr>
        <p:spPr bwMode="auto">
          <a:xfrm>
            <a:off x="1729277" y="6474548"/>
            <a:ext cx="329012" cy="0"/>
          </a:xfrm>
          <a:prstGeom prst="line">
            <a:avLst/>
          </a:prstGeom>
          <a:noFill/>
          <a:ln w="38100" cap="flat">
            <a:solidFill>
              <a:srgbClr val="00B0F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4" name="Line 8"/>
          <p:cNvSpPr>
            <a:spLocks noChangeShapeType="1"/>
          </p:cNvSpPr>
          <p:nvPr/>
        </p:nvSpPr>
        <p:spPr bwMode="auto">
          <a:xfrm flipV="1">
            <a:off x="2857385" y="6474548"/>
            <a:ext cx="329012" cy="0"/>
          </a:xfrm>
          <a:prstGeom prst="line">
            <a:avLst/>
          </a:prstGeom>
          <a:noFill/>
          <a:ln w="38100" cap="flat">
            <a:solidFill>
              <a:srgbClr val="00B05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5" name="Rectangle 92"/>
          <p:cNvSpPr>
            <a:spLocks noChangeArrowheads="1"/>
          </p:cNvSpPr>
          <p:nvPr/>
        </p:nvSpPr>
        <p:spPr bwMode="auto">
          <a:xfrm>
            <a:off x="3218017" y="6392518"/>
            <a:ext cx="34329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FCoE </a:t>
            </a:r>
            <a:endParaRPr lang="en-US" sz="1200" dirty="0">
              <a:solidFill>
                <a:prstClr val="black"/>
              </a:solidFill>
              <a:cs typeface="Arial" pitchFamily="34" charset="0"/>
            </a:endParaRPr>
          </a:p>
        </p:txBody>
      </p:sp>
      <p:pic>
        <p:nvPicPr>
          <p:cNvPr id="332" name="Picture 331" descr="Storage_blue_positive.png"/>
          <p:cNvPicPr>
            <a:picLocks noChangeAspect="1"/>
          </p:cNvPicPr>
          <p:nvPr/>
        </p:nvPicPr>
        <p:blipFill rotWithShape="1">
          <a:blip r:embed="rId3" cstate="email">
            <a:extLst>
              <a:ext uri="{28A0092B-C50C-407E-A947-70E740481C1C}">
                <a14:useLocalDpi xmlns:a14="http://schemas.microsoft.com/office/drawing/2010/main"/>
              </a:ext>
            </a:extLst>
          </a:blip>
          <a:srcRect l="35858" t="36491" r="35531" b="34522"/>
          <a:stretch/>
        </p:blipFill>
        <p:spPr>
          <a:xfrm>
            <a:off x="4631306" y="2027594"/>
            <a:ext cx="535814" cy="592642"/>
          </a:xfrm>
          <a:prstGeom prst="rect">
            <a:avLst/>
          </a:prstGeom>
        </p:spPr>
      </p:pic>
      <p:sp>
        <p:nvSpPr>
          <p:cNvPr id="333" name="TextBox 332"/>
          <p:cNvSpPr txBox="1"/>
          <p:nvPr/>
        </p:nvSpPr>
        <p:spPr>
          <a:xfrm>
            <a:off x="4188260" y="1675185"/>
            <a:ext cx="2486509" cy="297454"/>
          </a:xfrm>
          <a:prstGeom prst="rect">
            <a:avLst/>
          </a:prstGeom>
          <a:noFill/>
        </p:spPr>
        <p:txBody>
          <a:bodyPr wrap="square" rtlCol="0">
            <a:spAutoFit/>
          </a:bodyPr>
          <a:lstStyle/>
          <a:p>
            <a:pPr defTabSz="573331">
              <a:spcAft>
                <a:spcPts val="533"/>
              </a:spcAft>
              <a:buSzPct val="100000"/>
            </a:pPr>
            <a:r>
              <a:rPr lang="en-US" sz="1333" b="1" dirty="0">
                <a:solidFill>
                  <a:srgbClr val="000000"/>
                </a:solidFill>
                <a:latin typeface="HP Simplified" pitchFamily="34" charset="0"/>
                <a:cs typeface="HP Simplified" pitchFamily="34" charset="0"/>
              </a:rPr>
              <a:t> </a:t>
            </a:r>
            <a:r>
              <a:rPr lang="en-US" sz="1333" b="1" dirty="0" smtClean="0">
                <a:solidFill>
                  <a:srgbClr val="000000"/>
                </a:solidFill>
                <a:latin typeface="HP Simplified" pitchFamily="34" charset="0"/>
                <a:cs typeface="HP Simplified" pitchFamily="34" charset="0"/>
              </a:rPr>
              <a:t>   FC Storage    FCoE Storage</a:t>
            </a:r>
            <a:endParaRPr lang="en-US" sz="1333" b="1" dirty="0">
              <a:solidFill>
                <a:srgbClr val="000000"/>
              </a:solidFill>
              <a:latin typeface="HP Simplified" pitchFamily="34" charset="0"/>
              <a:cs typeface="HP Simplified" pitchFamily="34" charset="0"/>
            </a:endParaRPr>
          </a:p>
        </p:txBody>
      </p:sp>
      <p:cxnSp>
        <p:nvCxnSpPr>
          <p:cNvPr id="335" name="Straight Connector 334"/>
          <p:cNvCxnSpPr/>
          <p:nvPr/>
        </p:nvCxnSpPr>
        <p:spPr>
          <a:xfrm>
            <a:off x="4983647" y="2568570"/>
            <a:ext cx="402164" cy="549900"/>
          </a:xfrm>
          <a:prstGeom prst="line">
            <a:avLst/>
          </a:prstGeom>
          <a:noFill/>
          <a:ln w="28575" cap="flat">
            <a:solidFill>
              <a:srgbClr val="FF0000"/>
            </a:solidFill>
            <a:prstDash val="solid"/>
            <a:round/>
            <a:headEnd/>
            <a:tailEnd/>
          </a:ln>
        </p:spPr>
      </p:cxnSp>
      <p:cxnSp>
        <p:nvCxnSpPr>
          <p:cNvPr id="243" name="Straight Connector 242"/>
          <p:cNvCxnSpPr/>
          <p:nvPr/>
        </p:nvCxnSpPr>
        <p:spPr>
          <a:xfrm>
            <a:off x="4745524" y="2596192"/>
            <a:ext cx="476553" cy="546491"/>
          </a:xfrm>
          <a:prstGeom prst="line">
            <a:avLst/>
          </a:prstGeom>
          <a:noFill/>
          <a:ln w="28575" cap="flat">
            <a:solidFill>
              <a:srgbClr val="FF0000"/>
            </a:solidFill>
            <a:prstDash val="solid"/>
            <a:round/>
            <a:headEnd/>
            <a:tailEnd/>
          </a:ln>
        </p:spPr>
      </p:cxnSp>
      <p:cxnSp>
        <p:nvCxnSpPr>
          <p:cNvPr id="247" name="Straight Connector 246"/>
          <p:cNvCxnSpPr/>
          <p:nvPr/>
        </p:nvCxnSpPr>
        <p:spPr>
          <a:xfrm flipH="1">
            <a:off x="4511479" y="4140538"/>
            <a:ext cx="790965" cy="604804"/>
          </a:xfrm>
          <a:prstGeom prst="line">
            <a:avLst/>
          </a:prstGeom>
          <a:noFill/>
          <a:ln w="28575" cap="flat">
            <a:solidFill>
              <a:srgbClr val="FF0000"/>
            </a:solidFill>
            <a:prstDash val="solid"/>
            <a:round/>
            <a:headEnd/>
            <a:tailEnd/>
          </a:ln>
        </p:spPr>
      </p:cxnSp>
      <p:cxnSp>
        <p:nvCxnSpPr>
          <p:cNvPr id="248" name="Straight Connector 247"/>
          <p:cNvCxnSpPr/>
          <p:nvPr/>
        </p:nvCxnSpPr>
        <p:spPr>
          <a:xfrm>
            <a:off x="5513507" y="4068651"/>
            <a:ext cx="0" cy="720067"/>
          </a:xfrm>
          <a:prstGeom prst="line">
            <a:avLst/>
          </a:prstGeom>
          <a:noFill/>
          <a:ln w="28575" cap="flat">
            <a:solidFill>
              <a:schemeClr val="accent1"/>
            </a:solidFill>
            <a:prstDash val="solid"/>
            <a:round/>
            <a:headEnd/>
            <a:tailEnd/>
          </a:ln>
        </p:spPr>
      </p:cxnSp>
      <p:pic>
        <p:nvPicPr>
          <p:cNvPr id="144" name="Picture 143" descr="Server_blue_positive.png"/>
          <p:cNvPicPr>
            <a:picLocks noChangeAspect="1"/>
          </p:cNvPicPr>
          <p:nvPr/>
        </p:nvPicPr>
        <p:blipFill rotWithShape="1">
          <a:blip r:embed="rId4" cstate="email">
            <a:extLst>
              <a:ext uri="{28A0092B-C50C-407E-A947-70E740481C1C}">
                <a14:useLocalDpi xmlns:a14="http://schemas.microsoft.com/office/drawing/2010/main"/>
              </a:ext>
            </a:extLst>
          </a:blip>
          <a:srcRect l="39901" t="33216" r="40145" b="32804"/>
          <a:stretch/>
        </p:blipFill>
        <p:spPr>
          <a:xfrm>
            <a:off x="5407741" y="4556689"/>
            <a:ext cx="472830" cy="879018"/>
          </a:xfrm>
          <a:prstGeom prst="rect">
            <a:avLst/>
          </a:prstGeom>
        </p:spPr>
      </p:pic>
      <p:cxnSp>
        <p:nvCxnSpPr>
          <p:cNvPr id="28" name="Straight Connector 27"/>
          <p:cNvCxnSpPr>
            <a:stCxn id="231" idx="1"/>
          </p:cNvCxnSpPr>
          <p:nvPr/>
        </p:nvCxnSpPr>
        <p:spPr>
          <a:xfrm flipH="1">
            <a:off x="4339318" y="3947636"/>
            <a:ext cx="913401" cy="617085"/>
          </a:xfrm>
          <a:prstGeom prst="line">
            <a:avLst/>
          </a:prstGeom>
          <a:noFill/>
          <a:ln w="28575" cap="flat">
            <a:solidFill>
              <a:srgbClr val="FF0000"/>
            </a:solidFill>
            <a:prstDash val="solid"/>
            <a:round/>
            <a:headEnd/>
            <a:tailEnd/>
          </a:ln>
        </p:spPr>
      </p:cxnSp>
      <p:cxnSp>
        <p:nvCxnSpPr>
          <p:cNvPr id="23" name="Straight Connector 22"/>
          <p:cNvCxnSpPr>
            <a:stCxn id="334" idx="2"/>
            <a:endCxn id="33" idx="0"/>
          </p:cNvCxnSpPr>
          <p:nvPr/>
        </p:nvCxnSpPr>
        <p:spPr>
          <a:xfrm flipH="1">
            <a:off x="5581131" y="2618897"/>
            <a:ext cx="212950" cy="523786"/>
          </a:xfrm>
          <a:prstGeom prst="line">
            <a:avLst/>
          </a:prstGeom>
          <a:noFill/>
          <a:ln w="28575" cap="flat">
            <a:solidFill>
              <a:schemeClr val="accent1"/>
            </a:solidFill>
            <a:prstDash val="solid"/>
            <a:round/>
            <a:headEnd/>
            <a:tailEnd/>
          </a:ln>
        </p:spPr>
      </p:cxnSp>
      <p:cxnSp>
        <p:nvCxnSpPr>
          <p:cNvPr id="25" name="Straight Connector 24"/>
          <p:cNvCxnSpPr/>
          <p:nvPr/>
        </p:nvCxnSpPr>
        <p:spPr>
          <a:xfrm flipH="1">
            <a:off x="5794081" y="2618234"/>
            <a:ext cx="164450" cy="508507"/>
          </a:xfrm>
          <a:prstGeom prst="line">
            <a:avLst/>
          </a:prstGeom>
          <a:noFill/>
          <a:ln w="28575" cap="flat">
            <a:solidFill>
              <a:schemeClr val="accent1"/>
            </a:solidFill>
            <a:prstDash val="solid"/>
            <a:round/>
            <a:headEnd/>
            <a:tailEnd/>
          </a:ln>
        </p:spPr>
      </p:cxnSp>
      <p:pic>
        <p:nvPicPr>
          <p:cNvPr id="334" name="Picture 333" descr="Storage_blue_positive.png"/>
          <p:cNvPicPr>
            <a:picLocks noChangeAspect="1"/>
          </p:cNvPicPr>
          <p:nvPr/>
        </p:nvPicPr>
        <p:blipFill rotWithShape="1">
          <a:blip r:embed="rId3" cstate="email">
            <a:extLst>
              <a:ext uri="{28A0092B-C50C-407E-A947-70E740481C1C}">
                <a14:useLocalDpi xmlns:a14="http://schemas.microsoft.com/office/drawing/2010/main"/>
              </a:ext>
            </a:extLst>
          </a:blip>
          <a:srcRect l="35858" t="36491" r="35531" b="34522"/>
          <a:stretch/>
        </p:blipFill>
        <p:spPr>
          <a:xfrm>
            <a:off x="5526174" y="2026255"/>
            <a:ext cx="535814" cy="592642"/>
          </a:xfrm>
          <a:prstGeom prst="rect">
            <a:avLst/>
          </a:prstGeom>
        </p:spPr>
      </p:pic>
      <p:sp>
        <p:nvSpPr>
          <p:cNvPr id="30" name="TextBox 29"/>
          <p:cNvSpPr txBox="1"/>
          <p:nvPr/>
        </p:nvSpPr>
        <p:spPr>
          <a:xfrm>
            <a:off x="6176713" y="3803923"/>
            <a:ext cx="996113" cy="461665"/>
          </a:xfrm>
          <a:prstGeom prst="rect">
            <a:avLst/>
          </a:prstGeom>
          <a:noFill/>
        </p:spPr>
        <p:txBody>
          <a:bodyPr wrap="square" rtlCol="0">
            <a:spAutoFit/>
          </a:bodyPr>
          <a:lstStyle/>
          <a:p>
            <a:r>
              <a:rPr lang="en-US" sz="1200" dirty="0" smtClean="0">
                <a:latin typeface="HP Simplified" panose="020B0604020204020204" pitchFamily="34" charset="0"/>
              </a:rPr>
              <a:t>NPV or Transit</a:t>
            </a:r>
            <a:endParaRPr lang="en-US" sz="1200" dirty="0" smtClean="0">
              <a:latin typeface="HP Simplified" panose="020B0604020204020204" pitchFamily="34" charset="0"/>
            </a:endParaRPr>
          </a:p>
        </p:txBody>
      </p:sp>
      <p:sp>
        <p:nvSpPr>
          <p:cNvPr id="31" name="TextBox 30"/>
          <p:cNvSpPr txBox="1"/>
          <p:nvPr/>
        </p:nvSpPr>
        <p:spPr>
          <a:xfrm>
            <a:off x="6158376" y="5616328"/>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2" name="TextBox 31"/>
          <p:cNvSpPr txBox="1"/>
          <p:nvPr/>
        </p:nvSpPr>
        <p:spPr>
          <a:xfrm>
            <a:off x="3816883" y="5606174"/>
            <a:ext cx="1247437" cy="461665"/>
          </a:xfrm>
          <a:prstGeom prst="rect">
            <a:avLst/>
          </a:prstGeom>
          <a:noFill/>
        </p:spPr>
        <p:txBody>
          <a:bodyPr wrap="square" rtlCol="0">
            <a:spAutoFit/>
          </a:bodyPr>
          <a:lstStyle/>
          <a:p>
            <a:r>
              <a:rPr lang="en-US" sz="1200" dirty="0" smtClean="0">
                <a:latin typeface="HP Simplified" panose="020B0604020204020204" pitchFamily="34" charset="0"/>
              </a:rPr>
              <a:t>32/16/8 G FC + 25/10gGbE  CNA</a:t>
            </a:r>
            <a:endParaRPr lang="en-US" sz="1200" dirty="0">
              <a:latin typeface="HP Simplified" panose="020B0604020204020204" pitchFamily="34" charset="0"/>
            </a:endParaRPr>
          </a:p>
        </p:txBody>
      </p:sp>
      <p:sp>
        <p:nvSpPr>
          <p:cNvPr id="8" name="Rounded Rectangular Callout 7"/>
          <p:cNvSpPr/>
          <p:nvPr/>
        </p:nvSpPr>
        <p:spPr>
          <a:xfrm>
            <a:off x="2581253" y="4017936"/>
            <a:ext cx="1273528" cy="487330"/>
          </a:xfrm>
          <a:prstGeom prst="wedgeRoundRectCallout">
            <a:avLst>
              <a:gd name="adj1" fmla="val 83704"/>
              <a:gd name="adj2" fmla="val 1452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r>
              <a:rPr lang="en-US" dirty="0" smtClean="0"/>
              <a:t>ongestion</a:t>
            </a:r>
          </a:p>
          <a:p>
            <a:pPr algn="ctr"/>
            <a:r>
              <a:rPr lang="en-US" dirty="0" smtClean="0"/>
              <a:t>load</a:t>
            </a:r>
            <a:endParaRPr lang="en-US" dirty="0"/>
          </a:p>
        </p:txBody>
      </p:sp>
      <p:cxnSp>
        <p:nvCxnSpPr>
          <p:cNvPr id="35" name="Straight Connector 34"/>
          <p:cNvCxnSpPr/>
          <p:nvPr/>
        </p:nvCxnSpPr>
        <p:spPr>
          <a:xfrm flipH="1">
            <a:off x="4435349" y="3956924"/>
            <a:ext cx="913401" cy="617085"/>
          </a:xfrm>
          <a:prstGeom prst="line">
            <a:avLst/>
          </a:prstGeom>
          <a:noFill/>
          <a:ln w="28575" cap="flat">
            <a:solidFill>
              <a:schemeClr val="accent1"/>
            </a:solidFill>
            <a:prstDash val="solid"/>
            <a:round/>
            <a:headEnd/>
            <a:tailEnd/>
          </a:ln>
        </p:spPr>
      </p:cxnSp>
      <p:cxnSp>
        <p:nvCxnSpPr>
          <p:cNvPr id="37" name="Straight Connector 36"/>
          <p:cNvCxnSpPr/>
          <p:nvPr/>
        </p:nvCxnSpPr>
        <p:spPr>
          <a:xfrm flipH="1">
            <a:off x="4712275" y="4078208"/>
            <a:ext cx="790965" cy="604804"/>
          </a:xfrm>
          <a:prstGeom prst="line">
            <a:avLst/>
          </a:prstGeom>
          <a:noFill/>
          <a:ln w="28575" cap="flat">
            <a:solidFill>
              <a:schemeClr val="accent1"/>
            </a:solidFill>
            <a:prstDash val="solid"/>
            <a:round/>
            <a:headEnd/>
            <a:tailEnd/>
          </a:ln>
        </p:spPr>
      </p:cxnSp>
      <p:pic>
        <p:nvPicPr>
          <p:cNvPr id="231" name="Picture 23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52719" y="3754189"/>
            <a:ext cx="771935" cy="386894"/>
          </a:xfrm>
          <a:prstGeom prst="rect">
            <a:avLst/>
          </a:prstGeom>
        </p:spPr>
      </p:pic>
      <p:pic>
        <p:nvPicPr>
          <p:cNvPr id="92" name="Picture 91" descr="Server_blue_positive.png"/>
          <p:cNvPicPr>
            <a:picLocks noChangeAspect="1"/>
          </p:cNvPicPr>
          <p:nvPr/>
        </p:nvPicPr>
        <p:blipFill rotWithShape="1">
          <a:blip r:embed="rId4" cstate="email">
            <a:biLevel thresh="75000"/>
            <a:extLst>
              <a:ext uri="{28A0092B-C50C-407E-A947-70E740481C1C}">
                <a14:useLocalDpi xmlns:a14="http://schemas.microsoft.com/office/drawing/2010/main"/>
              </a:ext>
            </a:extLst>
          </a:blip>
          <a:srcRect l="39901" t="33216" r="40145" b="32804"/>
          <a:stretch/>
        </p:blipFill>
        <p:spPr>
          <a:xfrm>
            <a:off x="4246063" y="4556689"/>
            <a:ext cx="472830" cy="879018"/>
          </a:xfrm>
          <a:prstGeom prst="rect">
            <a:avLst/>
          </a:prstGeom>
        </p:spPr>
      </p:pic>
      <p:sp>
        <p:nvSpPr>
          <p:cNvPr id="38" name="TextBox 37"/>
          <p:cNvSpPr txBox="1"/>
          <p:nvPr/>
        </p:nvSpPr>
        <p:spPr>
          <a:xfrm>
            <a:off x="4292033" y="1498625"/>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pic>
        <p:nvPicPr>
          <p:cNvPr id="33" name="Picture 3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95163" y="3142683"/>
            <a:ext cx="771935" cy="386894"/>
          </a:xfrm>
          <a:prstGeom prst="rect">
            <a:avLst/>
          </a:prstGeom>
        </p:spPr>
      </p:pic>
      <p:cxnSp>
        <p:nvCxnSpPr>
          <p:cNvPr id="47" name="Straight Connector 46"/>
          <p:cNvCxnSpPr>
            <a:stCxn id="33" idx="2"/>
          </p:cNvCxnSpPr>
          <p:nvPr/>
        </p:nvCxnSpPr>
        <p:spPr>
          <a:xfrm flipH="1">
            <a:off x="5576273" y="3529577"/>
            <a:ext cx="4858" cy="218019"/>
          </a:xfrm>
          <a:prstGeom prst="line">
            <a:avLst/>
          </a:prstGeom>
          <a:noFill/>
          <a:ln w="28575" cap="flat">
            <a:solidFill>
              <a:schemeClr val="accent1"/>
            </a:solidFill>
            <a:prstDash val="solid"/>
            <a:round/>
            <a:headEnd/>
            <a:tailEnd/>
          </a:ln>
        </p:spPr>
      </p:cxnSp>
      <p:cxnSp>
        <p:nvCxnSpPr>
          <p:cNvPr id="49" name="Straight Connector 48"/>
          <p:cNvCxnSpPr/>
          <p:nvPr/>
        </p:nvCxnSpPr>
        <p:spPr>
          <a:xfrm flipH="1">
            <a:off x="5638685" y="3529577"/>
            <a:ext cx="4858" cy="218019"/>
          </a:xfrm>
          <a:prstGeom prst="line">
            <a:avLst/>
          </a:prstGeom>
          <a:noFill/>
          <a:ln w="28575" cap="flat">
            <a:solidFill>
              <a:schemeClr val="accent1"/>
            </a:solidFill>
            <a:prstDash val="solid"/>
            <a:round/>
            <a:headEnd/>
            <a:tailEnd/>
          </a:ln>
        </p:spPr>
      </p:cxnSp>
      <p:sp>
        <p:nvSpPr>
          <p:cNvPr id="50" name="TextBox 49"/>
          <p:cNvSpPr txBox="1"/>
          <p:nvPr/>
        </p:nvSpPr>
        <p:spPr>
          <a:xfrm>
            <a:off x="6125404" y="3109610"/>
            <a:ext cx="996113" cy="276999"/>
          </a:xfrm>
          <a:prstGeom prst="rect">
            <a:avLst/>
          </a:prstGeom>
          <a:noFill/>
        </p:spPr>
        <p:txBody>
          <a:bodyPr wrap="square" rtlCol="0">
            <a:spAutoFit/>
          </a:bodyPr>
          <a:lstStyle/>
          <a:p>
            <a:r>
              <a:rPr lang="en-US" sz="1200" dirty="0" smtClean="0">
                <a:latin typeface="HP Simplified" panose="020B0604020204020204" pitchFamily="34" charset="0"/>
              </a:rPr>
              <a:t>FCF</a:t>
            </a:r>
          </a:p>
        </p:txBody>
      </p:sp>
      <p:pic>
        <p:nvPicPr>
          <p:cNvPr id="39" name="Picture 38" descr="Server_blue_positive.png"/>
          <p:cNvPicPr>
            <a:picLocks noChangeAspect="1"/>
          </p:cNvPicPr>
          <p:nvPr/>
        </p:nvPicPr>
        <p:blipFill rotWithShape="1">
          <a:blip r:embed="rId4" cstate="email">
            <a:extLst>
              <a:ext uri="{28A0092B-C50C-407E-A947-70E740481C1C}">
                <a14:useLocalDpi xmlns:a14="http://schemas.microsoft.com/office/drawing/2010/main"/>
              </a:ext>
            </a:extLst>
          </a:blip>
          <a:srcRect l="39901" t="33216" r="40145" b="32804"/>
          <a:stretch/>
        </p:blipFill>
        <p:spPr>
          <a:xfrm>
            <a:off x="6251891" y="4564721"/>
            <a:ext cx="472830" cy="879018"/>
          </a:xfrm>
          <a:prstGeom prst="rect">
            <a:avLst/>
          </a:prstGeom>
        </p:spPr>
      </p:pic>
      <p:sp>
        <p:nvSpPr>
          <p:cNvPr id="40" name="TextBox 39"/>
          <p:cNvSpPr txBox="1"/>
          <p:nvPr/>
        </p:nvSpPr>
        <p:spPr>
          <a:xfrm>
            <a:off x="5184729" y="5458582"/>
            <a:ext cx="1029085" cy="256352"/>
          </a:xfrm>
          <a:prstGeom prst="rect">
            <a:avLst/>
          </a:prstGeom>
          <a:noFill/>
        </p:spPr>
        <p:txBody>
          <a:bodyPr wrap="square" rtlCol="0">
            <a:spAutoFit/>
          </a:bodyPr>
          <a:lstStyle/>
          <a:p>
            <a:pPr defTabSz="573331">
              <a:spcAft>
                <a:spcPts val="533"/>
              </a:spcAft>
              <a:buSzPct val="100000"/>
            </a:pPr>
            <a:r>
              <a:rPr lang="en-US" sz="1066" b="1" dirty="0" smtClean="0">
                <a:solidFill>
                  <a:srgbClr val="000000"/>
                </a:solidFill>
                <a:latin typeface="HP Simplified" pitchFamily="34" charset="0"/>
                <a:cs typeface="HP Simplified" pitchFamily="34" charset="0"/>
              </a:rPr>
              <a:t>Server1/CNA</a:t>
            </a:r>
            <a:endParaRPr lang="en-US" sz="1066" b="1" dirty="0">
              <a:solidFill>
                <a:srgbClr val="000000"/>
              </a:solidFill>
              <a:latin typeface="HP Simplified" pitchFamily="34" charset="0"/>
              <a:cs typeface="HP Simplified" pitchFamily="34" charset="0"/>
            </a:endParaRPr>
          </a:p>
        </p:txBody>
      </p:sp>
      <p:sp>
        <p:nvSpPr>
          <p:cNvPr id="41" name="TextBox 40"/>
          <p:cNvSpPr txBox="1"/>
          <p:nvPr/>
        </p:nvSpPr>
        <p:spPr>
          <a:xfrm>
            <a:off x="5250673" y="5656156"/>
            <a:ext cx="996113" cy="276999"/>
          </a:xfrm>
          <a:prstGeom prst="rect">
            <a:avLst/>
          </a:prstGeom>
          <a:noFill/>
        </p:spPr>
        <p:txBody>
          <a:bodyPr wrap="square" rtlCol="0">
            <a:spAutoFit/>
          </a:bodyPr>
          <a:lstStyle/>
          <a:p>
            <a:r>
              <a:rPr lang="en-US" sz="1200" dirty="0" smtClean="0">
                <a:latin typeface="HP Simplified" panose="020B0604020204020204" pitchFamily="34" charset="0"/>
              </a:rPr>
              <a:t>25/10GbE</a:t>
            </a:r>
            <a:endParaRPr lang="en-US" sz="1200" dirty="0">
              <a:latin typeface="HP Simplified" panose="020B0604020204020204" pitchFamily="34" charset="0"/>
            </a:endParaRPr>
          </a:p>
        </p:txBody>
      </p:sp>
      <p:cxnSp>
        <p:nvCxnSpPr>
          <p:cNvPr id="43" name="Straight Connector 42"/>
          <p:cNvCxnSpPr>
            <a:endCxn id="39" idx="0"/>
          </p:cNvCxnSpPr>
          <p:nvPr/>
        </p:nvCxnSpPr>
        <p:spPr>
          <a:xfrm>
            <a:off x="6048894" y="4121187"/>
            <a:ext cx="439412" cy="443534"/>
          </a:xfrm>
          <a:prstGeom prst="line">
            <a:avLst/>
          </a:prstGeom>
          <a:noFill/>
          <a:ln w="28575" cap="flat">
            <a:solidFill>
              <a:srgbClr val="FF0000"/>
            </a:solidFill>
            <a:prstDash val="solid"/>
            <a:round/>
            <a:headEnd/>
            <a:tailEnd/>
          </a:ln>
        </p:spPr>
      </p:cxnSp>
      <p:cxnSp>
        <p:nvCxnSpPr>
          <p:cNvPr id="44" name="Straight Connector 43"/>
          <p:cNvCxnSpPr/>
          <p:nvPr/>
        </p:nvCxnSpPr>
        <p:spPr>
          <a:xfrm>
            <a:off x="5876400" y="4084554"/>
            <a:ext cx="500546" cy="567667"/>
          </a:xfrm>
          <a:prstGeom prst="line">
            <a:avLst/>
          </a:prstGeom>
          <a:noFill/>
          <a:ln w="28575" cap="flat">
            <a:solidFill>
              <a:srgbClr val="FF0000"/>
            </a:solidFill>
            <a:prstDash val="solid"/>
            <a:round/>
            <a:headEnd/>
            <a:tailEnd/>
          </a:ln>
        </p:spPr>
      </p:cxnSp>
      <p:sp>
        <p:nvSpPr>
          <p:cNvPr id="3" name="Date Placeholder 2"/>
          <p:cNvSpPr>
            <a:spLocks noGrp="1"/>
          </p:cNvSpPr>
          <p:nvPr>
            <p:ph type="dt" sz="half" idx="10"/>
          </p:nvPr>
        </p:nvSpPr>
        <p:spPr/>
        <p:txBody>
          <a:bodyPr/>
          <a:lstStyle/>
          <a:p>
            <a:fld id="{1AD57B8C-C426-4735-8DC0-1EABD0ACCAFE}" type="datetime1">
              <a:rPr lang="en-US" smtClean="0"/>
              <a:t>4/22/2016</a:t>
            </a:fld>
            <a:endParaRPr lang="en-US" dirty="0"/>
          </a:p>
        </p:txBody>
      </p:sp>
      <p:sp>
        <p:nvSpPr>
          <p:cNvPr id="4" name="Footer Placeholder 3"/>
          <p:cNvSpPr>
            <a:spLocks noGrp="1"/>
          </p:cNvSpPr>
          <p:nvPr>
            <p:ph type="ftr" sz="quarter" idx="11"/>
          </p:nvPr>
        </p:nvSpPr>
        <p:spPr/>
        <p:txBody>
          <a:bodyPr/>
          <a:lstStyle/>
          <a:p>
            <a:r>
              <a:rPr lang="en-US" smtClean="0"/>
              <a:t>FCIA GEN6 PlugFest</a:t>
            </a:r>
            <a:endParaRPr lang="en-US" dirty="0"/>
          </a:p>
        </p:txBody>
      </p:sp>
      <p:sp>
        <p:nvSpPr>
          <p:cNvPr id="5" name="Slide Number Placeholder 4"/>
          <p:cNvSpPr>
            <a:spLocks noGrp="1"/>
          </p:cNvSpPr>
          <p:nvPr>
            <p:ph type="sldNum" sz="quarter" idx="12"/>
          </p:nvPr>
        </p:nvSpPr>
        <p:spPr/>
        <p:txBody>
          <a:bodyPr/>
          <a:lstStyle/>
          <a:p>
            <a:fld id="{12FF0502-AFFF-40C9-B4AF-A3F9605275DC}" type="slidenum">
              <a:rPr lang="en-US" smtClean="0"/>
              <a:t>26</a:t>
            </a:fld>
            <a:endParaRPr lang="en-US" dirty="0"/>
          </a:p>
        </p:txBody>
      </p:sp>
      <p:sp>
        <p:nvSpPr>
          <p:cNvPr id="45" name="Line 14"/>
          <p:cNvSpPr>
            <a:spLocks noChangeShapeType="1"/>
          </p:cNvSpPr>
          <p:nvPr/>
        </p:nvSpPr>
        <p:spPr bwMode="auto">
          <a:xfrm flipV="1">
            <a:off x="6061988" y="3478561"/>
            <a:ext cx="0" cy="325362"/>
          </a:xfrm>
          <a:prstGeom prst="line">
            <a:avLst/>
          </a:prstGeom>
          <a:noFill/>
          <a:ln w="38100" cap="flat">
            <a:solidFill>
              <a:srgbClr val="FF000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46" name="Line 14"/>
          <p:cNvSpPr>
            <a:spLocks noChangeShapeType="1"/>
          </p:cNvSpPr>
          <p:nvPr/>
        </p:nvSpPr>
        <p:spPr bwMode="auto">
          <a:xfrm flipV="1">
            <a:off x="6159196" y="3478561"/>
            <a:ext cx="0" cy="325362"/>
          </a:xfrm>
          <a:prstGeom prst="line">
            <a:avLst/>
          </a:prstGeom>
          <a:noFill/>
          <a:ln w="38100" cap="flat">
            <a:solidFill>
              <a:srgbClr val="FF000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7" name="Rounded Rectangular Callout 6"/>
          <p:cNvSpPr/>
          <p:nvPr/>
        </p:nvSpPr>
        <p:spPr>
          <a:xfrm>
            <a:off x="6973294" y="2873701"/>
            <a:ext cx="2043485" cy="506080"/>
          </a:xfrm>
          <a:prstGeom prst="wedgeRoundRectCallout">
            <a:avLst>
              <a:gd name="adj1" fmla="val -70249"/>
              <a:gd name="adj2" fmla="val 9235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Alternatively use FC uplinks</a:t>
            </a:r>
            <a:endParaRPr lang="en-US" dirty="0"/>
          </a:p>
        </p:txBody>
      </p:sp>
    </p:spTree>
    <p:extLst>
      <p:ext uri="{BB962C8B-B14F-4D97-AF65-F5344CB8AC3E}">
        <p14:creationId xmlns:p14="http://schemas.microsoft.com/office/powerpoint/2010/main" val="2864582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65125"/>
            <a:ext cx="10651436" cy="1325563"/>
          </a:xfrm>
        </p:spPr>
        <p:txBody>
          <a:bodyPr>
            <a:normAutofit/>
          </a:bodyPr>
          <a:lstStyle/>
          <a:p>
            <a:r>
              <a:rPr lang="en-US" altLang="zh-CN" sz="3200" dirty="0">
                <a:latin typeface="HP Simplified" panose="020B0604020204020204" pitchFamily="34" charset="0"/>
              </a:rPr>
              <a:t>Test Track </a:t>
            </a:r>
            <a:r>
              <a:rPr lang="en-US" altLang="zh-CN" sz="3200" dirty="0" smtClean="0">
                <a:latin typeface="HP Simplified" panose="020B0604020204020204" pitchFamily="34" charset="0"/>
              </a:rPr>
              <a:t>7  </a:t>
            </a:r>
            <a:r>
              <a:rPr lang="en-US" altLang="zh-CN" sz="3200" dirty="0">
                <a:latin typeface="HP Simplified" panose="020B0604020204020204" pitchFamily="34" charset="0"/>
              </a:rPr>
              <a:t>Converged Multi-Vendor </a:t>
            </a:r>
            <a:r>
              <a:rPr lang="en-US" altLang="zh-CN" sz="3200" dirty="0" smtClean="0">
                <a:latin typeface="HP Simplified" panose="020B0604020204020204" pitchFamily="34" charset="0"/>
              </a:rPr>
              <a:t>switch(NPV</a:t>
            </a:r>
            <a:r>
              <a:rPr lang="en-US" altLang="zh-CN" sz="3200" dirty="0">
                <a:latin typeface="HP Simplified" panose="020B0604020204020204" pitchFamily="34" charset="0"/>
              </a:rPr>
              <a:t>) </a:t>
            </a:r>
            <a:r>
              <a:rPr lang="en-US" altLang="zh-CN" sz="3200" dirty="0" smtClean="0">
                <a:latin typeface="HP Simplified" panose="020B0604020204020204" pitchFamily="34" charset="0"/>
              </a:rPr>
              <a:t/>
            </a:r>
            <a:br>
              <a:rPr lang="en-US" altLang="zh-CN" sz="3200" dirty="0" smtClean="0">
                <a:latin typeface="HP Simplified" panose="020B0604020204020204" pitchFamily="34" charset="0"/>
              </a:rPr>
            </a:br>
            <a:r>
              <a:rPr lang="en-US" sz="3200" dirty="0" smtClean="0">
                <a:latin typeface="HP Simplified" panose="020B0604020204020204" pitchFamily="34" charset="0"/>
              </a:rPr>
              <a:t>Procedure</a:t>
            </a:r>
            <a:endParaRPr lang="en-US" sz="3200" dirty="0">
              <a:latin typeface="HP Simplified" panose="020B0604020204020204" pitchFamily="34" charset="0"/>
            </a:endParaRPr>
          </a:p>
        </p:txBody>
      </p:sp>
      <p:sp>
        <p:nvSpPr>
          <p:cNvPr id="4" name="Content Placeholder 3"/>
          <p:cNvSpPr>
            <a:spLocks noGrp="1"/>
          </p:cNvSpPr>
          <p:nvPr>
            <p:ph idx="1"/>
          </p:nvPr>
        </p:nvSpPr>
        <p:spPr>
          <a:xfrm>
            <a:off x="838200" y="1566407"/>
            <a:ext cx="10515600" cy="4985468"/>
          </a:xfrm>
        </p:spPr>
        <p:txBody>
          <a:bodyPr>
            <a:normAutofit fontScale="55000" lnSpcReduction="20000"/>
          </a:bodyPr>
          <a:lstStyle/>
          <a:p>
            <a:pPr marL="0" indent="0">
              <a:buNone/>
            </a:pPr>
            <a:r>
              <a:rPr lang="en-US" dirty="0"/>
              <a:t>Procedure:</a:t>
            </a:r>
          </a:p>
          <a:p>
            <a:pPr marL="514350" indent="-514350">
              <a:buFont typeface="+mj-lt"/>
              <a:buAutoNum type="arabicPeriod"/>
            </a:pPr>
            <a:r>
              <a:rPr lang="en-US" dirty="0" smtClean="0"/>
              <a:t>Connect </a:t>
            </a:r>
            <a:r>
              <a:rPr lang="en-US" dirty="0"/>
              <a:t>the devices as shown in the test setup.</a:t>
            </a:r>
          </a:p>
          <a:p>
            <a:pPr marL="514350" indent="-514350">
              <a:buFont typeface="+mj-lt"/>
              <a:buAutoNum type="arabicPeriod"/>
            </a:pPr>
            <a:r>
              <a:rPr lang="en-US" dirty="0" smtClean="0"/>
              <a:t>Verify </a:t>
            </a:r>
            <a:r>
              <a:rPr lang="en-US" dirty="0"/>
              <a:t>that the Initiators and Targets shows up in the name server of the FCF.</a:t>
            </a:r>
          </a:p>
          <a:p>
            <a:pPr marL="514350" indent="-514350">
              <a:buFont typeface="+mj-lt"/>
              <a:buAutoNum type="arabicPeriod"/>
            </a:pPr>
            <a:r>
              <a:rPr lang="en-US" dirty="0" smtClean="0"/>
              <a:t>Verify </a:t>
            </a:r>
            <a:r>
              <a:rPr lang="en-US" dirty="0"/>
              <a:t>that all of the Initiators on the fabric see the Targets and can perform I/Os to them.</a:t>
            </a:r>
          </a:p>
          <a:p>
            <a:pPr marL="514350" indent="-514350">
              <a:buFont typeface="+mj-lt"/>
              <a:buAutoNum type="arabicPeriod"/>
            </a:pPr>
            <a:r>
              <a:rPr lang="en-US" dirty="0" smtClean="0"/>
              <a:t>Perform </a:t>
            </a:r>
            <a:r>
              <a:rPr lang="en-US" dirty="0"/>
              <a:t>50% Read/ 50% Write operations simultaneously from every Initiator to every Target. </a:t>
            </a:r>
            <a:r>
              <a:rPr lang="en-US" dirty="0" smtClean="0"/>
              <a:t> During </a:t>
            </a:r>
            <a:r>
              <a:rPr lang="en-US" dirty="0"/>
              <a:t>the I/Os disconnect then reconnect each cable plugged into the top HA FCoE Switches. </a:t>
            </a:r>
            <a:r>
              <a:rPr lang="en-US" dirty="0" smtClean="0"/>
              <a:t> Continue </a:t>
            </a:r>
            <a:r>
              <a:rPr lang="en-US" dirty="0"/>
              <a:t>to perform I/Os throughout the cable pull process.</a:t>
            </a:r>
          </a:p>
          <a:p>
            <a:pPr marL="514350" indent="-514350">
              <a:buFont typeface="+mj-lt"/>
              <a:buAutoNum type="arabicPeriod"/>
            </a:pPr>
            <a:r>
              <a:rPr lang="en-US" dirty="0" smtClean="0"/>
              <a:t>Repeat </a:t>
            </a:r>
            <a:r>
              <a:rPr lang="en-US" dirty="0"/>
              <a:t>Step 4 for the bottom HA FCoE Switch.</a:t>
            </a:r>
          </a:p>
          <a:p>
            <a:pPr marL="514350" indent="-514350">
              <a:buFont typeface="+mj-lt"/>
              <a:buAutoNum type="arabicPeriod"/>
            </a:pPr>
            <a:r>
              <a:rPr lang="en-US" dirty="0" smtClean="0"/>
              <a:t>Perform </a:t>
            </a:r>
            <a:r>
              <a:rPr lang="en-US" dirty="0"/>
              <a:t>50% Read/ 50% Write operations simultaneously from every Initiator to every Target. </a:t>
            </a:r>
            <a:r>
              <a:rPr lang="en-US" dirty="0" smtClean="0"/>
              <a:t>   During </a:t>
            </a:r>
            <a:r>
              <a:rPr lang="en-US" dirty="0"/>
              <a:t>the I/Os power cycle the top HA FCoE Switch. Continue to perform I/Os throughout the power </a:t>
            </a:r>
            <a:r>
              <a:rPr lang="en-US" dirty="0" smtClean="0"/>
              <a:t>cycle </a:t>
            </a:r>
            <a:r>
              <a:rPr lang="en-US" dirty="0"/>
              <a:t>process</a:t>
            </a:r>
            <a:r>
              <a:rPr lang="en-US" dirty="0" smtClean="0"/>
              <a:t>.</a:t>
            </a:r>
            <a:endParaRPr lang="en-US" dirty="0"/>
          </a:p>
          <a:p>
            <a:pPr marL="514350" indent="-514350">
              <a:buFont typeface="+mj-lt"/>
              <a:buAutoNum type="arabicPeriod"/>
            </a:pPr>
            <a:r>
              <a:rPr lang="en-US" dirty="0" smtClean="0"/>
              <a:t>Repeat </a:t>
            </a:r>
            <a:r>
              <a:rPr lang="en-US" dirty="0"/>
              <a:t>Step 6 for the bottom HA FCoE Switch. </a:t>
            </a:r>
            <a:endParaRPr lang="en-US" dirty="0" smtClean="0"/>
          </a:p>
          <a:p>
            <a:pPr marL="0" indent="0">
              <a:buNone/>
            </a:pPr>
            <a:r>
              <a:rPr lang="en-US" dirty="0" smtClean="0"/>
              <a:t>Observable </a:t>
            </a:r>
            <a:r>
              <a:rPr lang="en-US" dirty="0"/>
              <a:t>Results:</a:t>
            </a:r>
          </a:p>
          <a:p>
            <a:r>
              <a:rPr lang="en-US" dirty="0" smtClean="0"/>
              <a:t>Verify </a:t>
            </a:r>
            <a:r>
              <a:rPr lang="en-US" dirty="0"/>
              <a:t>that all Initiators and Targets show up in the name server of the FCF</a:t>
            </a:r>
            <a:r>
              <a:rPr lang="en-US" dirty="0" smtClean="0"/>
              <a:t>.</a:t>
            </a:r>
            <a:endParaRPr lang="en-US" dirty="0"/>
          </a:p>
          <a:p>
            <a:r>
              <a:rPr lang="en-US" dirty="0"/>
              <a:t>Verify that the Target and all of its drives show up in the management of each host </a:t>
            </a:r>
            <a:r>
              <a:rPr lang="en-US" dirty="0" smtClean="0"/>
              <a:t>initiator system</a:t>
            </a:r>
            <a:endParaRPr lang="en-US" dirty="0"/>
          </a:p>
          <a:p>
            <a:r>
              <a:rPr lang="en-US" dirty="0" smtClean="0"/>
              <a:t>Verify </a:t>
            </a:r>
            <a:r>
              <a:rPr lang="en-US" dirty="0"/>
              <a:t>that the 5 minutes of Read and Write operations completes successfully between </a:t>
            </a:r>
            <a:r>
              <a:rPr lang="en-US" dirty="0" smtClean="0"/>
              <a:t>all Initiators </a:t>
            </a:r>
            <a:r>
              <a:rPr lang="en-US" dirty="0"/>
              <a:t>and the Targets. The 5 minutes of data may be any pattern: random, constant or </a:t>
            </a:r>
            <a:r>
              <a:rPr lang="en-US" dirty="0" smtClean="0"/>
              <a:t>a looped </a:t>
            </a:r>
            <a:r>
              <a:rPr lang="en-US" dirty="0"/>
              <a:t>pattern.</a:t>
            </a:r>
          </a:p>
          <a:p>
            <a:r>
              <a:rPr lang="en-US" dirty="0" smtClean="0"/>
              <a:t>Verify </a:t>
            </a:r>
            <a:r>
              <a:rPr lang="en-US" dirty="0"/>
              <a:t>that when the HA FCoE Switches are power cycled or when cables </a:t>
            </a:r>
            <a:r>
              <a:rPr lang="en-US" dirty="0" smtClean="0"/>
              <a:t>are disconnected/reconnected </a:t>
            </a:r>
            <a:r>
              <a:rPr lang="en-US" dirty="0"/>
              <a:t>that traffic seamlessly fails over to the remaining switch and traffic </a:t>
            </a:r>
            <a:r>
              <a:rPr lang="en-US" dirty="0" smtClean="0"/>
              <a:t>is not </a:t>
            </a:r>
            <a:r>
              <a:rPr lang="en-US" dirty="0"/>
              <a:t>disrupted when the switch leaves the network or returns.</a:t>
            </a:r>
          </a:p>
          <a:p>
            <a:pPr marL="0" indent="0">
              <a:buNone/>
            </a:pPr>
            <a:r>
              <a:rPr lang="en-US" dirty="0"/>
              <a:t>Possible Problems: None.</a:t>
            </a:r>
          </a:p>
        </p:txBody>
      </p:sp>
      <p:sp>
        <p:nvSpPr>
          <p:cNvPr id="2" name="Date Placeholder 1"/>
          <p:cNvSpPr>
            <a:spLocks noGrp="1"/>
          </p:cNvSpPr>
          <p:nvPr>
            <p:ph type="dt" sz="half" idx="10"/>
          </p:nvPr>
        </p:nvSpPr>
        <p:spPr/>
        <p:txBody>
          <a:bodyPr/>
          <a:lstStyle/>
          <a:p>
            <a:fld id="{9C0CF667-4514-4559-99B5-9748F84FC155}"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27</a:t>
            </a:fld>
            <a:endParaRPr lang="en-US" dirty="0"/>
          </a:p>
        </p:txBody>
      </p:sp>
    </p:spTree>
    <p:extLst>
      <p:ext uri="{BB962C8B-B14F-4D97-AF65-F5344CB8AC3E}">
        <p14:creationId xmlns:p14="http://schemas.microsoft.com/office/powerpoint/2010/main" val="3184801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End</a:t>
            </a:r>
            <a:endParaRPr lang="en-US" dirty="0"/>
          </a:p>
        </p:txBody>
      </p:sp>
      <p:sp>
        <p:nvSpPr>
          <p:cNvPr id="4" name="Text Placeholder 3"/>
          <p:cNvSpPr>
            <a:spLocks noGrp="1"/>
          </p:cNvSpPr>
          <p:nvPr>
            <p:ph type="body" idx="1"/>
          </p:nvPr>
        </p:nvSpPr>
        <p:spPr/>
        <p:txBody>
          <a:bodyPr/>
          <a:lstStyle/>
          <a:p>
            <a:endParaRPr lang="en-US" dirty="0"/>
          </a:p>
        </p:txBody>
      </p:sp>
      <p:sp>
        <p:nvSpPr>
          <p:cNvPr id="2" name="Date Placeholder 1"/>
          <p:cNvSpPr>
            <a:spLocks noGrp="1"/>
          </p:cNvSpPr>
          <p:nvPr>
            <p:ph type="dt" sz="half" idx="10"/>
          </p:nvPr>
        </p:nvSpPr>
        <p:spPr/>
        <p:txBody>
          <a:bodyPr/>
          <a:lstStyle/>
          <a:p>
            <a:fld id="{629CE67D-F150-453C-A55B-24CE92F1848D}"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28</a:t>
            </a:fld>
            <a:endParaRPr lang="en-US" dirty="0"/>
          </a:p>
        </p:txBody>
      </p:sp>
    </p:spTree>
    <p:extLst>
      <p:ext uri="{BB962C8B-B14F-4D97-AF65-F5344CB8AC3E}">
        <p14:creationId xmlns:p14="http://schemas.microsoft.com/office/powerpoint/2010/main" val="3126277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FCIA GEN 6 Interoperability Test Plan</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All participating devices shall conform to the recently published version of </a:t>
            </a:r>
            <a:r>
              <a:rPr lang="en-US" dirty="0" smtClean="0"/>
              <a:t>FC-BB-6 Standard </a:t>
            </a:r>
            <a:r>
              <a:rPr lang="en-US" dirty="0"/>
              <a:t>version 2.00 published December, 2013. Initiators shall be configured with one of </a:t>
            </a:r>
            <a:r>
              <a:rPr lang="en-US" dirty="0" err="1" smtClean="0"/>
              <a:t>thefollowing</a:t>
            </a:r>
            <a:r>
              <a:rPr lang="en-US" dirty="0" smtClean="0"/>
              <a:t> </a:t>
            </a:r>
            <a:r>
              <a:rPr lang="en-US" dirty="0"/>
              <a:t>applications to allow generation of LAN traffic at the same time as FCoE traffic:</a:t>
            </a:r>
          </a:p>
          <a:p>
            <a:pPr marL="0" indent="0">
              <a:buNone/>
            </a:pPr>
            <a:r>
              <a:rPr lang="en-US" dirty="0"/>
              <a:t>a. NTCP (windows only)</a:t>
            </a:r>
          </a:p>
          <a:p>
            <a:pPr marL="0" indent="0">
              <a:buNone/>
            </a:pPr>
            <a:r>
              <a:rPr lang="en-US" dirty="0"/>
              <a:t>b. </a:t>
            </a:r>
            <a:r>
              <a:rPr lang="en-US" dirty="0" err="1"/>
              <a:t>iperf</a:t>
            </a:r>
            <a:r>
              <a:rPr lang="en-US" dirty="0"/>
              <a:t> (</a:t>
            </a:r>
            <a:r>
              <a:rPr lang="en-US" dirty="0" err="1"/>
              <a:t>linux</a:t>
            </a:r>
            <a:r>
              <a:rPr lang="en-US" dirty="0"/>
              <a:t> only)</a:t>
            </a:r>
          </a:p>
          <a:p>
            <a:pPr marL="0" indent="0">
              <a:buNone/>
            </a:pPr>
            <a:r>
              <a:rPr lang="en-US" dirty="0"/>
              <a:t>c. </a:t>
            </a:r>
            <a:r>
              <a:rPr lang="en-US" dirty="0" err="1"/>
              <a:t>netperf</a:t>
            </a:r>
            <a:r>
              <a:rPr lang="en-US" dirty="0"/>
              <a:t> (windows/</a:t>
            </a:r>
            <a:r>
              <a:rPr lang="en-US" dirty="0" err="1"/>
              <a:t>linux</a:t>
            </a:r>
            <a:r>
              <a:rPr lang="en-US" dirty="0"/>
              <a:t>)</a:t>
            </a:r>
          </a:p>
          <a:p>
            <a:pPr marL="0" indent="0">
              <a:buNone/>
            </a:pPr>
            <a:r>
              <a:rPr lang="en-US" dirty="0"/>
              <a:t>d. Medusa MLTT tools (windows/</a:t>
            </a:r>
            <a:r>
              <a:rPr lang="en-US" dirty="0" err="1"/>
              <a:t>linux</a:t>
            </a:r>
            <a:r>
              <a:rPr lang="en-US" dirty="0"/>
              <a:t>)</a:t>
            </a:r>
          </a:p>
          <a:p>
            <a:pPr marL="0" indent="0">
              <a:buNone/>
            </a:pPr>
            <a:endParaRPr lang="en-US" dirty="0" smtClean="0"/>
          </a:p>
          <a:p>
            <a:pPr marL="0" indent="0">
              <a:buNone/>
            </a:pPr>
            <a:r>
              <a:rPr lang="en-US" dirty="0" smtClean="0"/>
              <a:t>Note</a:t>
            </a:r>
            <a:r>
              <a:rPr lang="en-US" dirty="0"/>
              <a:t>: Medusa Lab's tool can be installed when you arrive at the event. For the ETS testing in the </a:t>
            </a:r>
            <a:r>
              <a:rPr lang="en-US" dirty="0" err="1" smtClean="0"/>
              <a:t>largefabric</a:t>
            </a:r>
            <a:r>
              <a:rPr lang="en-US" dirty="0" smtClean="0"/>
              <a:t> </a:t>
            </a:r>
            <a:r>
              <a:rPr lang="en-US" dirty="0"/>
              <a:t>build, an external traffic source will be provided at the event. All participating hosts that </a:t>
            </a:r>
            <a:r>
              <a:rPr lang="en-US" dirty="0" err="1" smtClean="0"/>
              <a:t>arerunning</a:t>
            </a:r>
            <a:r>
              <a:rPr lang="en-US" dirty="0" smtClean="0"/>
              <a:t> </a:t>
            </a:r>
            <a:r>
              <a:rPr lang="en-US" dirty="0"/>
              <a:t>Windows OS need to come with MPIO failover software installed.</a:t>
            </a:r>
          </a:p>
          <a:p>
            <a:pPr marL="0" indent="0">
              <a:buNone/>
            </a:pPr>
            <a:r>
              <a:rPr lang="en-US" dirty="0"/>
              <a:t>FCoE – VLAN ID: 102, Priority 3, Lossless</a:t>
            </a:r>
          </a:p>
          <a:p>
            <a:pPr marL="0" indent="0">
              <a:buNone/>
            </a:pPr>
            <a:r>
              <a:rPr lang="en-US" dirty="0"/>
              <a:t>Tagged UDP LAN traffic will be on VLAN ID 10, Priority 5, Lossless</a:t>
            </a:r>
          </a:p>
          <a:p>
            <a:pPr marL="0" indent="0">
              <a:buNone/>
            </a:pPr>
            <a:r>
              <a:rPr lang="en-US" dirty="0"/>
              <a:t>Untagged LAN traffic will be on VLAN ID 1, </a:t>
            </a:r>
            <a:r>
              <a:rPr lang="en-US" dirty="0" err="1"/>
              <a:t>Lossy</a:t>
            </a:r>
            <a:endParaRPr lang="en-US" dirty="0"/>
          </a:p>
        </p:txBody>
      </p:sp>
      <p:sp>
        <p:nvSpPr>
          <p:cNvPr id="4" name="Date Placeholder 3"/>
          <p:cNvSpPr>
            <a:spLocks noGrp="1"/>
          </p:cNvSpPr>
          <p:nvPr>
            <p:ph type="dt" sz="half" idx="10"/>
          </p:nvPr>
        </p:nvSpPr>
        <p:spPr/>
        <p:txBody>
          <a:bodyPr/>
          <a:lstStyle/>
          <a:p>
            <a:fld id="{23E304C3-9373-45EE-AB4C-D09ECA5ED850}"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3</a:t>
            </a:fld>
            <a:endParaRPr lang="en-US" dirty="0"/>
          </a:p>
        </p:txBody>
      </p:sp>
    </p:spTree>
    <p:extLst>
      <p:ext uri="{BB962C8B-B14F-4D97-AF65-F5344CB8AC3E}">
        <p14:creationId xmlns:p14="http://schemas.microsoft.com/office/powerpoint/2010/main" val="2662184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FCIA GEN 6 Fibre Channel</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Fibre Channel is the only purpose-built and proven network for storage designed to meet the demands of enterprise data center that require non-stop availability, maximum performance, and seamless scalability. With current performance up to 16GFC, it is the most widely deployed storage network infrastructure for virtualization, could architectures, and mission critical applications</a:t>
            </a:r>
            <a:r>
              <a:rPr lang="en-US" dirty="0" smtClean="0"/>
              <a:t>.</a:t>
            </a:r>
            <a:endParaRPr lang="en-US" dirty="0"/>
          </a:p>
          <a:p>
            <a:pPr marL="0" indent="0">
              <a:buNone/>
            </a:pPr>
            <a:r>
              <a:rPr lang="en-US" dirty="0"/>
              <a:t>Gen 6 Fibre Channel is the next generation of Fibre Channel designed to address performance, reliability, and scalability requirements for hyper-scale virtualization, SSD storage technology, and new data center architectures.  With performance up to 128GFC and a variety of features designed for next-generation data centers, it is expected to be broadly available in 2016</a:t>
            </a:r>
            <a:r>
              <a:rPr lang="en-US" dirty="0" smtClean="0"/>
              <a:t>.</a:t>
            </a:r>
          </a:p>
          <a:p>
            <a:pPr marL="0" indent="0">
              <a:buNone/>
            </a:pPr>
            <a:endParaRPr lang="en-US" dirty="0"/>
          </a:p>
          <a:p>
            <a:pPr marL="0" indent="0">
              <a:buNone/>
            </a:pPr>
            <a:r>
              <a:rPr lang="en-US" dirty="0"/>
              <a:t>Gen 6 Fibre Channel incorporates the following six features</a:t>
            </a:r>
            <a:r>
              <a:rPr lang="en-US" dirty="0" smtClean="0"/>
              <a:t>:</a:t>
            </a:r>
            <a:endParaRPr lang="en-US" dirty="0"/>
          </a:p>
          <a:p>
            <a:pPr marL="514350" indent="-514350">
              <a:buFont typeface="+mj-lt"/>
              <a:buAutoNum type="arabicParenR"/>
            </a:pPr>
            <a:r>
              <a:rPr lang="en-US" dirty="0"/>
              <a:t>32GFC and 128GFC unleashes performance for SSD storage</a:t>
            </a:r>
          </a:p>
          <a:p>
            <a:pPr marL="514350" indent="-514350">
              <a:buFont typeface="+mj-lt"/>
              <a:buAutoNum type="arabicParenR"/>
            </a:pPr>
            <a:r>
              <a:rPr lang="en-US" dirty="0"/>
              <a:t>Forward Error Correction (FEC), ensures higher reliability for high speed networks</a:t>
            </a:r>
          </a:p>
          <a:p>
            <a:pPr marL="514350" indent="-514350">
              <a:buFont typeface="+mj-lt"/>
              <a:buAutoNum type="arabicParenR"/>
            </a:pPr>
            <a:r>
              <a:rPr lang="en-US" dirty="0"/>
              <a:t>Energy Efficient Fibre Channel, drives lower power consumption</a:t>
            </a:r>
          </a:p>
          <a:p>
            <a:pPr marL="514350" indent="-514350">
              <a:buFont typeface="+mj-lt"/>
              <a:buAutoNum type="arabicParenR"/>
            </a:pPr>
            <a:r>
              <a:rPr lang="en-US" dirty="0" err="1"/>
              <a:t>N_Port</a:t>
            </a:r>
            <a:r>
              <a:rPr lang="en-US" dirty="0"/>
              <a:t> ID Virtualization (NPIV), simplifies deployment of high density server virtualization and enables scale-out SANs</a:t>
            </a:r>
          </a:p>
          <a:p>
            <a:pPr marL="514350" indent="-514350">
              <a:buFont typeface="+mj-lt"/>
              <a:buAutoNum type="arabicParenR"/>
            </a:pPr>
            <a:r>
              <a:rPr lang="en-US" dirty="0"/>
              <a:t>Backward compatibility, provides investment protection for legacy SAN infrastructure</a:t>
            </a:r>
          </a:p>
          <a:p>
            <a:pPr marL="514350" indent="-514350">
              <a:buFont typeface="+mj-lt"/>
              <a:buAutoNum type="arabicParenR"/>
            </a:pPr>
            <a:r>
              <a:rPr lang="en-US" dirty="0"/>
              <a:t>Enhanced security, enables compliance with worldwide standards and governance bodies</a:t>
            </a:r>
          </a:p>
          <a:p>
            <a:pPr marL="0" indent="0">
              <a:buNone/>
            </a:pPr>
            <a:endParaRPr lang="en-US" dirty="0"/>
          </a:p>
        </p:txBody>
      </p:sp>
      <p:sp>
        <p:nvSpPr>
          <p:cNvPr id="4" name="Date Placeholder 3"/>
          <p:cNvSpPr>
            <a:spLocks noGrp="1"/>
          </p:cNvSpPr>
          <p:nvPr>
            <p:ph type="dt" sz="half" idx="10"/>
          </p:nvPr>
        </p:nvSpPr>
        <p:spPr/>
        <p:txBody>
          <a:bodyPr/>
          <a:lstStyle/>
          <a:p>
            <a:fld id="{23E304C3-9373-45EE-AB4C-D09ECA5ED850}"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4</a:t>
            </a:fld>
            <a:endParaRPr lang="en-US" dirty="0"/>
          </a:p>
        </p:txBody>
      </p:sp>
    </p:spTree>
    <p:extLst>
      <p:ext uri="{BB962C8B-B14F-4D97-AF65-F5344CB8AC3E}">
        <p14:creationId xmlns:p14="http://schemas.microsoft.com/office/powerpoint/2010/main" val="16581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FCIA GEN 6 Fibre Channel</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endParaRPr lang="en-US" dirty="0"/>
          </a:p>
          <a:p>
            <a:pPr marL="514350" indent="-514350">
              <a:buFont typeface="+mj-lt"/>
              <a:buAutoNum type="arabicParenR"/>
            </a:pPr>
            <a:r>
              <a:rPr lang="en-US" dirty="0"/>
              <a:t>Gen 6 doubles 16GFC to 32GFC and also provides the option to quadruple to the performance of 128GFC, all based upon the seamless inter-and backward-compatibility of Fibre Channel technology that data center customers expect.  The newest innovation includes parallel Fibre Channel which stripes four simultaneous lanes of 32GFC to create a single link with speeds up to 128 </a:t>
            </a:r>
            <a:r>
              <a:rPr lang="en-US" dirty="0" err="1"/>
              <a:t>Gbps</a:t>
            </a:r>
            <a:r>
              <a:rPr lang="en-US" dirty="0"/>
              <a:t>, initially expected to provide the perfect ISL (Inter-Switch Link) connectivity for 32GFC edge connectivity.</a:t>
            </a:r>
          </a:p>
          <a:p>
            <a:pPr marL="514350" indent="-514350">
              <a:buFont typeface="+mj-lt"/>
              <a:buAutoNum type="arabicParenR"/>
            </a:pPr>
            <a:r>
              <a:rPr lang="en-US" dirty="0"/>
              <a:t>Forward Error Correction (FEC): improves the reliability of Fibre Channel links through the recovery from bit errors that occur in high speed networks.  FEC helps minimize or avoid data stream errors that can lead to application performance degradation or outages.</a:t>
            </a:r>
          </a:p>
          <a:p>
            <a:pPr marL="514350" indent="-514350">
              <a:buFont typeface="+mj-lt"/>
              <a:buAutoNum type="arabicParenR"/>
            </a:pPr>
            <a:r>
              <a:rPr lang="en-US" dirty="0"/>
              <a:t>Energy Efficiency: incorporates protocol features that may be used to improve the energy consumption of the Fibre channel network.  Electrical copper links can be turned off during inactive usage, saving up to 100% of the link power.  Whilst the laser must remain active in optical links, power savings can also be achieved by allowing the port logic to “nap” multiple times per second, thereby reducing power usage by an estimated 40% to 60% in optical links as well.</a:t>
            </a:r>
          </a:p>
          <a:p>
            <a:pPr marL="514350" indent="-514350">
              <a:buFont typeface="+mj-lt"/>
              <a:buAutoNum type="arabicParenR"/>
            </a:pPr>
            <a:r>
              <a:rPr lang="en-US" dirty="0"/>
              <a:t>N-Port ID Virtualization (NPIV): simplifies the deployment of server virtualization and enables massive scale of SAN fabrics.  NPIV simplifies the deployment and mobility of virtualized servers due to the offloading of management of WWNs from the hypervisors to the Fibre Channel protocol.  In addition, NPIV eliminates switch and domain count considerations, enabling greater scaling of SAN fabrics.</a:t>
            </a:r>
          </a:p>
          <a:p>
            <a:pPr marL="514350" indent="-514350">
              <a:buFont typeface="+mj-lt"/>
              <a:buAutoNum type="arabicParenR"/>
            </a:pPr>
            <a:r>
              <a:rPr lang="en-US" dirty="0"/>
              <a:t>Backward Compatibility: supports complete and total backward compatibility to 16GFC and 8GFC, networks.  GEN 6 automatically configures to the fastest supported speed between any two network points, and requires ZERO user intervention.  This feature ensures total investment protection in Fibre Channel networks.</a:t>
            </a:r>
          </a:p>
          <a:p>
            <a:pPr marL="514350" indent="-514350">
              <a:buFont typeface="+mj-lt"/>
              <a:buAutoNum type="arabicParenR"/>
            </a:pPr>
            <a:r>
              <a:rPr lang="en-US" dirty="0"/>
              <a:t>Enhanced Security: Gen 6 implementations may enhance Fibre Channel’s well-known secure and protected environments through a variety of standards such as FC-SP, FC-SP-2 and FC-SP-2/AM1. This ensures Fibre Channel’s continued compliance with technology standards and governance bodies such as the US National Institute of Standards and Technology (NIST), European Union (EU) standards, as well as other national bodies around the world.</a:t>
            </a:r>
          </a:p>
        </p:txBody>
      </p:sp>
      <p:sp>
        <p:nvSpPr>
          <p:cNvPr id="4" name="Date Placeholder 3"/>
          <p:cNvSpPr>
            <a:spLocks noGrp="1"/>
          </p:cNvSpPr>
          <p:nvPr>
            <p:ph type="dt" sz="half" idx="10"/>
          </p:nvPr>
        </p:nvSpPr>
        <p:spPr/>
        <p:txBody>
          <a:bodyPr/>
          <a:lstStyle/>
          <a:p>
            <a:fld id="{23E304C3-9373-45EE-AB4C-D09ECA5ED850}"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5</a:t>
            </a:fld>
            <a:endParaRPr lang="en-US" dirty="0"/>
          </a:p>
        </p:txBody>
      </p:sp>
    </p:spTree>
    <p:extLst>
      <p:ext uri="{BB962C8B-B14F-4D97-AF65-F5344CB8AC3E}">
        <p14:creationId xmlns:p14="http://schemas.microsoft.com/office/powerpoint/2010/main" val="711899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FCIA GEN 6 Fibre Channel</a:t>
            </a:r>
            <a:endParaRPr lang="en-US" dirty="0"/>
          </a:p>
        </p:txBody>
      </p:sp>
      <p:sp>
        <p:nvSpPr>
          <p:cNvPr id="3" name="Content Placeholder 2"/>
          <p:cNvSpPr>
            <a:spLocks noGrp="1"/>
          </p:cNvSpPr>
          <p:nvPr>
            <p:ph idx="1"/>
          </p:nvPr>
        </p:nvSpPr>
        <p:spPr/>
        <p:txBody>
          <a:bodyPr>
            <a:normAutofit fontScale="55000" lnSpcReduction="20000"/>
          </a:bodyPr>
          <a:lstStyle/>
          <a:p>
            <a:r>
              <a:rPr lang="en-US" dirty="0"/>
              <a:t>Future Proof Upgrades from 16Gb to 32Gb Fibre Channel: The QLE2694U is Gen 6 Fibre Channel Ready, which can upgrade from 16Gb to 32Gb Fibre Channel by merely changing the optics. This allows for long-term infrastructure investment protection for growing businesses.</a:t>
            </a:r>
          </a:p>
          <a:p>
            <a:r>
              <a:rPr lang="en-US" dirty="0"/>
              <a:t>Performance and Scalability: The QLE2694, QLE2694U and QLE2694L are hitting the market as the first native quad-port Gen 5 Fibre Channel Adapters, quoted to boast over 2.6 million IOPS with optimal load balancing and linear performance scalability per port. With </a:t>
            </a:r>
            <a:r>
              <a:rPr lang="en-US" dirty="0" err="1"/>
              <a:t>QLogic’s</a:t>
            </a:r>
            <a:r>
              <a:rPr lang="en-US" dirty="0"/>
              <a:t> unique port-isolation design, the Enhanced Gen 5 Fibre Channel Adapters offer independent data paths for each port, which have the ability to run a full line rate with over 12,000MB per second across </a:t>
            </a:r>
            <a:r>
              <a:rPr lang="en-US" dirty="0" err="1"/>
              <a:t>PCIe</a:t>
            </a:r>
            <a:r>
              <a:rPr lang="en-US" dirty="0"/>
              <a:t> 3.0 x16 lanes. As a result, the QLE2694 series provided the scalability needed in order to double the number of virtual machines (VMs) per system.</a:t>
            </a:r>
          </a:p>
          <a:p>
            <a:r>
              <a:rPr lang="en-US" dirty="0" err="1"/>
              <a:t>StorFusion</a:t>
            </a:r>
            <a:r>
              <a:rPr lang="en-US" dirty="0"/>
              <a:t> Technology for Advanced SAN Fabric Management and Performance: Also announced is </a:t>
            </a:r>
            <a:r>
              <a:rPr lang="en-US" dirty="0" err="1"/>
              <a:t>QLogic</a:t>
            </a:r>
            <a:r>
              <a:rPr lang="en-US" dirty="0"/>
              <a:t> </a:t>
            </a:r>
            <a:r>
              <a:rPr lang="en-US" dirty="0" err="1"/>
              <a:t>StorFusion</a:t>
            </a:r>
            <a:r>
              <a:rPr lang="en-US" dirty="0"/>
              <a:t> technology full suite of diagnostics, rapid provisioning, and guaranteed performance service-level agreements (SLAs) throughout the fabric leveraging Brocade Gen 5 Fibre Channel fabrics. These new adapters can automate and simplify SAN deployment and orchestration with its software-defined dynamic fabric provisioning and centrally assigned Fibre Channel node assignments within </a:t>
            </a:r>
            <a:r>
              <a:rPr lang="en-US" dirty="0" err="1"/>
              <a:t>StorFusion</a:t>
            </a:r>
            <a:r>
              <a:rPr lang="en-US" dirty="0"/>
              <a:t>. Both features are extremely important in software-defined data centers.</a:t>
            </a:r>
          </a:p>
          <a:p>
            <a:r>
              <a:rPr lang="en-US" dirty="0"/>
              <a:t>Operational Efficiency: The </a:t>
            </a:r>
            <a:r>
              <a:rPr lang="en-US" dirty="0" err="1"/>
              <a:t>QLogic</a:t>
            </a:r>
            <a:r>
              <a:rPr lang="en-US" dirty="0"/>
              <a:t> indicates that there QLE2694 Series Adapters are also </a:t>
            </a:r>
            <a:r>
              <a:rPr lang="en-US" dirty="0" err="1"/>
              <a:t>specced</a:t>
            </a:r>
            <a:r>
              <a:rPr lang="en-US" dirty="0"/>
              <a:t> with a massive improvement in power efficiency . For example, they offer up to 75 percent lower in power per port when compared to previous Gen 5 Fibre Channel Adapters. This helps to significantly reduce the total cost of ownership as well as optimize power and lower thermal footprints in the data center by taking advantage of </a:t>
            </a:r>
            <a:r>
              <a:rPr lang="en-US" dirty="0" err="1"/>
              <a:t>StarPower</a:t>
            </a:r>
            <a:r>
              <a:rPr lang="en-US" dirty="0"/>
              <a:t> technology’s dynamic and adaptive power management features.</a:t>
            </a:r>
          </a:p>
          <a:p>
            <a:r>
              <a:rPr lang="en-US" dirty="0"/>
              <a:t>Data Center Orchestration for Single or Multi-Tenant Environments: </a:t>
            </a:r>
            <a:r>
              <a:rPr lang="en-US" dirty="0" err="1"/>
              <a:t>QLogic</a:t>
            </a:r>
            <a:r>
              <a:rPr lang="en-US" dirty="0"/>
              <a:t> Enhanced Gen 5 Fibre Channel Adapters are also integrated with major data center orchestration platforms, such as with VMware </a:t>
            </a:r>
            <a:r>
              <a:rPr lang="en-US" dirty="0" err="1"/>
              <a:t>vCenter</a:t>
            </a:r>
            <a:r>
              <a:rPr lang="en-US" dirty="0"/>
              <a:t> and Windows Server with Hyper-V. In addition, its support for VMware vSphere Virtual Volumes and Windows Server 2012 Virtual Fibre Channel (</a:t>
            </a:r>
            <a:r>
              <a:rPr lang="en-US" dirty="0" err="1"/>
              <a:t>vFC</a:t>
            </a:r>
            <a:r>
              <a:rPr lang="en-US" dirty="0"/>
              <a:t>) technology enables a more simplified live VM migration.</a:t>
            </a:r>
          </a:p>
        </p:txBody>
      </p:sp>
      <p:sp>
        <p:nvSpPr>
          <p:cNvPr id="4" name="Date Placeholder 3"/>
          <p:cNvSpPr>
            <a:spLocks noGrp="1"/>
          </p:cNvSpPr>
          <p:nvPr>
            <p:ph type="dt" sz="half" idx="10"/>
          </p:nvPr>
        </p:nvSpPr>
        <p:spPr/>
        <p:txBody>
          <a:bodyPr/>
          <a:lstStyle/>
          <a:p>
            <a:fld id="{23E304C3-9373-45EE-AB4C-D09ECA5ED850}"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6</a:t>
            </a:fld>
            <a:endParaRPr lang="en-US" dirty="0"/>
          </a:p>
        </p:txBody>
      </p:sp>
    </p:spTree>
    <p:extLst>
      <p:ext uri="{BB962C8B-B14F-4D97-AF65-F5344CB8AC3E}">
        <p14:creationId xmlns:p14="http://schemas.microsoft.com/office/powerpoint/2010/main" val="4278708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FCIA GEN 6 Interoperability Test Plan</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Definitions:</a:t>
            </a:r>
          </a:p>
          <a:p>
            <a:pPr marL="0" indent="0">
              <a:buNone/>
            </a:pPr>
            <a:r>
              <a:rPr lang="en-US" dirty="0" smtClean="0"/>
              <a:t>FCoE </a:t>
            </a:r>
            <a:r>
              <a:rPr lang="en-US" dirty="0"/>
              <a:t>switch: a Virtual bridged Local Area Network (VLAN) switch that contains a </a:t>
            </a:r>
            <a:r>
              <a:rPr lang="en-US" dirty="0" err="1" smtClean="0"/>
              <a:t>DCBswitch</a:t>
            </a:r>
            <a:r>
              <a:rPr lang="en-US" dirty="0" smtClean="0"/>
              <a:t> </a:t>
            </a:r>
            <a:r>
              <a:rPr lang="en-US" dirty="0"/>
              <a:t>and a FCF and optionally a Fibre Channel interface.</a:t>
            </a:r>
          </a:p>
          <a:p>
            <a:pPr marL="0" indent="0">
              <a:buNone/>
            </a:pPr>
            <a:r>
              <a:rPr lang="en-US" dirty="0" smtClean="0"/>
              <a:t>DCB </a:t>
            </a:r>
            <a:r>
              <a:rPr lang="en-US" dirty="0"/>
              <a:t>switch: a Virtual bridged Local Area Network (VLAN) switch that supports </a:t>
            </a:r>
            <a:r>
              <a:rPr lang="en-US" dirty="0" smtClean="0"/>
              <a:t>DCB functionalities </a:t>
            </a:r>
            <a:r>
              <a:rPr lang="en-US" dirty="0"/>
              <a:t>but does not contain FCF functionality. A DCB switch may be either a </a:t>
            </a:r>
            <a:r>
              <a:rPr lang="en-US" dirty="0" err="1" smtClean="0"/>
              <a:t>Prestandard</a:t>
            </a:r>
            <a:r>
              <a:rPr lang="en-US" dirty="0" smtClean="0"/>
              <a:t> DCBX </a:t>
            </a:r>
            <a:r>
              <a:rPr lang="en-US" dirty="0"/>
              <a:t>(CEE) switch or an IEEE standard DCBX (IEEE) switch.</a:t>
            </a:r>
          </a:p>
          <a:p>
            <a:pPr marL="0" indent="0">
              <a:buNone/>
            </a:pPr>
            <a:r>
              <a:rPr lang="en-US" dirty="0" smtClean="0"/>
              <a:t>FCF </a:t>
            </a:r>
            <a:r>
              <a:rPr lang="en-US" dirty="0"/>
              <a:t>(FCoE Forwarder): A Fibre Channel Switching Element that is able to forward </a:t>
            </a:r>
            <a:r>
              <a:rPr lang="en-US" dirty="0" smtClean="0"/>
              <a:t>FCoE frames </a:t>
            </a:r>
            <a:r>
              <a:rPr lang="en-US" dirty="0"/>
              <a:t>across one or more FCF-MACs and provides Fibre Channel Fabric services.</a:t>
            </a:r>
          </a:p>
          <a:p>
            <a:pPr marL="0" indent="0">
              <a:buNone/>
            </a:pPr>
            <a:r>
              <a:rPr lang="en-US" dirty="0" smtClean="0"/>
              <a:t>Converged </a:t>
            </a:r>
            <a:r>
              <a:rPr lang="en-US" dirty="0"/>
              <a:t>Network Adapter (CNA): a Virtual bridged Local Area Network host adapter that </a:t>
            </a:r>
            <a:r>
              <a:rPr lang="en-US" dirty="0" smtClean="0"/>
              <a:t>is capable </a:t>
            </a:r>
            <a:r>
              <a:rPr lang="en-US" dirty="0"/>
              <a:t>of driving TCP and/or iSCSI-over-DCB, and/or FCoE and/or </a:t>
            </a:r>
            <a:r>
              <a:rPr lang="en-US" dirty="0" err="1"/>
              <a:t>iWARP</a:t>
            </a:r>
            <a:r>
              <a:rPr lang="en-US" dirty="0"/>
              <a:t> </a:t>
            </a:r>
            <a:r>
              <a:rPr lang="en-US" dirty="0" smtClean="0"/>
              <a:t>traffic applications</a:t>
            </a:r>
          </a:p>
          <a:p>
            <a:pPr marL="0" indent="0">
              <a:buNone/>
            </a:pPr>
            <a:r>
              <a:rPr lang="en-US" dirty="0" smtClean="0"/>
              <a:t>FCoE </a:t>
            </a:r>
            <a:r>
              <a:rPr lang="en-US" dirty="0"/>
              <a:t>Gateway: a component that is able to forward FCoE frames from an Ethernet MAC to </a:t>
            </a:r>
            <a:r>
              <a:rPr lang="en-US" dirty="0" smtClean="0"/>
              <a:t>a Fibre </a:t>
            </a:r>
            <a:r>
              <a:rPr lang="en-US" dirty="0"/>
              <a:t>Channel interface, and that optionally includes one or more Lossless Ethernet </a:t>
            </a:r>
            <a:r>
              <a:rPr lang="en-US" dirty="0" smtClean="0"/>
              <a:t>bridging elements</a:t>
            </a:r>
            <a:r>
              <a:rPr lang="en-US" dirty="0"/>
              <a:t>, but that does not include a Fibre Channel Switching Element or Fibre Channel </a:t>
            </a:r>
            <a:r>
              <a:rPr lang="en-US" dirty="0" err="1" smtClean="0"/>
              <a:t>Fabricservices</a:t>
            </a:r>
            <a:r>
              <a:rPr lang="en-US" dirty="0"/>
              <a:t>.</a:t>
            </a:r>
          </a:p>
          <a:p>
            <a:pPr marL="0" indent="0">
              <a:buNone/>
            </a:pPr>
            <a:r>
              <a:rPr lang="en-US" dirty="0" smtClean="0"/>
              <a:t>FCoE </a:t>
            </a:r>
            <a:r>
              <a:rPr lang="en-US" dirty="0"/>
              <a:t>Target: a Target that is accessed through an FCoE port.</a:t>
            </a:r>
          </a:p>
          <a:p>
            <a:pPr marL="0" indent="0">
              <a:buNone/>
            </a:pPr>
            <a:r>
              <a:rPr lang="en-US" dirty="0" smtClean="0"/>
              <a:t>FC </a:t>
            </a:r>
            <a:r>
              <a:rPr lang="en-US" dirty="0"/>
              <a:t>Target: a Target that is accessed through an FC port.</a:t>
            </a:r>
          </a:p>
        </p:txBody>
      </p:sp>
      <p:sp>
        <p:nvSpPr>
          <p:cNvPr id="4" name="Date Placeholder 3"/>
          <p:cNvSpPr>
            <a:spLocks noGrp="1"/>
          </p:cNvSpPr>
          <p:nvPr>
            <p:ph type="dt" sz="half" idx="10"/>
          </p:nvPr>
        </p:nvSpPr>
        <p:spPr/>
        <p:txBody>
          <a:bodyPr/>
          <a:lstStyle/>
          <a:p>
            <a:fld id="{23E304C3-9373-45EE-AB4C-D09ECA5ED850}"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7</a:t>
            </a:fld>
            <a:endParaRPr lang="en-US" dirty="0"/>
          </a:p>
        </p:txBody>
      </p:sp>
    </p:spTree>
    <p:extLst>
      <p:ext uri="{BB962C8B-B14F-4D97-AF65-F5344CB8AC3E}">
        <p14:creationId xmlns:p14="http://schemas.microsoft.com/office/powerpoint/2010/main" val="3826581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FCIA GEN 6 Interoperability Test Plan</a:t>
            </a:r>
          </a:p>
        </p:txBody>
      </p:sp>
      <p:sp>
        <p:nvSpPr>
          <p:cNvPr id="3" name="Content Placeholder 2"/>
          <p:cNvSpPr>
            <a:spLocks noGrp="1"/>
          </p:cNvSpPr>
          <p:nvPr>
            <p:ph idx="1"/>
          </p:nvPr>
        </p:nvSpPr>
        <p:spPr/>
        <p:txBody>
          <a:bodyPr>
            <a:normAutofit fontScale="55000" lnSpcReduction="20000"/>
          </a:bodyPr>
          <a:lstStyle/>
          <a:p>
            <a:pPr marL="0" indent="0">
              <a:buNone/>
            </a:pPr>
            <a:r>
              <a:rPr lang="en-US" dirty="0"/>
              <a:t>An FCoE switch for this </a:t>
            </a:r>
            <a:r>
              <a:rPr lang="en-US" dirty="0" err="1" smtClean="0"/>
              <a:t>Plugfest</a:t>
            </a:r>
            <a:r>
              <a:rPr lang="en-US" dirty="0" smtClean="0"/>
              <a:t> </a:t>
            </a:r>
            <a:r>
              <a:rPr lang="en-US" dirty="0"/>
              <a:t>shall operate as a Standard IEEE DCBX </a:t>
            </a:r>
            <a:r>
              <a:rPr lang="en-US" dirty="0" smtClean="0"/>
              <a:t>switch CEE </a:t>
            </a:r>
            <a:r>
              <a:rPr lang="en-US" dirty="0"/>
              <a:t>DCBX version 1.01 must also be supported</a:t>
            </a:r>
          </a:p>
          <a:p>
            <a:pPr marL="0" indent="0">
              <a:buNone/>
            </a:pPr>
            <a:r>
              <a:rPr lang="en-US" dirty="0"/>
              <a:t>A DCB switch for this </a:t>
            </a:r>
            <a:r>
              <a:rPr lang="en-US" dirty="0" err="1" smtClean="0"/>
              <a:t>Plugfest</a:t>
            </a:r>
            <a:r>
              <a:rPr lang="en-US" dirty="0" smtClean="0"/>
              <a:t> </a:t>
            </a:r>
            <a:r>
              <a:rPr lang="en-US" dirty="0"/>
              <a:t>shall operate as a Standard IEEE DCBX </a:t>
            </a:r>
            <a:r>
              <a:rPr lang="en-US" dirty="0" smtClean="0"/>
              <a:t>switch</a:t>
            </a:r>
          </a:p>
          <a:p>
            <a:pPr marL="0" indent="0">
              <a:buNone/>
            </a:pPr>
            <a:endParaRPr lang="en-US" dirty="0"/>
          </a:p>
          <a:p>
            <a:pPr marL="0" indent="0">
              <a:buNone/>
            </a:pPr>
            <a:r>
              <a:rPr lang="en-US" dirty="0" smtClean="0"/>
              <a:t>Regarding </a:t>
            </a:r>
            <a:r>
              <a:rPr lang="en-US" dirty="0"/>
              <a:t>Trace Capture During The Event:</a:t>
            </a:r>
          </a:p>
          <a:p>
            <a:pPr marL="0" indent="0">
              <a:buNone/>
            </a:pPr>
            <a:r>
              <a:rPr lang="en-US" dirty="0"/>
              <a:t>1) Regarding the various traces taken during the test tracks throughout the </a:t>
            </a:r>
            <a:r>
              <a:rPr lang="en-US" dirty="0" err="1"/>
              <a:t>Plugfest</a:t>
            </a:r>
            <a:r>
              <a:rPr lang="en-US" dirty="0"/>
              <a:t> week, </a:t>
            </a:r>
            <a:r>
              <a:rPr lang="en-US" dirty="0" smtClean="0"/>
              <a:t>test equipment </a:t>
            </a:r>
            <a:r>
              <a:rPr lang="en-US" dirty="0"/>
              <a:t>vendors will share them with the vendors that request them on the UNH ftp share, or </a:t>
            </a:r>
            <a:r>
              <a:rPr lang="en-US" dirty="0" smtClean="0"/>
              <a:t>direct via </a:t>
            </a:r>
            <a:r>
              <a:rPr lang="en-US" dirty="0"/>
              <a:t>thumb drive. Internally, test equipment vendors may use some of the traces to correct/enhance </a:t>
            </a:r>
            <a:r>
              <a:rPr lang="en-US" dirty="0" smtClean="0"/>
              <a:t>their applications</a:t>
            </a:r>
            <a:r>
              <a:rPr lang="en-US" dirty="0"/>
              <a:t>. At no time will any of the traces be shared/used outside of the test equipment </a:t>
            </a:r>
            <a:r>
              <a:rPr lang="en-US" dirty="0" smtClean="0"/>
              <a:t>vendors company</a:t>
            </a:r>
            <a:r>
              <a:rPr lang="en-US" dirty="0"/>
              <a:t>, nor will they be used in any training courses.</a:t>
            </a:r>
          </a:p>
          <a:p>
            <a:pPr marL="0" indent="0">
              <a:buNone/>
            </a:pPr>
            <a:r>
              <a:rPr lang="en-US" dirty="0"/>
              <a:t>2) If at any time a vendor would like a trace taken, but prefer to keep it private, the test </a:t>
            </a:r>
            <a:r>
              <a:rPr lang="en-US" dirty="0" smtClean="0"/>
              <a:t>equipment vendor </a:t>
            </a:r>
            <a:r>
              <a:rPr lang="en-US" dirty="0"/>
              <a:t>will provide the trace to the vendor on a thumb drive, and then delete the original trace. </a:t>
            </a:r>
            <a:r>
              <a:rPr lang="en-US" dirty="0" smtClean="0"/>
              <a:t>Any vendor </a:t>
            </a:r>
            <a:r>
              <a:rPr lang="en-US" dirty="0"/>
              <a:t>should feel free to ask anyone from the test equipment vendor capturing traces to accommodate.</a:t>
            </a:r>
          </a:p>
          <a:p>
            <a:pPr marL="0" indent="0">
              <a:buNone/>
            </a:pPr>
            <a:r>
              <a:rPr lang="en-US" dirty="0"/>
              <a:t>3) If at any time a vendor would like to be certain that the test equipment vendor is not taking a trace </a:t>
            </a:r>
            <a:r>
              <a:rPr lang="en-US" dirty="0" smtClean="0"/>
              <a:t>on a </a:t>
            </a:r>
            <a:r>
              <a:rPr lang="en-US" dirty="0"/>
              <a:t>given set of ports, they can contact UNH to disconnect the tap for that particular test (or verify that </a:t>
            </a:r>
            <a:r>
              <a:rPr lang="en-US" dirty="0" err="1" smtClean="0"/>
              <a:t>notap</a:t>
            </a:r>
            <a:r>
              <a:rPr lang="en-US" dirty="0" smtClean="0"/>
              <a:t> </a:t>
            </a:r>
            <a:r>
              <a:rPr lang="en-US" dirty="0"/>
              <a:t>is connected).</a:t>
            </a:r>
          </a:p>
          <a:p>
            <a:pPr marL="0" indent="0">
              <a:buNone/>
            </a:pPr>
            <a:r>
              <a:rPr lang="en-US" dirty="0"/>
              <a:t>4) Under no circumstances will a test equipment vendor connect a tap to snoop what traffic may </a:t>
            </a:r>
            <a:r>
              <a:rPr lang="en-US" dirty="0" smtClean="0"/>
              <a:t>be occurring </a:t>
            </a:r>
            <a:r>
              <a:rPr lang="en-US" dirty="0"/>
              <a:t>on a link.</a:t>
            </a:r>
          </a:p>
        </p:txBody>
      </p:sp>
      <p:sp>
        <p:nvSpPr>
          <p:cNvPr id="4" name="Date Placeholder 3"/>
          <p:cNvSpPr>
            <a:spLocks noGrp="1"/>
          </p:cNvSpPr>
          <p:nvPr>
            <p:ph type="dt" sz="half" idx="10"/>
          </p:nvPr>
        </p:nvSpPr>
        <p:spPr/>
        <p:txBody>
          <a:bodyPr/>
          <a:lstStyle/>
          <a:p>
            <a:fld id="{23E304C3-9373-45EE-AB4C-D09ECA5ED850}" type="datetime1">
              <a:rPr lang="en-US" smtClean="0"/>
              <a:t>4/22/2016</a:t>
            </a:fld>
            <a:endParaRPr lang="en-US" dirty="0"/>
          </a:p>
        </p:txBody>
      </p:sp>
      <p:sp>
        <p:nvSpPr>
          <p:cNvPr id="5" name="Footer Placeholder 4"/>
          <p:cNvSpPr>
            <a:spLocks noGrp="1"/>
          </p:cNvSpPr>
          <p:nvPr>
            <p:ph type="ftr" sz="quarter" idx="11"/>
          </p:nvPr>
        </p:nvSpPr>
        <p:spPr/>
        <p:txBody>
          <a:bodyPr/>
          <a:lstStyle/>
          <a:p>
            <a:r>
              <a:rPr lang="en-US" smtClean="0"/>
              <a:t>FCIA GEN6 PlugFest</a:t>
            </a:r>
            <a:endParaRPr lang="en-US" dirty="0"/>
          </a:p>
        </p:txBody>
      </p:sp>
      <p:sp>
        <p:nvSpPr>
          <p:cNvPr id="6" name="Slide Number Placeholder 5"/>
          <p:cNvSpPr>
            <a:spLocks noGrp="1"/>
          </p:cNvSpPr>
          <p:nvPr>
            <p:ph type="sldNum" sz="quarter" idx="12"/>
          </p:nvPr>
        </p:nvSpPr>
        <p:spPr/>
        <p:txBody>
          <a:bodyPr/>
          <a:lstStyle/>
          <a:p>
            <a:fld id="{12FF0502-AFFF-40C9-B4AF-A3F9605275DC}" type="slidenum">
              <a:rPr lang="en-US" smtClean="0"/>
              <a:t>8</a:t>
            </a:fld>
            <a:endParaRPr lang="en-US" dirty="0"/>
          </a:p>
        </p:txBody>
      </p:sp>
    </p:spTree>
    <p:extLst>
      <p:ext uri="{BB962C8B-B14F-4D97-AF65-F5344CB8AC3E}">
        <p14:creationId xmlns:p14="http://schemas.microsoft.com/office/powerpoint/2010/main" val="497293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199" dirty="0" smtClean="0">
                <a:latin typeface="HP Simplified" panose="020B0604020204020204" pitchFamily="34" charset="0"/>
              </a:rPr>
              <a:t>Test Track  - Physical</a:t>
            </a:r>
            <a:endParaRPr lang="zh-CN" altLang="en-US" sz="3199" dirty="0">
              <a:solidFill>
                <a:srgbClr val="0096D6"/>
              </a:solidFill>
              <a:latin typeface="HP Simplified" panose="020B0604020204020204" pitchFamily="34" charset="0"/>
            </a:endParaRPr>
          </a:p>
        </p:txBody>
      </p:sp>
      <p:sp>
        <p:nvSpPr>
          <p:cNvPr id="157" name="TextBox 156"/>
          <p:cNvSpPr txBox="1"/>
          <p:nvPr/>
        </p:nvSpPr>
        <p:spPr>
          <a:xfrm>
            <a:off x="5176146" y="5434313"/>
            <a:ext cx="1029085" cy="256352"/>
          </a:xfrm>
          <a:prstGeom prst="rect">
            <a:avLst/>
          </a:prstGeom>
          <a:noFill/>
        </p:spPr>
        <p:txBody>
          <a:bodyPr wrap="square" rtlCol="0">
            <a:spAutoFit/>
          </a:bodyPr>
          <a:lstStyle/>
          <a:p>
            <a:pPr defTabSz="573331">
              <a:spcAft>
                <a:spcPts val="533"/>
              </a:spcAft>
              <a:buSzPct val="100000"/>
            </a:pPr>
            <a:r>
              <a:rPr lang="en-US" sz="1066" b="1" dirty="0">
                <a:solidFill>
                  <a:srgbClr val="000000"/>
                </a:solidFill>
                <a:latin typeface="HP Simplified" pitchFamily="34" charset="0"/>
                <a:cs typeface="HP Simplified" pitchFamily="34" charset="0"/>
              </a:rPr>
              <a:t>Server/HBA</a:t>
            </a:r>
          </a:p>
        </p:txBody>
      </p:sp>
      <p:sp>
        <p:nvSpPr>
          <p:cNvPr id="287" name="Rectangle 92"/>
          <p:cNvSpPr>
            <a:spLocks noChangeArrowheads="1"/>
          </p:cNvSpPr>
          <p:nvPr/>
        </p:nvSpPr>
        <p:spPr bwMode="auto">
          <a:xfrm>
            <a:off x="4143061" y="6392518"/>
            <a:ext cx="62356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Native FC </a:t>
            </a:r>
            <a:endParaRPr lang="en-US" sz="1200" dirty="0">
              <a:solidFill>
                <a:prstClr val="black"/>
              </a:solidFill>
              <a:cs typeface="Arial" pitchFamily="34" charset="0"/>
            </a:endParaRPr>
          </a:p>
        </p:txBody>
      </p:sp>
      <p:sp>
        <p:nvSpPr>
          <p:cNvPr id="291" name="Line 14"/>
          <p:cNvSpPr>
            <a:spLocks noChangeShapeType="1"/>
          </p:cNvSpPr>
          <p:nvPr/>
        </p:nvSpPr>
        <p:spPr bwMode="auto">
          <a:xfrm flipV="1">
            <a:off x="3776084" y="6474547"/>
            <a:ext cx="329012" cy="3"/>
          </a:xfrm>
          <a:prstGeom prst="line">
            <a:avLst/>
          </a:prstGeom>
          <a:noFill/>
          <a:ln w="38100" cap="flat">
            <a:solidFill>
              <a:srgbClr val="FF000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2" name="Rectangle 92"/>
          <p:cNvSpPr>
            <a:spLocks noChangeArrowheads="1"/>
          </p:cNvSpPr>
          <p:nvPr/>
        </p:nvSpPr>
        <p:spPr bwMode="auto">
          <a:xfrm>
            <a:off x="2083561" y="6392518"/>
            <a:ext cx="58669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Ethernet </a:t>
            </a:r>
            <a:endParaRPr lang="en-US" sz="1200" dirty="0">
              <a:solidFill>
                <a:prstClr val="black"/>
              </a:solidFill>
              <a:cs typeface="Arial" pitchFamily="34" charset="0"/>
            </a:endParaRPr>
          </a:p>
        </p:txBody>
      </p:sp>
      <p:sp>
        <p:nvSpPr>
          <p:cNvPr id="293" name="Line 12"/>
          <p:cNvSpPr>
            <a:spLocks noChangeShapeType="1"/>
          </p:cNvSpPr>
          <p:nvPr/>
        </p:nvSpPr>
        <p:spPr bwMode="auto">
          <a:xfrm>
            <a:off x="1729277" y="6474548"/>
            <a:ext cx="329012" cy="0"/>
          </a:xfrm>
          <a:prstGeom prst="line">
            <a:avLst/>
          </a:prstGeom>
          <a:noFill/>
          <a:ln w="38100" cap="flat">
            <a:solidFill>
              <a:srgbClr val="00B0F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4" name="Line 8"/>
          <p:cNvSpPr>
            <a:spLocks noChangeShapeType="1"/>
          </p:cNvSpPr>
          <p:nvPr/>
        </p:nvSpPr>
        <p:spPr bwMode="auto">
          <a:xfrm flipV="1">
            <a:off x="2857385" y="6474548"/>
            <a:ext cx="329012" cy="0"/>
          </a:xfrm>
          <a:prstGeom prst="line">
            <a:avLst/>
          </a:prstGeom>
          <a:noFill/>
          <a:ln w="38100" cap="flat">
            <a:solidFill>
              <a:srgbClr val="00B050"/>
            </a:solidFill>
            <a:prstDash val="solid"/>
            <a:round/>
            <a:headEnd/>
            <a:tailEnd/>
          </a:ln>
        </p:spPr>
        <p:txBody>
          <a:bodyPr vert="horz" wrap="square" lIns="121856" tIns="60928" rIns="121856" bIns="60928" numCol="1" anchor="t" anchorCtr="0" compatLnSpc="1">
            <a:prstTxWarp prst="textNoShape">
              <a:avLst/>
            </a:prstTxWarp>
          </a:bodyPr>
          <a:lstStyle/>
          <a:p>
            <a:pPr defTabSz="914171"/>
            <a:endParaRPr lang="en-US" sz="1200" dirty="0">
              <a:solidFill>
                <a:prstClr val="black"/>
              </a:solidFill>
            </a:endParaRPr>
          </a:p>
        </p:txBody>
      </p:sp>
      <p:sp>
        <p:nvSpPr>
          <p:cNvPr id="295" name="Rectangle 92"/>
          <p:cNvSpPr>
            <a:spLocks noChangeArrowheads="1"/>
          </p:cNvSpPr>
          <p:nvPr/>
        </p:nvSpPr>
        <p:spPr bwMode="auto">
          <a:xfrm>
            <a:off x="3218017" y="6392518"/>
            <a:ext cx="34329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8590" fontAlgn="base">
              <a:spcBef>
                <a:spcPct val="0"/>
              </a:spcBef>
              <a:spcAft>
                <a:spcPct val="0"/>
              </a:spcAft>
            </a:pPr>
            <a:r>
              <a:rPr lang="en-US" sz="1200" dirty="0">
                <a:solidFill>
                  <a:srgbClr val="000000"/>
                </a:solidFill>
                <a:cs typeface="Arial" pitchFamily="34" charset="0"/>
              </a:rPr>
              <a:t>FCoE </a:t>
            </a:r>
            <a:endParaRPr lang="en-US" sz="1200" dirty="0">
              <a:solidFill>
                <a:prstClr val="black"/>
              </a:solidFill>
              <a:cs typeface="Arial" pitchFamily="34" charset="0"/>
            </a:endParaRPr>
          </a:p>
        </p:txBody>
      </p:sp>
      <p:pic>
        <p:nvPicPr>
          <p:cNvPr id="332" name="Picture 331" descr="Storage_blue_positive.png"/>
          <p:cNvPicPr>
            <a:picLocks noChangeAspect="1"/>
          </p:cNvPicPr>
          <p:nvPr/>
        </p:nvPicPr>
        <p:blipFill rotWithShape="1">
          <a:blip r:embed="rId3" cstate="email">
            <a:extLst>
              <a:ext uri="{28A0092B-C50C-407E-A947-70E740481C1C}">
                <a14:useLocalDpi xmlns:a14="http://schemas.microsoft.com/office/drawing/2010/main"/>
              </a:ext>
            </a:extLst>
          </a:blip>
          <a:srcRect l="35858" t="36491" r="35531" b="34522"/>
          <a:stretch/>
        </p:blipFill>
        <p:spPr>
          <a:xfrm>
            <a:off x="4538060" y="2169669"/>
            <a:ext cx="535814" cy="592642"/>
          </a:xfrm>
          <a:prstGeom prst="rect">
            <a:avLst/>
          </a:prstGeom>
        </p:spPr>
      </p:pic>
      <p:sp>
        <p:nvSpPr>
          <p:cNvPr id="333" name="TextBox 332"/>
          <p:cNvSpPr txBox="1"/>
          <p:nvPr/>
        </p:nvSpPr>
        <p:spPr>
          <a:xfrm>
            <a:off x="4198787" y="1825680"/>
            <a:ext cx="2486509" cy="297454"/>
          </a:xfrm>
          <a:prstGeom prst="rect">
            <a:avLst/>
          </a:prstGeom>
          <a:noFill/>
        </p:spPr>
        <p:txBody>
          <a:bodyPr wrap="square" rtlCol="0">
            <a:spAutoFit/>
          </a:bodyPr>
          <a:lstStyle/>
          <a:p>
            <a:pPr defTabSz="573331">
              <a:spcAft>
                <a:spcPts val="533"/>
              </a:spcAft>
              <a:buSzPct val="100000"/>
            </a:pPr>
            <a:r>
              <a:rPr lang="en-US" sz="1333" b="1" dirty="0">
                <a:solidFill>
                  <a:srgbClr val="000000"/>
                </a:solidFill>
                <a:latin typeface="HP Simplified" pitchFamily="34" charset="0"/>
                <a:cs typeface="HP Simplified" pitchFamily="34" charset="0"/>
              </a:rPr>
              <a:t> </a:t>
            </a:r>
            <a:r>
              <a:rPr lang="en-US" sz="1333" b="1" dirty="0" smtClean="0">
                <a:solidFill>
                  <a:srgbClr val="000000"/>
                </a:solidFill>
                <a:latin typeface="HP Simplified" pitchFamily="34" charset="0"/>
                <a:cs typeface="HP Simplified" pitchFamily="34" charset="0"/>
              </a:rPr>
              <a:t>   FC Storage</a:t>
            </a:r>
            <a:endParaRPr lang="en-US" sz="1333" b="1" dirty="0">
              <a:solidFill>
                <a:srgbClr val="000000"/>
              </a:solidFill>
              <a:latin typeface="HP Simplified" pitchFamily="34" charset="0"/>
              <a:cs typeface="HP Simplified" pitchFamily="34" charset="0"/>
            </a:endParaRPr>
          </a:p>
        </p:txBody>
      </p:sp>
      <p:cxnSp>
        <p:nvCxnSpPr>
          <p:cNvPr id="243" name="Straight Connector 242"/>
          <p:cNvCxnSpPr/>
          <p:nvPr/>
        </p:nvCxnSpPr>
        <p:spPr>
          <a:xfrm>
            <a:off x="4958857" y="2745076"/>
            <a:ext cx="546079" cy="1038432"/>
          </a:xfrm>
          <a:prstGeom prst="line">
            <a:avLst/>
          </a:prstGeom>
          <a:noFill/>
          <a:ln w="28575" cap="flat">
            <a:solidFill>
              <a:srgbClr val="FF0000"/>
            </a:solidFill>
            <a:prstDash val="solid"/>
            <a:round/>
            <a:headEnd/>
            <a:tailEnd/>
          </a:ln>
        </p:spPr>
      </p:cxnSp>
      <p:cxnSp>
        <p:nvCxnSpPr>
          <p:cNvPr id="248" name="Straight Connector 247"/>
          <p:cNvCxnSpPr/>
          <p:nvPr/>
        </p:nvCxnSpPr>
        <p:spPr>
          <a:xfrm>
            <a:off x="5513507" y="4068651"/>
            <a:ext cx="0" cy="720067"/>
          </a:xfrm>
          <a:prstGeom prst="line">
            <a:avLst/>
          </a:prstGeom>
          <a:noFill/>
          <a:ln w="28575" cap="flat">
            <a:solidFill>
              <a:srgbClr val="FF0000"/>
            </a:solidFill>
            <a:prstDash val="solid"/>
            <a:round/>
            <a:headEnd/>
            <a:tailEnd/>
          </a:ln>
        </p:spPr>
      </p:cxnSp>
      <p:pic>
        <p:nvPicPr>
          <p:cNvPr id="144" name="Picture 143" descr="Server_blue_positive.png"/>
          <p:cNvPicPr>
            <a:picLocks noChangeAspect="1"/>
          </p:cNvPicPr>
          <p:nvPr/>
        </p:nvPicPr>
        <p:blipFill rotWithShape="1">
          <a:blip r:embed="rId4" cstate="email">
            <a:extLst>
              <a:ext uri="{28A0092B-C50C-407E-A947-70E740481C1C}">
                <a14:useLocalDpi xmlns:a14="http://schemas.microsoft.com/office/drawing/2010/main"/>
              </a:ext>
            </a:extLst>
          </a:blip>
          <a:srcRect l="39901" t="33216" r="40145" b="32804"/>
          <a:stretch/>
        </p:blipFill>
        <p:spPr>
          <a:xfrm>
            <a:off x="5407741" y="4556689"/>
            <a:ext cx="472830" cy="879018"/>
          </a:xfrm>
          <a:prstGeom prst="rect">
            <a:avLst/>
          </a:prstGeom>
        </p:spPr>
      </p:pic>
      <p:sp>
        <p:nvSpPr>
          <p:cNvPr id="30" name="TextBox 29"/>
          <p:cNvSpPr txBox="1"/>
          <p:nvPr/>
        </p:nvSpPr>
        <p:spPr>
          <a:xfrm>
            <a:off x="6176713" y="3803923"/>
            <a:ext cx="996113" cy="461665"/>
          </a:xfrm>
          <a:prstGeom prst="rect">
            <a:avLst/>
          </a:prstGeom>
          <a:noFill/>
        </p:spPr>
        <p:txBody>
          <a:bodyPr wrap="square" rtlCol="0">
            <a:spAutoFit/>
          </a:bodyPr>
          <a:lstStyle/>
          <a:p>
            <a:r>
              <a:rPr lang="en-US" sz="1200" dirty="0" smtClean="0">
                <a:latin typeface="HP Simplified" panose="020B0604020204020204" pitchFamily="34" charset="0"/>
              </a:rPr>
              <a:t>Test Equipment</a:t>
            </a:r>
            <a:endParaRPr lang="en-US" sz="1200" dirty="0">
              <a:latin typeface="HP Simplified" panose="020B0604020204020204" pitchFamily="34" charset="0"/>
            </a:endParaRPr>
          </a:p>
        </p:txBody>
      </p:sp>
      <p:sp>
        <p:nvSpPr>
          <p:cNvPr id="31" name="TextBox 30"/>
          <p:cNvSpPr txBox="1"/>
          <p:nvPr/>
        </p:nvSpPr>
        <p:spPr>
          <a:xfrm>
            <a:off x="5140629" y="5616328"/>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pic>
        <p:nvPicPr>
          <p:cNvPr id="231" name="Picture 23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52719" y="3754189"/>
            <a:ext cx="771935" cy="386894"/>
          </a:xfrm>
          <a:prstGeom prst="rect">
            <a:avLst/>
          </a:prstGeom>
        </p:spPr>
      </p:pic>
      <p:sp>
        <p:nvSpPr>
          <p:cNvPr id="38" name="TextBox 37"/>
          <p:cNvSpPr txBox="1"/>
          <p:nvPr/>
        </p:nvSpPr>
        <p:spPr>
          <a:xfrm>
            <a:off x="4198787" y="1640700"/>
            <a:ext cx="996113" cy="276999"/>
          </a:xfrm>
          <a:prstGeom prst="rect">
            <a:avLst/>
          </a:prstGeom>
          <a:noFill/>
        </p:spPr>
        <p:txBody>
          <a:bodyPr wrap="square" rtlCol="0">
            <a:spAutoFit/>
          </a:bodyPr>
          <a:lstStyle/>
          <a:p>
            <a:r>
              <a:rPr lang="en-US" sz="1200" dirty="0" smtClean="0">
                <a:latin typeface="HP Simplified" panose="020B0604020204020204" pitchFamily="34" charset="0"/>
              </a:rPr>
              <a:t>32/16/8 G FC</a:t>
            </a:r>
            <a:endParaRPr lang="en-US" sz="1200" dirty="0">
              <a:latin typeface="HP Simplified" panose="020B0604020204020204" pitchFamily="34" charset="0"/>
            </a:endParaRPr>
          </a:p>
        </p:txBody>
      </p:sp>
      <p:sp>
        <p:nvSpPr>
          <p:cNvPr id="3" name="Date Placeholder 2"/>
          <p:cNvSpPr>
            <a:spLocks noGrp="1"/>
          </p:cNvSpPr>
          <p:nvPr>
            <p:ph type="dt" sz="half" idx="10"/>
          </p:nvPr>
        </p:nvSpPr>
        <p:spPr/>
        <p:txBody>
          <a:bodyPr/>
          <a:lstStyle/>
          <a:p>
            <a:fld id="{7379DC50-0502-4803-8D59-C92CAE742827}" type="datetime1">
              <a:rPr lang="en-US" smtClean="0"/>
              <a:t>4/22/2016</a:t>
            </a:fld>
            <a:endParaRPr lang="en-US" dirty="0"/>
          </a:p>
        </p:txBody>
      </p:sp>
      <p:sp>
        <p:nvSpPr>
          <p:cNvPr id="4" name="Footer Placeholder 3"/>
          <p:cNvSpPr>
            <a:spLocks noGrp="1"/>
          </p:cNvSpPr>
          <p:nvPr>
            <p:ph type="ftr" sz="quarter" idx="11"/>
          </p:nvPr>
        </p:nvSpPr>
        <p:spPr/>
        <p:txBody>
          <a:bodyPr/>
          <a:lstStyle/>
          <a:p>
            <a:r>
              <a:rPr lang="en-US" smtClean="0"/>
              <a:t>FCIA GEN6 PlugFest</a:t>
            </a:r>
            <a:endParaRPr lang="en-US" dirty="0"/>
          </a:p>
        </p:txBody>
      </p:sp>
      <p:sp>
        <p:nvSpPr>
          <p:cNvPr id="5" name="Slide Number Placeholder 4"/>
          <p:cNvSpPr>
            <a:spLocks noGrp="1"/>
          </p:cNvSpPr>
          <p:nvPr>
            <p:ph type="sldNum" sz="quarter" idx="12"/>
          </p:nvPr>
        </p:nvSpPr>
        <p:spPr/>
        <p:txBody>
          <a:bodyPr/>
          <a:lstStyle/>
          <a:p>
            <a:fld id="{12FF0502-AFFF-40C9-B4AF-A3F9605275DC}" type="slidenum">
              <a:rPr lang="en-US" smtClean="0"/>
              <a:t>9</a:t>
            </a:fld>
            <a:endParaRPr lang="en-US" dirty="0"/>
          </a:p>
        </p:txBody>
      </p:sp>
    </p:spTree>
    <p:extLst>
      <p:ext uri="{BB962C8B-B14F-4D97-AF65-F5344CB8AC3E}">
        <p14:creationId xmlns:p14="http://schemas.microsoft.com/office/powerpoint/2010/main" val="4028392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534</TotalTime>
  <Words>4350</Words>
  <Application>Microsoft Office PowerPoint</Application>
  <PresentationFormat>Widescreen</PresentationFormat>
  <Paragraphs>500</Paragraphs>
  <Slides>28</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Calibri</vt:lpstr>
      <vt:lpstr>宋体</vt:lpstr>
      <vt:lpstr>华文细黑</vt:lpstr>
      <vt:lpstr>Arial</vt:lpstr>
      <vt:lpstr>Calibri Light</vt:lpstr>
      <vt:lpstr>HP Simplified</vt:lpstr>
      <vt:lpstr>Office Theme</vt:lpstr>
      <vt:lpstr>FCIA Gen 6 PlugFest</vt:lpstr>
      <vt:lpstr>UNH-IOL  GTP Facility</vt:lpstr>
      <vt:lpstr>FCIA GEN 6 Interoperability Test Plan</vt:lpstr>
      <vt:lpstr>FCIA GEN 6 Fibre Channel</vt:lpstr>
      <vt:lpstr>FCIA GEN 6 Fibre Channel</vt:lpstr>
      <vt:lpstr>FCIA GEN 6 Fibre Channel</vt:lpstr>
      <vt:lpstr>FCIA GEN 6 Interoperability Test Plan</vt:lpstr>
      <vt:lpstr>FCIA GEN 6 Interoperability Test Plan</vt:lpstr>
      <vt:lpstr>Test Track  - Physical</vt:lpstr>
      <vt:lpstr>Test Track  - Physical - proposals</vt:lpstr>
      <vt:lpstr>Test Track Physical     32/16/8G FC Interoperability Procedure</vt:lpstr>
      <vt:lpstr>Test Track 1   32/16/8G FC Interoperability</vt:lpstr>
      <vt:lpstr>Test Track 1   32/16/8G FC Interoperability  Procedure</vt:lpstr>
      <vt:lpstr>Test Track 1   32/16/8G FC Interoperability  Procedure</vt:lpstr>
      <vt:lpstr>Test Track 2   32/16/8G FC Multi-hop</vt:lpstr>
      <vt:lpstr>Test Track 2   32/16/8G FC Multi-hop  Procedure</vt:lpstr>
      <vt:lpstr>Test Track 3  32/16/8G FC Direct Connect</vt:lpstr>
      <vt:lpstr>Test Track 3  32/16/8G FC Direct  Procedure</vt:lpstr>
      <vt:lpstr>Test Track 4  32/16/8G FC Multi-Vendor switch(NPV) Interoperability</vt:lpstr>
      <vt:lpstr>Test Track 4  32/16/8G FC Multi-Vendor switch (NPV) Interoperability Procedure</vt:lpstr>
      <vt:lpstr>Test Track 5  32/16/8G FC Redundant Fabric/Availability</vt:lpstr>
      <vt:lpstr>Test Track 5  32/16/8G FC Redundant  Procedure</vt:lpstr>
      <vt:lpstr>Test Track 5  32/16/8G FC Redundant  Procedure</vt:lpstr>
      <vt:lpstr>Test Track 6   25/10/40GbE FCoE</vt:lpstr>
      <vt:lpstr>Test Track 6   25/10/40 GbE FCoE  Procedure</vt:lpstr>
      <vt:lpstr>Test Track 7  Converged Multi-Vendor switch (NPV) Interoperability</vt:lpstr>
      <vt:lpstr>Test Track 7  Converged Multi-Vendor switch(NPV)  Procedure</vt:lpstr>
      <vt:lpstr>End</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Maskas, Barry (Barry A Maskas)</dc:creator>
  <cp:lastModifiedBy>Maskas, Barry (Barry A Maskas)</cp:lastModifiedBy>
  <cp:revision>39</cp:revision>
  <dcterms:created xsi:type="dcterms:W3CDTF">2016-04-11T00:29:53Z</dcterms:created>
  <dcterms:modified xsi:type="dcterms:W3CDTF">2016-04-22T15:56:23Z</dcterms:modified>
</cp:coreProperties>
</file>