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8" r:id="rId3"/>
    <p:sldId id="284" r:id="rId4"/>
    <p:sldId id="285" r:id="rId5"/>
    <p:sldId id="286" r:id="rId6"/>
    <p:sldId id="262" r:id="rId7"/>
    <p:sldId id="287" r:id="rId8"/>
    <p:sldId id="271" r:id="rId9"/>
    <p:sldId id="282" r:id="rId10"/>
    <p:sldId id="283" r:id="rId11"/>
    <p:sldId id="280" r:id="rId12"/>
    <p:sldId id="265" r:id="rId13"/>
    <p:sldId id="272" r:id="rId14"/>
    <p:sldId id="263" r:id="rId15"/>
    <p:sldId id="273" r:id="rId16"/>
    <p:sldId id="266" r:id="rId17"/>
    <p:sldId id="274" r:id="rId18"/>
    <p:sldId id="258" r:id="rId19"/>
    <p:sldId id="275" r:id="rId20"/>
    <p:sldId id="281" r:id="rId21"/>
    <p:sldId id="267" r:id="rId22"/>
    <p:sldId id="276" r:id="rId23"/>
    <p:sldId id="264" r:id="rId24"/>
    <p:sldId id="277" r:id="rId25"/>
    <p:sldId id="269" r:id="rId26"/>
    <p:sldId id="278" r:id="rId27"/>
    <p:sldId id="270" r:id="rId28"/>
    <p:sldId id="279" r:id="rId29"/>
    <p:sldId id="26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E0287-742C-4FCE-B921-84FC78C24C14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E6328-FBAD-4FC0-9844-250B87AA1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53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771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7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6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602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15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88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70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98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0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576263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r>
              <a:rPr lang="en-US" altLang="zh-CN" sz="1300" dirty="0" smtClean="0">
                <a:ea typeface="华文细黑" pitchFamily="2" charset="-122"/>
              </a:rPr>
              <a:t>This</a:t>
            </a:r>
            <a:r>
              <a:rPr lang="en-US" altLang="zh-CN" sz="1300" baseline="0" dirty="0" smtClean="0">
                <a:ea typeface="华文细黑" pitchFamily="2" charset="-122"/>
              </a:rPr>
              <a:t> is specially designed for customer with multi-storage vendor policy.</a:t>
            </a: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baseline="0" dirty="0" smtClean="0">
              <a:ea typeface="华文细黑" pitchFamily="2" charset="-122"/>
            </a:endParaRPr>
          </a:p>
          <a:p>
            <a:pPr>
              <a:spcAft>
                <a:spcPts val="289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EF0A-3B9A-436E-98FC-35B8CE95365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</a:t>
            </a:r>
            <a:r>
              <a:rPr lang="en-US" dirty="0" err="1" smtClean="0"/>
              <a:t>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8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C682-C624-4D13-A204-AFC2284B79BE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A214-A91B-4274-BBFC-51751DA0831E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119-80FF-426D-8207-CD8530BCA02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6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3854-1EA8-44D3-9BD4-2F36CEE0F903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CE8C-B02F-450D-A547-B7FBC7D220DD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720B-BA3D-42C4-8F9C-B00B0E4CA14A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A51F-FEB7-4A31-90A4-B69E26692B2A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A2F3-7E3E-446F-AC11-24AE7CDC3C7D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44DD-3036-4863-BC7A-C144480AB09A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B8C1-CAC0-4F17-AB3E-0AD7779A837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FCIA Gen </a:t>
            </a:r>
            <a:r>
              <a:rPr lang="en-US" dirty="0" smtClean="0"/>
              <a:t>6 PlugFest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UNH-</a:t>
            </a:r>
            <a:r>
              <a:rPr lang="en-US" dirty="0" err="1" smtClean="0"/>
              <a:t>IOl</a:t>
            </a:r>
            <a:r>
              <a:rPr lang="en-US" dirty="0" smtClean="0"/>
              <a:t> </a:t>
            </a:r>
            <a:r>
              <a:rPr lang="en-US" dirty="0"/>
              <a:t>GTP </a:t>
            </a:r>
            <a:r>
              <a:rPr lang="en-US" dirty="0" smtClean="0"/>
              <a:t>the </a:t>
            </a:r>
            <a:r>
              <a:rPr lang="en-US" dirty="0"/>
              <a:t>week of June 20</a:t>
            </a:r>
            <a:r>
              <a:rPr lang="en-US" dirty="0" smtClean="0"/>
              <a:t>, 2016</a:t>
            </a:r>
            <a:r>
              <a:rPr lang="en-US" dirty="0"/>
              <a:t>. </a:t>
            </a:r>
          </a:p>
          <a:p>
            <a:r>
              <a:rPr lang="en-US" dirty="0"/>
              <a:t>6/20 </a:t>
            </a:r>
            <a:r>
              <a:rPr lang="en-US"/>
              <a:t>- </a:t>
            </a:r>
            <a:r>
              <a:rPr lang="en-US" smtClean="0"/>
              <a:t>6/24</a:t>
            </a:r>
          </a:p>
          <a:p>
            <a:r>
              <a:rPr lang="en-US" smtClean="0"/>
              <a:t>Test </a:t>
            </a:r>
            <a:r>
              <a:rPr lang="en-US" dirty="0" smtClean="0"/>
              <a:t>Tracks</a:t>
            </a:r>
          </a:p>
          <a:p>
            <a:r>
              <a:rPr lang="en-US" dirty="0" smtClean="0"/>
              <a:t>V0.0 Draft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CF5B-53C0-452F-8A34-F7D8743A7C42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2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1   32/16/8G FC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 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2361-2AD6-474D-8001-B1FD5D201D32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1   32/16/8G FC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 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22066"/>
            <a:ext cx="10515600" cy="47707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Extended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FC AOC TBD lengths;  OM2, OM3, OM4 media at 100m, 300, and 10km (if optics available)</a:t>
            </a:r>
          </a:p>
          <a:p>
            <a:pPr marL="0" indent="0">
              <a:buNone/>
            </a:pPr>
            <a:r>
              <a:rPr lang="en-US" dirty="0" smtClean="0"/>
              <a:t>Relative </a:t>
            </a:r>
            <a:r>
              <a:rPr lang="en-US" dirty="0"/>
              <a:t>performance ratios of 2s from 8 to 16 to 32G for 100% read and 100% write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Error rates - portshow and switch show to validate error free operation</a:t>
            </a:r>
          </a:p>
          <a:p>
            <a:pPr marL="0" indent="0">
              <a:buNone/>
            </a:pPr>
            <a:r>
              <a:rPr lang="en-US" dirty="0"/>
              <a:t>No CRC or parity validation in switch and initiator and target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Either trigger on ABTS or LR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BBcredit R-RDY check - analyze.   Frames and R_RDY counters and time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Use in line traces to look at these events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Oversubscribbed tests on both sides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Dual switch test - load generator (not at 32G).   Use several additional target and </a:t>
            </a:r>
            <a:r>
              <a:rPr lang="en-US" dirty="0" smtClean="0"/>
              <a:t>initiators </a:t>
            </a:r>
            <a:r>
              <a:rPr lang="en-US" dirty="0"/>
              <a:t>to generate load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Credit recover mechanism - random R-RDY drop and then  more severe R_RDY so that recover reset occurs.   Trace based validation of the recovery protocol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Ask participants to verify they implement BBcredit recover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Survey - of participants on who implement port security.  Use reject as validation that security is working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Port log dumps can be used to validate flogi/plogi/fdisc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NPIV test - after port login test to validate NPIV features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perturbations </a:t>
            </a:r>
            <a:r>
              <a:rPr lang="en-US" dirty="0"/>
              <a:t>- cable pull short and long / port shut/undo shut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1329-2995-4219-8395-50BDCC72349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3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199" dirty="0">
                <a:latin typeface="HP Simplified" panose="020B0604020204020204" pitchFamily="34" charset="0"/>
              </a:rPr>
              <a:t>2   32/16/8G FC Multi-hop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40305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Server/HBAs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631306" y="2027594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88260" y="1675185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4983647" y="2568570"/>
            <a:ext cx="402164" cy="5499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4745524" y="2596192"/>
            <a:ext cx="476553" cy="54649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231" idx="1"/>
          </p:cNvCxnSpPr>
          <p:nvPr/>
        </p:nvCxnSpPr>
        <p:spPr>
          <a:xfrm flipH="1">
            <a:off x="4339318" y="3947636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>
            <a:stCxn id="334" idx="2"/>
            <a:endCxn id="33" idx="0"/>
          </p:cNvCxnSpPr>
          <p:nvPr/>
        </p:nvCxnSpPr>
        <p:spPr>
          <a:xfrm flipH="1">
            <a:off x="5581131" y="2618897"/>
            <a:ext cx="212950" cy="52378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5" name="Straight Connector 24"/>
          <p:cNvCxnSpPr/>
          <p:nvPr/>
        </p:nvCxnSpPr>
        <p:spPr>
          <a:xfrm flipH="1">
            <a:off x="5794081" y="2618234"/>
            <a:ext cx="164450" cy="50850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526174" y="2026255"/>
            <a:ext cx="535814" cy="592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1088" y="1489337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6713" y="3803923"/>
            <a:ext cx="99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629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37292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4712275" y="407820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292033" y="1498625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163" y="3142683"/>
            <a:ext cx="771935" cy="386894"/>
          </a:xfrm>
          <a:prstGeom prst="rect">
            <a:avLst/>
          </a:prstGeom>
        </p:spPr>
      </p:pic>
      <p:cxnSp>
        <p:nvCxnSpPr>
          <p:cNvPr id="47" name="Straight Connector 46"/>
          <p:cNvCxnSpPr>
            <a:stCxn id="33" idx="2"/>
          </p:cNvCxnSpPr>
          <p:nvPr/>
        </p:nvCxnSpPr>
        <p:spPr>
          <a:xfrm flipH="1">
            <a:off x="5576273" y="3529577"/>
            <a:ext cx="4858" cy="21801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49" name="Straight Connector 48"/>
          <p:cNvCxnSpPr/>
          <p:nvPr/>
        </p:nvCxnSpPr>
        <p:spPr>
          <a:xfrm flipH="1">
            <a:off x="5638685" y="3529577"/>
            <a:ext cx="4858" cy="21801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6205231" y="3182438"/>
            <a:ext cx="99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53D6-4FDB-486B-B080-B97FE32397BB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2   32/16/8G FC </a:t>
            </a:r>
            <a:r>
              <a:rPr lang="en-US" sz="3200" dirty="0" smtClean="0">
                <a:latin typeface="HP Simplified" panose="020B0604020204020204" pitchFamily="34" charset="0"/>
              </a:rPr>
              <a:t>Multi-hop 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4F1-45EF-4E37-A1E5-C693E74204C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3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199" dirty="0">
                <a:latin typeface="HP Simplified" panose="020B0604020204020204" pitchFamily="34" charset="0"/>
              </a:rPr>
              <a:t>3  32/16/8G 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FC Direct Connect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970832" y="5505874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366453" y="1904791"/>
            <a:ext cx="130223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3829223" y="2832871"/>
            <a:ext cx="373204" cy="179537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/>
          <p:nvPr/>
        </p:nvCxnSpPr>
        <p:spPr>
          <a:xfrm>
            <a:off x="3970832" y="2832871"/>
            <a:ext cx="388350" cy="185095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561316" y="2240229"/>
            <a:ext cx="535814" cy="592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40412" y="176026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35315" y="5687889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02427" y="4628250"/>
            <a:ext cx="472830" cy="87901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3DCC-B0DD-4999-A7B3-802D467DFDE3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7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3  32/16/8G FC Direct </a:t>
            </a:r>
            <a:r>
              <a:rPr lang="en-US" sz="3200" dirty="0" smtClean="0">
                <a:latin typeface="HP Simplified" panose="020B0604020204020204" pitchFamily="34" charset="0"/>
              </a:rPr>
              <a:t/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3.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4.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50% Read/ 50% Write operations for 5 minutes to every Target.</a:t>
            </a:r>
          </a:p>
          <a:p>
            <a:pPr marL="0" indent="0">
              <a:buNone/>
            </a:pPr>
            <a:r>
              <a:rPr lang="en-US" dirty="0"/>
              <a:t>6.  Use different physical cables and repeat step 1 through 5 until all cable options have been </a:t>
            </a:r>
            <a:r>
              <a:rPr lang="en-US" dirty="0" smtClean="0"/>
              <a:t>used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 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Possible Problems: None.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8DA3-8E95-4E4E-A910-845972E2FE6E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36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857" y="365125"/>
            <a:ext cx="11537343" cy="1325563"/>
          </a:xfrm>
        </p:spPr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199" dirty="0">
                <a:latin typeface="HP Simplified" panose="020B0604020204020204" pitchFamily="34" charset="0"/>
              </a:rPr>
              <a:t>4  32/16/8G FC Multi-Vendor 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switch(NPV) Interoperability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40305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631306" y="2027594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88260" y="1675185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4983647" y="2568570"/>
            <a:ext cx="402164" cy="5499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4745524" y="2596192"/>
            <a:ext cx="476553" cy="54649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231" idx="1"/>
          </p:cNvCxnSpPr>
          <p:nvPr/>
        </p:nvCxnSpPr>
        <p:spPr>
          <a:xfrm flipH="1">
            <a:off x="4339318" y="3947636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>
            <a:stCxn id="334" idx="2"/>
            <a:endCxn id="33" idx="0"/>
          </p:cNvCxnSpPr>
          <p:nvPr/>
        </p:nvCxnSpPr>
        <p:spPr>
          <a:xfrm flipH="1">
            <a:off x="5581131" y="2618897"/>
            <a:ext cx="212950" cy="52378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5" name="Straight Connector 24"/>
          <p:cNvCxnSpPr/>
          <p:nvPr/>
        </p:nvCxnSpPr>
        <p:spPr>
          <a:xfrm flipH="1">
            <a:off x="5794081" y="2618234"/>
            <a:ext cx="164450" cy="50850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526174" y="2026255"/>
            <a:ext cx="535814" cy="592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1088" y="1489337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6713" y="3803923"/>
            <a:ext cx="129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NPV Vendor B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629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37292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4712275" y="407820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292033" y="1498625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163" y="3142683"/>
            <a:ext cx="771935" cy="386894"/>
          </a:xfrm>
          <a:prstGeom prst="rect">
            <a:avLst/>
          </a:prstGeom>
        </p:spPr>
      </p:pic>
      <p:cxnSp>
        <p:nvCxnSpPr>
          <p:cNvPr id="47" name="Straight Connector 46"/>
          <p:cNvCxnSpPr>
            <a:stCxn id="33" idx="2"/>
          </p:cNvCxnSpPr>
          <p:nvPr/>
        </p:nvCxnSpPr>
        <p:spPr>
          <a:xfrm flipH="1">
            <a:off x="5576273" y="3529577"/>
            <a:ext cx="4858" cy="21801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49" name="Straight Connector 48"/>
          <p:cNvCxnSpPr/>
          <p:nvPr/>
        </p:nvCxnSpPr>
        <p:spPr>
          <a:xfrm flipH="1">
            <a:off x="5638685" y="3529577"/>
            <a:ext cx="4858" cy="21801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6205231" y="3182438"/>
            <a:ext cx="134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 Vendor A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517-623E-4DF5-9F73-8A1C9C672D26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491" y="365125"/>
            <a:ext cx="11624806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4  32/16/8G FC Multi-Vendor switch (NPV)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23E9-F0B5-4F08-A498-317811EDDE7C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01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199" dirty="0">
                <a:latin typeface="HP Simplified" panose="020B0604020204020204" pitchFamily="34" charset="0"/>
              </a:rPr>
              <a:t>5  32/16/8G FC Redundant 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Fabric/Availability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000665" y="4083228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33072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528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Server2/HBA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148321" y="2257133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2664155" y="1984304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950529" y="2257133"/>
            <a:ext cx="535814" cy="592642"/>
          </a:xfrm>
          <a:prstGeom prst="rect">
            <a:avLst/>
          </a:prstGeom>
        </p:spPr>
      </p:pic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4218436" y="2849775"/>
            <a:ext cx="833384" cy="128928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36" name="Straight Connector 335"/>
          <p:cNvCxnSpPr/>
          <p:nvPr/>
        </p:nvCxnSpPr>
        <p:spPr>
          <a:xfrm flipH="1">
            <a:off x="3776569" y="2849775"/>
            <a:ext cx="308818" cy="118032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3599604" y="2780239"/>
            <a:ext cx="994872" cy="114124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4" name="Straight Connector 243"/>
          <p:cNvCxnSpPr>
            <a:stCxn id="332" idx="2"/>
          </p:cNvCxnSpPr>
          <p:nvPr/>
        </p:nvCxnSpPr>
        <p:spPr>
          <a:xfrm>
            <a:off x="3416228" y="2849775"/>
            <a:ext cx="158959" cy="106149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6" name="Straight Connector 245"/>
          <p:cNvCxnSpPr/>
          <p:nvPr/>
        </p:nvCxnSpPr>
        <p:spPr>
          <a:xfrm>
            <a:off x="3599604" y="4292157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3907410" y="4290997"/>
            <a:ext cx="859220" cy="72122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3817024" y="4275064"/>
            <a:ext cx="866723" cy="69992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684406" y="4707763"/>
            <a:ext cx="472830" cy="879018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522728" y="4707763"/>
            <a:ext cx="472830" cy="879018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4" y="3905263"/>
            <a:ext cx="771935" cy="38689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398974" y="576740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13957" y="576740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74543" y="396021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2868" y="396271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99954" y="183404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0456" y="181566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18285" y="3993318"/>
            <a:ext cx="1273528" cy="487330"/>
          </a:xfrm>
          <a:prstGeom prst="wedgeRoundRectCallout">
            <a:avLst>
              <a:gd name="adj1" fmla="val 84328"/>
              <a:gd name="adj2" fmla="val 1484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4" name="Straight Connector 33"/>
          <p:cNvCxnSpPr>
            <a:stCxn id="30" idx="3"/>
            <a:endCxn id="26" idx="0"/>
          </p:cNvCxnSpPr>
          <p:nvPr/>
        </p:nvCxnSpPr>
        <p:spPr>
          <a:xfrm flipH="1">
            <a:off x="2762416" y="4101210"/>
            <a:ext cx="696565" cy="399073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6" name="Straight Connector 35"/>
          <p:cNvCxnSpPr/>
          <p:nvPr/>
        </p:nvCxnSpPr>
        <p:spPr>
          <a:xfrm flipH="1">
            <a:off x="2956934" y="4253151"/>
            <a:ext cx="1633342" cy="29784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6" name="Picture 25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526001" y="4500283"/>
            <a:ext cx="472830" cy="879018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214" y="3905263"/>
            <a:ext cx="771935" cy="38689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249427" y="5389895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31188" y="557506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6DF8-3FD9-4A4E-9036-9B3FF02487B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5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5  32/16/8G FC Redundant </a:t>
            </a:r>
            <a:r>
              <a:rPr lang="en-US" sz="3200" dirty="0" smtClean="0">
                <a:latin typeface="HP Simplified" panose="020B0604020204020204" pitchFamily="34" charset="0"/>
              </a:rPr>
              <a:t/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53D1-E961-4505-8F7E-FB15D2E43E03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6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UNH-IOL  GTP Facility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93726"/>
            <a:ext cx="5033357" cy="33562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26" y="2993726"/>
            <a:ext cx="5033357" cy="3356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732" y="1477954"/>
            <a:ext cx="3017520" cy="1697043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1432874" y="1697048"/>
            <a:ext cx="1838227" cy="848522"/>
          </a:xfrm>
          <a:prstGeom prst="wedgeRoundRectCallout">
            <a:avLst>
              <a:gd name="adj1" fmla="val 51988"/>
              <a:gd name="adj2" fmla="val 141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fiber cables 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8513975" y="365126"/>
            <a:ext cx="2675641" cy="1643456"/>
          </a:xfrm>
          <a:prstGeom prst="wedgeRoundRectCallout">
            <a:avLst>
              <a:gd name="adj1" fmla="val -50185"/>
              <a:gd name="adj2" fmla="val 1178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</a:t>
            </a:r>
            <a:r>
              <a:rPr lang="en-US" dirty="0"/>
              <a:t>note </a:t>
            </a:r>
            <a:r>
              <a:rPr lang="en-US" dirty="0" smtClean="0"/>
              <a:t>our new UNH-IOL address </a:t>
            </a:r>
          </a:p>
          <a:p>
            <a:pPr algn="ctr"/>
            <a:r>
              <a:rPr lang="en-US" dirty="0" smtClean="0"/>
              <a:t>21 </a:t>
            </a:r>
            <a:r>
              <a:rPr lang="en-US" dirty="0" err="1"/>
              <a:t>Madbury</a:t>
            </a:r>
            <a:r>
              <a:rPr lang="en-US" dirty="0"/>
              <a:t> Rd., </a:t>
            </a:r>
            <a:r>
              <a:rPr lang="en-US" dirty="0" err="1"/>
              <a:t>Ste</a:t>
            </a:r>
            <a:r>
              <a:rPr lang="en-US" dirty="0"/>
              <a:t> 100</a:t>
            </a:r>
          </a:p>
          <a:p>
            <a:pPr algn="ctr"/>
            <a:r>
              <a:rPr lang="en-US" dirty="0"/>
              <a:t>Durham, NH </a:t>
            </a:r>
            <a:r>
              <a:rPr lang="en-US" dirty="0" smtClean="0"/>
              <a:t>03824</a:t>
            </a:r>
          </a:p>
          <a:p>
            <a:pPr algn="ctr"/>
            <a:r>
              <a:rPr lang="en-US" dirty="0" smtClean="0"/>
              <a:t>(downtown)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68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5  32/16/8G FC Redundant </a:t>
            </a:r>
            <a:r>
              <a:rPr lang="en-US" sz="3200" dirty="0" smtClean="0">
                <a:latin typeface="HP Simplified" panose="020B0604020204020204" pitchFamily="34" charset="0"/>
              </a:rPr>
              <a:t/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Extended Procedure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Use generic Linux and Windows MPIO.</a:t>
            </a:r>
          </a:p>
          <a:p>
            <a:pPr marL="0" indent="0">
              <a:buNone/>
            </a:pPr>
            <a:r>
              <a:rPr lang="en-US" dirty="0"/>
              <a:t>Path selection - tests to verify policies on failover and failback.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custom MPIO drivers.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Test MPIO - connectivity test by failing a link.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Never loose a path to the target.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Physical paths remain in tack - but there are CRC or higher error rates  - throughput degrades.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separate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T10 - validation of end to end.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B08C-430C-49C2-A85F-B89657287C68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0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199" dirty="0">
                <a:latin typeface="HP Simplified" panose="020B0604020204020204" pitchFamily="34" charset="0"/>
              </a:rPr>
              <a:t>6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   25/10GbE FCoE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40305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Server/CNAs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5059631" y="1825680"/>
            <a:ext cx="162566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FCoE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5695099" y="2812105"/>
            <a:ext cx="72010" cy="99321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3" name="Straight Connector 22"/>
          <p:cNvCxnSpPr>
            <a:endCxn id="231" idx="0"/>
          </p:cNvCxnSpPr>
          <p:nvPr/>
        </p:nvCxnSpPr>
        <p:spPr>
          <a:xfrm>
            <a:off x="5583979" y="2730303"/>
            <a:ext cx="54708" cy="1023886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427192" y="2219463"/>
            <a:ext cx="535814" cy="592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7842" y="1631412"/>
            <a:ext cx="1322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    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6713" y="3803923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 FCoE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3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192631" y="5608176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0802" y="5600121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844566" y="2760972"/>
            <a:ext cx="72010" cy="99321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39" name="Straight Connector 38"/>
          <p:cNvCxnSpPr/>
          <p:nvPr/>
        </p:nvCxnSpPr>
        <p:spPr>
          <a:xfrm>
            <a:off x="5446598" y="2775421"/>
            <a:ext cx="72010" cy="99321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32AA-55FB-4686-AAFD-64E910D9FA3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6   25/10GbE </a:t>
            </a:r>
            <a:r>
              <a:rPr lang="en-US" sz="3200" dirty="0" smtClean="0">
                <a:latin typeface="HP Simplified" panose="020B0604020204020204" pitchFamily="34" charset="0"/>
              </a:rPr>
              <a:t>FCoE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 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36CF-03DF-42A1-94F3-AB2BDC108F9E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11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7   Converged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000665" y="4083228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33072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528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Server2/HBA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148321" y="2257133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2664155" y="1984304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FCoE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950529" y="2257133"/>
            <a:ext cx="535814" cy="592642"/>
          </a:xfrm>
          <a:prstGeom prst="rect">
            <a:avLst/>
          </a:prstGeom>
        </p:spPr>
      </p:pic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4218436" y="2849775"/>
            <a:ext cx="833384" cy="1289281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336" name="Straight Connector 335"/>
          <p:cNvCxnSpPr/>
          <p:nvPr/>
        </p:nvCxnSpPr>
        <p:spPr>
          <a:xfrm flipH="1">
            <a:off x="3776569" y="2849775"/>
            <a:ext cx="308818" cy="1180321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3599604" y="2780239"/>
            <a:ext cx="994872" cy="114124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4" name="Straight Connector 243"/>
          <p:cNvCxnSpPr>
            <a:stCxn id="332" idx="2"/>
          </p:cNvCxnSpPr>
          <p:nvPr/>
        </p:nvCxnSpPr>
        <p:spPr>
          <a:xfrm>
            <a:off x="3416228" y="2849775"/>
            <a:ext cx="158959" cy="106149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6" name="Straight Connector 245"/>
          <p:cNvCxnSpPr/>
          <p:nvPr/>
        </p:nvCxnSpPr>
        <p:spPr>
          <a:xfrm>
            <a:off x="3599604" y="4292157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3907410" y="4290997"/>
            <a:ext cx="859220" cy="72122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3817024" y="4275064"/>
            <a:ext cx="866723" cy="69992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684406" y="4707763"/>
            <a:ext cx="472830" cy="879018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522728" y="4707763"/>
            <a:ext cx="472830" cy="879018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4" y="3905263"/>
            <a:ext cx="771935" cy="38689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398974" y="576740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15081" y="575134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17584" y="3921481"/>
            <a:ext cx="140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25/10GbE FCoE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0456" y="181566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18285" y="3993318"/>
            <a:ext cx="1273528" cy="487330"/>
          </a:xfrm>
          <a:prstGeom prst="wedgeRoundRectCallout">
            <a:avLst>
              <a:gd name="adj1" fmla="val 84328"/>
              <a:gd name="adj2" fmla="val 1484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4" name="Straight Connector 33"/>
          <p:cNvCxnSpPr>
            <a:endCxn id="26" idx="0"/>
          </p:cNvCxnSpPr>
          <p:nvPr/>
        </p:nvCxnSpPr>
        <p:spPr>
          <a:xfrm flipH="1">
            <a:off x="2762416" y="4101210"/>
            <a:ext cx="696565" cy="399073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6" name="Straight Connector 35"/>
          <p:cNvCxnSpPr/>
          <p:nvPr/>
        </p:nvCxnSpPr>
        <p:spPr>
          <a:xfrm flipH="1">
            <a:off x="2956934" y="4253151"/>
            <a:ext cx="1633342" cy="29784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6" name="Picture 25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526001" y="4500283"/>
            <a:ext cx="472830" cy="879018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214" y="3905263"/>
            <a:ext cx="771935" cy="38689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249427" y="5389895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31188" y="557506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2867" y="3757116"/>
            <a:ext cx="140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25/10GbE FCoE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B74-B98C-44B5-B413-C3D4F0163962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6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7   </a:t>
            </a:r>
            <a:r>
              <a:rPr lang="en-US" sz="3200" dirty="0" smtClean="0">
                <a:latin typeface="HP Simplified" panose="020B0604020204020204" pitchFamily="34" charset="0"/>
              </a:rPr>
              <a:t>Converged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 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B0D3-075A-42C8-9108-E2B3227D31D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3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8   Converged Multi-hop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3834456" y="5433072"/>
            <a:ext cx="1252093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 + 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125404" y="5443739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Server2/HBA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631306" y="2027594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88260" y="1675185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FCoE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4983647" y="2568570"/>
            <a:ext cx="402164" cy="5499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4745524" y="2596192"/>
            <a:ext cx="476553" cy="54649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231" idx="1"/>
          </p:cNvCxnSpPr>
          <p:nvPr/>
        </p:nvCxnSpPr>
        <p:spPr>
          <a:xfrm flipH="1">
            <a:off x="4339318" y="3947636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>
            <a:stCxn id="334" idx="2"/>
            <a:endCxn id="33" idx="0"/>
          </p:cNvCxnSpPr>
          <p:nvPr/>
        </p:nvCxnSpPr>
        <p:spPr>
          <a:xfrm flipH="1">
            <a:off x="5581131" y="2618897"/>
            <a:ext cx="212950" cy="523786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5" name="Straight Connector 24"/>
          <p:cNvCxnSpPr/>
          <p:nvPr/>
        </p:nvCxnSpPr>
        <p:spPr>
          <a:xfrm flipH="1">
            <a:off x="5794081" y="2618234"/>
            <a:ext cx="164450" cy="50850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526174" y="2026255"/>
            <a:ext cx="535814" cy="5926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176713" y="3803923"/>
            <a:ext cx="99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58376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6883" y="5606174"/>
            <a:ext cx="124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 + 25/10gGbE  CNA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4712275" y="4078208"/>
            <a:ext cx="790965" cy="604804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292033" y="1498625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163" y="3142683"/>
            <a:ext cx="771935" cy="386894"/>
          </a:xfrm>
          <a:prstGeom prst="rect">
            <a:avLst/>
          </a:prstGeom>
        </p:spPr>
      </p:pic>
      <p:cxnSp>
        <p:nvCxnSpPr>
          <p:cNvPr id="47" name="Straight Connector 46"/>
          <p:cNvCxnSpPr>
            <a:stCxn id="33" idx="2"/>
          </p:cNvCxnSpPr>
          <p:nvPr/>
        </p:nvCxnSpPr>
        <p:spPr>
          <a:xfrm flipH="1">
            <a:off x="5576273" y="3529577"/>
            <a:ext cx="4858" cy="218019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49" name="Straight Connector 48"/>
          <p:cNvCxnSpPr/>
          <p:nvPr/>
        </p:nvCxnSpPr>
        <p:spPr>
          <a:xfrm flipH="1">
            <a:off x="5638685" y="3529577"/>
            <a:ext cx="4858" cy="218019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6205231" y="3182438"/>
            <a:ext cx="99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9" name="Picture 38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6251891" y="4564721"/>
            <a:ext cx="472830" cy="87901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184729" y="5458582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0673" y="5656156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43" name="Straight Connector 42"/>
          <p:cNvCxnSpPr>
            <a:endCxn id="39" idx="0"/>
          </p:cNvCxnSpPr>
          <p:nvPr/>
        </p:nvCxnSpPr>
        <p:spPr>
          <a:xfrm>
            <a:off x="6048894" y="4121187"/>
            <a:ext cx="439412" cy="44353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44" name="Straight Connector 43"/>
          <p:cNvCxnSpPr/>
          <p:nvPr/>
        </p:nvCxnSpPr>
        <p:spPr>
          <a:xfrm>
            <a:off x="5876400" y="4084554"/>
            <a:ext cx="500546" cy="5676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BA5B-DDB5-441B-B9B3-FDDD34185172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0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8   Converged </a:t>
            </a:r>
            <a:r>
              <a:rPr lang="en-US" sz="3200" dirty="0" smtClean="0">
                <a:latin typeface="HP Simplified" panose="020B0604020204020204" pitchFamily="34" charset="0"/>
              </a:rPr>
              <a:t>Multi-hop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0" indent="0">
              <a:buNone/>
            </a:pPr>
            <a:r>
              <a:rPr lang="en-US" dirty="0"/>
              <a:t>2.  Verify that the Initiator and Targets shows up in the name server of the Switch.</a:t>
            </a:r>
          </a:p>
          <a:p>
            <a:pPr marL="0" indent="0">
              <a:buNone/>
            </a:pPr>
            <a:r>
              <a:rPr lang="en-US" dirty="0"/>
              <a:t>3.  Verify that the Initiator sees the Targets and can perform I/Os to them.</a:t>
            </a:r>
          </a:p>
          <a:p>
            <a:pPr marL="0" indent="0">
              <a:buNone/>
            </a:pPr>
            <a:r>
              <a:rPr lang="en-US" dirty="0"/>
              <a:t>4.  Perform 100% Write operations for 5 minutes to every Target.</a:t>
            </a:r>
          </a:p>
          <a:p>
            <a:pPr marL="0" indent="0">
              <a:buNone/>
            </a:pPr>
            <a:r>
              <a:rPr lang="en-US" dirty="0"/>
              <a:t>5.  Perform 100% Read operations for 5 minutes to every Target.</a:t>
            </a:r>
          </a:p>
          <a:p>
            <a:pPr marL="0" indent="0">
              <a:buNone/>
            </a:pPr>
            <a:r>
              <a:rPr lang="en-US" dirty="0"/>
              <a:t>6.  Perform 50% Read/ 50%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Use </a:t>
            </a:r>
            <a:r>
              <a:rPr lang="en-US" dirty="0"/>
              <a:t>different physical cables and 32/16/8G speeds, 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that all Initiators and Targets show up in the name server of the Switch.</a:t>
            </a:r>
          </a:p>
          <a:p>
            <a:pPr marL="0" indent="0">
              <a:buNone/>
            </a:pPr>
            <a:r>
              <a:rPr lang="en-US" dirty="0"/>
              <a:t>●     Verify that the Target and all of its drives show up in the management of the host initiator </a:t>
            </a:r>
            <a:r>
              <a:rPr lang="en-US" dirty="0" smtClean="0"/>
              <a:t>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●     Verify that the 5 minutes of Read and Write 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The 5 minutes of data may be any pattern: random, constant or a looped </a:t>
            </a:r>
            <a:r>
              <a:rPr lang="en-US" dirty="0" smtClean="0"/>
              <a:t> pattern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0AC9-9FCA-45B2-9355-735864912A16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2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2981" y="365125"/>
            <a:ext cx="11298803" cy="1325563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latin typeface="HP Simplified" panose="020B0604020204020204" pitchFamily="34" charset="0"/>
              </a:rPr>
              <a:t>Test Track </a:t>
            </a:r>
            <a:r>
              <a:rPr lang="en-US" altLang="zh-CN" sz="3200" dirty="0">
                <a:latin typeface="HP Simplified" panose="020B0604020204020204" pitchFamily="34" charset="0"/>
              </a:rPr>
              <a:t>9</a:t>
            </a:r>
            <a:r>
              <a:rPr lang="en-US" altLang="zh-CN" sz="3200" dirty="0" smtClean="0">
                <a:latin typeface="HP Simplified" panose="020B0604020204020204" pitchFamily="34" charset="0"/>
              </a:rPr>
              <a:t>  Converged Multi-Vendor </a:t>
            </a:r>
            <a:r>
              <a:rPr lang="en-US" altLang="zh-CN" sz="3200" dirty="0">
                <a:latin typeface="HP Simplified" panose="020B0604020204020204" pitchFamily="34" charset="0"/>
              </a:rPr>
              <a:t>switch (NPV) Interoperability</a:t>
            </a:r>
            <a:endParaRPr lang="zh-CN" altLang="en-US" sz="3200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3834456" y="5433072"/>
            <a:ext cx="1252093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 + 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125404" y="5443739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Server2/HBA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631306" y="2027594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88260" y="1675185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FCoE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4983647" y="2568570"/>
            <a:ext cx="402164" cy="5499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4745524" y="2596192"/>
            <a:ext cx="476553" cy="54649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231" idx="1"/>
          </p:cNvCxnSpPr>
          <p:nvPr/>
        </p:nvCxnSpPr>
        <p:spPr>
          <a:xfrm flipH="1">
            <a:off x="4339318" y="3947636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>
            <a:stCxn id="334" idx="2"/>
            <a:endCxn id="33" idx="0"/>
          </p:cNvCxnSpPr>
          <p:nvPr/>
        </p:nvCxnSpPr>
        <p:spPr>
          <a:xfrm flipH="1">
            <a:off x="5581131" y="2618897"/>
            <a:ext cx="212950" cy="523786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25" name="Straight Connector 24"/>
          <p:cNvCxnSpPr/>
          <p:nvPr/>
        </p:nvCxnSpPr>
        <p:spPr>
          <a:xfrm flipH="1">
            <a:off x="5794081" y="2618234"/>
            <a:ext cx="164450" cy="508507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526174" y="2026255"/>
            <a:ext cx="535814" cy="5926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176713" y="380392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NPV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58376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6883" y="5606174"/>
            <a:ext cx="124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 + 25/10gGbE  CNA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4712275" y="4078208"/>
            <a:ext cx="790965" cy="604804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292033" y="1498625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163" y="3142683"/>
            <a:ext cx="771935" cy="386894"/>
          </a:xfrm>
          <a:prstGeom prst="rect">
            <a:avLst/>
          </a:prstGeom>
        </p:spPr>
      </p:pic>
      <p:cxnSp>
        <p:nvCxnSpPr>
          <p:cNvPr id="47" name="Straight Connector 46"/>
          <p:cNvCxnSpPr>
            <a:stCxn id="33" idx="2"/>
          </p:cNvCxnSpPr>
          <p:nvPr/>
        </p:nvCxnSpPr>
        <p:spPr>
          <a:xfrm flipH="1">
            <a:off x="5576273" y="3529577"/>
            <a:ext cx="4858" cy="218019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cxnSp>
        <p:nvCxnSpPr>
          <p:cNvPr id="49" name="Straight Connector 48"/>
          <p:cNvCxnSpPr/>
          <p:nvPr/>
        </p:nvCxnSpPr>
        <p:spPr>
          <a:xfrm flipH="1">
            <a:off x="5638685" y="3529577"/>
            <a:ext cx="4858" cy="218019"/>
          </a:xfrm>
          <a:prstGeom prst="lin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6125404" y="310961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FCF</a:t>
            </a:r>
          </a:p>
        </p:txBody>
      </p:sp>
      <p:pic>
        <p:nvPicPr>
          <p:cNvPr id="39" name="Picture 38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6251891" y="4564721"/>
            <a:ext cx="472830" cy="87901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184729" y="5458582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Server1/CNA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0673" y="5656156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25/10GbE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43" name="Straight Connector 42"/>
          <p:cNvCxnSpPr>
            <a:endCxn id="39" idx="0"/>
          </p:cNvCxnSpPr>
          <p:nvPr/>
        </p:nvCxnSpPr>
        <p:spPr>
          <a:xfrm>
            <a:off x="6048894" y="4121187"/>
            <a:ext cx="439412" cy="44353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44" name="Straight Connector 43"/>
          <p:cNvCxnSpPr/>
          <p:nvPr/>
        </p:nvCxnSpPr>
        <p:spPr>
          <a:xfrm>
            <a:off x="5876400" y="4084554"/>
            <a:ext cx="500546" cy="5676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B8C-C426-4735-8DC0-1EABD0ACCAFE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1436" cy="1325563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HP Simplified" panose="020B0604020204020204" pitchFamily="34" charset="0"/>
              </a:rPr>
              <a:t>Test Track 9  Converged Multi-Vendor </a:t>
            </a:r>
            <a:r>
              <a:rPr lang="en-US" altLang="zh-CN" sz="3200" dirty="0" smtClean="0">
                <a:latin typeface="HP Simplified" panose="020B0604020204020204" pitchFamily="34" charset="0"/>
              </a:rPr>
              <a:t>switch(NPV</a:t>
            </a:r>
            <a:r>
              <a:rPr lang="en-US" altLang="zh-CN" sz="3200" dirty="0">
                <a:latin typeface="HP Simplified" panose="020B0604020204020204" pitchFamily="34" charset="0"/>
              </a:rPr>
              <a:t>) </a:t>
            </a:r>
            <a:r>
              <a:rPr lang="en-US" altLang="zh-CN" sz="3200" dirty="0" smtClean="0">
                <a:latin typeface="HP Simplified" panose="020B0604020204020204" pitchFamily="34" charset="0"/>
              </a:rPr>
              <a:t/>
            </a:r>
            <a:br>
              <a:rPr lang="en-US" altLang="zh-CN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66407"/>
            <a:ext cx="10515600" cy="49854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</a:t>
            </a:r>
            <a:r>
              <a:rPr lang="en-US" dirty="0"/>
              <a:t>the devices as shown in the test setup.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</a:t>
            </a:r>
            <a:r>
              <a:rPr lang="en-US" dirty="0"/>
              <a:t>that the Initiators and Targets shows up in the name server of the FCF.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</a:t>
            </a:r>
            <a:r>
              <a:rPr lang="en-US" dirty="0"/>
              <a:t>that all of the Initiators on the fabric see the Targets and can perform I/Os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50% Read/ 50% Write operations simultaneously from every Initiator to every Target. </a:t>
            </a:r>
            <a:r>
              <a:rPr lang="en-US" dirty="0" smtClean="0"/>
              <a:t> During </a:t>
            </a:r>
            <a:r>
              <a:rPr lang="en-US" dirty="0"/>
              <a:t>the I/Os disconnect then reconnect each cable plugged into the top HA FCoE Switches. </a:t>
            </a:r>
            <a:r>
              <a:rPr lang="en-US" dirty="0" smtClean="0"/>
              <a:t> Continue </a:t>
            </a:r>
            <a:r>
              <a:rPr lang="en-US" dirty="0"/>
              <a:t>to perform I/Os throughout the cable pull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Step 4 for the bottom HA FCoE Switch.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50% Read/ 50% Write operations simultaneously from every Initiator to every Target. </a:t>
            </a:r>
            <a:r>
              <a:rPr lang="en-US" dirty="0" smtClean="0"/>
              <a:t>   During </a:t>
            </a:r>
            <a:r>
              <a:rPr lang="en-US" dirty="0"/>
              <a:t>the I/Os power cycle the top HA FCoE Switch. Continue to perform I/Os throughout the power </a:t>
            </a:r>
            <a:r>
              <a:rPr lang="en-US" dirty="0" smtClean="0"/>
              <a:t>cycle </a:t>
            </a:r>
            <a:r>
              <a:rPr lang="en-US" dirty="0"/>
              <a:t>process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Step 6 for the bottom HA FCoE Switch.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r>
              <a:rPr lang="en-US" dirty="0" smtClean="0"/>
              <a:t>Verify </a:t>
            </a:r>
            <a:r>
              <a:rPr lang="en-US" dirty="0"/>
              <a:t>that all Initiators and Targets show up in the name server of the FCF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Verify that the Target and all of its drives show up in the management of each host </a:t>
            </a:r>
            <a:r>
              <a:rPr lang="en-US" dirty="0" smtClean="0"/>
              <a:t>initiator system</a:t>
            </a:r>
            <a:endParaRPr lang="en-US" dirty="0"/>
          </a:p>
          <a:p>
            <a:r>
              <a:rPr lang="en-US" dirty="0" smtClean="0"/>
              <a:t>Verify </a:t>
            </a:r>
            <a:r>
              <a:rPr lang="en-US" dirty="0"/>
              <a:t>that the 5 minutes of Read and Write operations completes successfully between </a:t>
            </a:r>
            <a:r>
              <a:rPr lang="en-US" dirty="0" smtClean="0"/>
              <a:t>all Initiators </a:t>
            </a:r>
            <a:r>
              <a:rPr lang="en-US" dirty="0"/>
              <a:t>and the Targets. The 5 minutes of data may be any pattern: random, constant or </a:t>
            </a:r>
            <a:r>
              <a:rPr lang="en-US" dirty="0" smtClean="0"/>
              <a:t>a looped </a:t>
            </a:r>
            <a:r>
              <a:rPr lang="en-US" dirty="0"/>
              <a:t>pattern.</a:t>
            </a:r>
          </a:p>
          <a:p>
            <a:r>
              <a:rPr lang="en-US" dirty="0" smtClean="0"/>
              <a:t>Verify </a:t>
            </a:r>
            <a:r>
              <a:rPr lang="en-US" dirty="0"/>
              <a:t>that when the HA FCoE Switches are power cycled or when cables </a:t>
            </a:r>
            <a:r>
              <a:rPr lang="en-US" dirty="0" smtClean="0"/>
              <a:t>are disconnected/reconnected </a:t>
            </a:r>
            <a:r>
              <a:rPr lang="en-US" dirty="0"/>
              <a:t>that traffic seamlessly fails over to the remaining switch and traffic </a:t>
            </a:r>
            <a:r>
              <a:rPr lang="en-US" dirty="0" smtClean="0"/>
              <a:t>is not </a:t>
            </a:r>
            <a:r>
              <a:rPr lang="en-US" dirty="0"/>
              <a:t>disrupted when the switch leaves the network or returns.</a:t>
            </a:r>
          </a:p>
          <a:p>
            <a:pPr marL="0" indent="0">
              <a:buNone/>
            </a:pPr>
            <a:r>
              <a:rPr lang="en-US" dirty="0"/>
              <a:t>Possible Problems: None.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F667-4514-4559-99B5-9748F84FC15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0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E67D-F150-453C-A55B-24CE92F1848D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7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FCIA GEN 6 Interoperability 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All participating devices shall conform to the recently published version of </a:t>
            </a:r>
            <a:r>
              <a:rPr lang="en-US" dirty="0" smtClean="0"/>
              <a:t>FC-BB-6 Standard </a:t>
            </a:r>
            <a:r>
              <a:rPr lang="en-US" dirty="0"/>
              <a:t>version 2.00 published December, 2013. Initiators shall be configured with one of </a:t>
            </a:r>
            <a:r>
              <a:rPr lang="en-US" dirty="0" err="1" smtClean="0"/>
              <a:t>thefollowing</a:t>
            </a:r>
            <a:r>
              <a:rPr lang="en-US" dirty="0" smtClean="0"/>
              <a:t> </a:t>
            </a:r>
            <a:r>
              <a:rPr lang="en-US" dirty="0"/>
              <a:t>applications to allow generation of LAN traffic at the same time as FCoE traffic:</a:t>
            </a:r>
          </a:p>
          <a:p>
            <a:pPr marL="0" indent="0">
              <a:buNone/>
            </a:pPr>
            <a:r>
              <a:rPr lang="en-US" dirty="0"/>
              <a:t>a. NTCP (windows only)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iperf</a:t>
            </a:r>
            <a:r>
              <a:rPr lang="en-US" dirty="0"/>
              <a:t> (</a:t>
            </a:r>
            <a:r>
              <a:rPr lang="en-US" dirty="0" err="1"/>
              <a:t>linux</a:t>
            </a:r>
            <a:r>
              <a:rPr lang="en-US" dirty="0"/>
              <a:t> only)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netperf</a:t>
            </a:r>
            <a:r>
              <a:rPr lang="en-US" dirty="0"/>
              <a:t> (windows/</a:t>
            </a:r>
            <a:r>
              <a:rPr lang="en-US" dirty="0" err="1"/>
              <a:t>linux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d. Medusa MLTT tools (windows/</a:t>
            </a:r>
            <a:r>
              <a:rPr lang="en-US" dirty="0" err="1"/>
              <a:t>linux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</a:t>
            </a:r>
            <a:r>
              <a:rPr lang="en-US" dirty="0"/>
              <a:t>: Medusa Lab's tool can be installed when you arrive at the event. For the ETS testing in the </a:t>
            </a:r>
            <a:r>
              <a:rPr lang="en-US" dirty="0" err="1" smtClean="0"/>
              <a:t>largefabric</a:t>
            </a:r>
            <a:r>
              <a:rPr lang="en-US" dirty="0" smtClean="0"/>
              <a:t> </a:t>
            </a:r>
            <a:r>
              <a:rPr lang="en-US" dirty="0"/>
              <a:t>build, an external traffic source will be provided at the event. All participating hosts that </a:t>
            </a:r>
            <a:r>
              <a:rPr lang="en-US" dirty="0" err="1" smtClean="0"/>
              <a:t>arerunning</a:t>
            </a:r>
            <a:r>
              <a:rPr lang="en-US" dirty="0" smtClean="0"/>
              <a:t> </a:t>
            </a:r>
            <a:r>
              <a:rPr lang="en-US" dirty="0"/>
              <a:t>Windows OS need to come with MPIO failover software installed.</a:t>
            </a:r>
          </a:p>
          <a:p>
            <a:pPr marL="0" indent="0">
              <a:buNone/>
            </a:pPr>
            <a:r>
              <a:rPr lang="en-US" dirty="0"/>
              <a:t>FCoE – VLAN ID: 102, Priority 3, Lossless</a:t>
            </a:r>
          </a:p>
          <a:p>
            <a:pPr marL="0" indent="0">
              <a:buNone/>
            </a:pPr>
            <a:r>
              <a:rPr lang="en-US" dirty="0"/>
              <a:t>Tagged UDP LAN traffic will be on VLAN ID 10, Priority 5, Lossless</a:t>
            </a:r>
          </a:p>
          <a:p>
            <a:pPr marL="0" indent="0">
              <a:buNone/>
            </a:pPr>
            <a:r>
              <a:rPr lang="en-US" dirty="0"/>
              <a:t>Untagged LAN traffic will be on VLAN ID 1, </a:t>
            </a:r>
            <a:r>
              <a:rPr lang="en-US" dirty="0" err="1"/>
              <a:t>Lossy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8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FCIA GEN 6 Interoperability 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Definitions:</a:t>
            </a:r>
          </a:p>
          <a:p>
            <a:pPr marL="0" indent="0">
              <a:buNone/>
            </a:pPr>
            <a:r>
              <a:rPr lang="en-US" dirty="0" smtClean="0"/>
              <a:t>FCoE </a:t>
            </a:r>
            <a:r>
              <a:rPr lang="en-US" dirty="0"/>
              <a:t>switch: a Virtual bridged Local Area Network (VLAN) switch that contains a </a:t>
            </a:r>
            <a:r>
              <a:rPr lang="en-US" dirty="0" err="1" smtClean="0"/>
              <a:t>DCBswitch</a:t>
            </a:r>
            <a:r>
              <a:rPr lang="en-US" dirty="0" smtClean="0"/>
              <a:t> </a:t>
            </a:r>
            <a:r>
              <a:rPr lang="en-US" dirty="0"/>
              <a:t>and a FCF and optionally a Fibre Channel interface.</a:t>
            </a:r>
          </a:p>
          <a:p>
            <a:pPr marL="0" indent="0">
              <a:buNone/>
            </a:pPr>
            <a:r>
              <a:rPr lang="en-US" dirty="0" smtClean="0"/>
              <a:t>DCB </a:t>
            </a:r>
            <a:r>
              <a:rPr lang="en-US" dirty="0"/>
              <a:t>switch: a Virtual bridged Local Area Network (VLAN) switch that supports </a:t>
            </a:r>
            <a:r>
              <a:rPr lang="en-US" dirty="0" smtClean="0"/>
              <a:t>DCB functionalities </a:t>
            </a:r>
            <a:r>
              <a:rPr lang="en-US" dirty="0"/>
              <a:t>but does not contain FCF functionality. A DCB switch may be either a </a:t>
            </a:r>
            <a:r>
              <a:rPr lang="en-US" dirty="0" err="1" smtClean="0"/>
              <a:t>Prestandard</a:t>
            </a:r>
            <a:r>
              <a:rPr lang="en-US" dirty="0" smtClean="0"/>
              <a:t> DCBX </a:t>
            </a:r>
            <a:r>
              <a:rPr lang="en-US" dirty="0"/>
              <a:t>(CEE) switch or an IEEE standard DCBX (IEEE) switch.</a:t>
            </a:r>
          </a:p>
          <a:p>
            <a:pPr marL="0" indent="0">
              <a:buNone/>
            </a:pPr>
            <a:r>
              <a:rPr lang="en-US" dirty="0" smtClean="0"/>
              <a:t>FCF </a:t>
            </a:r>
            <a:r>
              <a:rPr lang="en-US" dirty="0"/>
              <a:t>(FCoE Forwarder): A Fibre Channel Switching Element that is able to forward </a:t>
            </a:r>
            <a:r>
              <a:rPr lang="en-US" dirty="0" smtClean="0"/>
              <a:t>FCoE frames </a:t>
            </a:r>
            <a:r>
              <a:rPr lang="en-US" dirty="0"/>
              <a:t>across one or more FCF-MACs and provides Fibre Channel Fabric services.</a:t>
            </a:r>
          </a:p>
          <a:p>
            <a:pPr marL="0" indent="0">
              <a:buNone/>
            </a:pPr>
            <a:r>
              <a:rPr lang="en-US" dirty="0" smtClean="0"/>
              <a:t>Converged </a:t>
            </a:r>
            <a:r>
              <a:rPr lang="en-US" dirty="0"/>
              <a:t>Network Adapter (CNA): a Virtual bridged Local Area Network host adapter that </a:t>
            </a:r>
            <a:r>
              <a:rPr lang="en-US" dirty="0" smtClean="0"/>
              <a:t>is capable </a:t>
            </a:r>
            <a:r>
              <a:rPr lang="en-US" dirty="0"/>
              <a:t>of driving TCP and/or iSCSI-over-DCB, and/or FCoE and/or </a:t>
            </a:r>
            <a:r>
              <a:rPr lang="en-US" dirty="0" err="1"/>
              <a:t>iWARP</a:t>
            </a:r>
            <a:r>
              <a:rPr lang="en-US" dirty="0"/>
              <a:t> </a:t>
            </a:r>
            <a:r>
              <a:rPr lang="en-US" dirty="0" smtClean="0"/>
              <a:t>traffic applications</a:t>
            </a:r>
          </a:p>
          <a:p>
            <a:pPr marL="0" indent="0">
              <a:buNone/>
            </a:pPr>
            <a:r>
              <a:rPr lang="en-US" dirty="0" smtClean="0"/>
              <a:t>FCoE </a:t>
            </a:r>
            <a:r>
              <a:rPr lang="en-US" dirty="0"/>
              <a:t>Gateway: a component that is able to forward FCoE frames from an Ethernet MAC to </a:t>
            </a:r>
            <a:r>
              <a:rPr lang="en-US" dirty="0" smtClean="0"/>
              <a:t>a Fibre </a:t>
            </a:r>
            <a:r>
              <a:rPr lang="en-US" dirty="0"/>
              <a:t>Channel interface, and that optionally includes one or more Lossless Ethernet </a:t>
            </a:r>
            <a:r>
              <a:rPr lang="en-US" dirty="0" smtClean="0"/>
              <a:t>bridging elements</a:t>
            </a:r>
            <a:r>
              <a:rPr lang="en-US" dirty="0"/>
              <a:t>, but that does not include a Fibre Channel Switching Element or Fibre Channel </a:t>
            </a:r>
            <a:r>
              <a:rPr lang="en-US" dirty="0" err="1" smtClean="0"/>
              <a:t>Fabricservices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FCoE </a:t>
            </a:r>
            <a:r>
              <a:rPr lang="en-US" dirty="0"/>
              <a:t>Target: a Target that is accessed through an FCoE port.</a:t>
            </a:r>
          </a:p>
          <a:p>
            <a:pPr marL="0" indent="0">
              <a:buNone/>
            </a:pPr>
            <a:r>
              <a:rPr lang="en-US" dirty="0" smtClean="0"/>
              <a:t>FC </a:t>
            </a:r>
            <a:r>
              <a:rPr lang="en-US" dirty="0"/>
              <a:t>Target: a Target that is accessed through an FC port.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8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FCIA GEN 6 Interoperability 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An FCoE switch for this </a:t>
            </a:r>
            <a:r>
              <a:rPr lang="en-US" dirty="0" err="1" smtClean="0"/>
              <a:t>Plugfest</a:t>
            </a:r>
            <a:r>
              <a:rPr lang="en-US" dirty="0" smtClean="0"/>
              <a:t> </a:t>
            </a:r>
            <a:r>
              <a:rPr lang="en-US" dirty="0"/>
              <a:t>shall operate as a Standard IEEE DCBX </a:t>
            </a:r>
            <a:r>
              <a:rPr lang="en-US" dirty="0" smtClean="0"/>
              <a:t>switch CEE </a:t>
            </a:r>
            <a:r>
              <a:rPr lang="en-US" dirty="0"/>
              <a:t>DCBX version 1.01 must also be supported</a:t>
            </a:r>
          </a:p>
          <a:p>
            <a:pPr marL="0" indent="0">
              <a:buNone/>
            </a:pPr>
            <a:r>
              <a:rPr lang="en-US" dirty="0"/>
              <a:t>A DCB switch for this </a:t>
            </a:r>
            <a:r>
              <a:rPr lang="en-US" dirty="0" err="1" smtClean="0"/>
              <a:t>Plugfest</a:t>
            </a:r>
            <a:r>
              <a:rPr lang="en-US" dirty="0" smtClean="0"/>
              <a:t> </a:t>
            </a:r>
            <a:r>
              <a:rPr lang="en-US" dirty="0"/>
              <a:t>shall operate as a Standard IEEE DCBX </a:t>
            </a:r>
            <a:r>
              <a:rPr lang="en-US" dirty="0" smtClean="0"/>
              <a:t>switch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Regarding </a:t>
            </a:r>
            <a:r>
              <a:rPr lang="en-US" dirty="0"/>
              <a:t>Trace Capture During The Event:</a:t>
            </a:r>
          </a:p>
          <a:p>
            <a:pPr marL="0" indent="0">
              <a:buNone/>
            </a:pPr>
            <a:r>
              <a:rPr lang="en-US" dirty="0"/>
              <a:t>1) Regarding the various traces taken during the test tracks throughout the </a:t>
            </a:r>
            <a:r>
              <a:rPr lang="en-US" dirty="0" err="1"/>
              <a:t>Plugfest</a:t>
            </a:r>
            <a:r>
              <a:rPr lang="en-US" dirty="0"/>
              <a:t> week, </a:t>
            </a:r>
            <a:r>
              <a:rPr lang="en-US" dirty="0" smtClean="0"/>
              <a:t>test equipment </a:t>
            </a:r>
            <a:r>
              <a:rPr lang="en-US" dirty="0"/>
              <a:t>vendors will share them with the vendors that request them on the UNH ftp share, or </a:t>
            </a:r>
            <a:r>
              <a:rPr lang="en-US" dirty="0" smtClean="0"/>
              <a:t>direct via </a:t>
            </a:r>
            <a:r>
              <a:rPr lang="en-US" dirty="0"/>
              <a:t>thumb drive. Internally, test equipment vendors may use some of the traces to correct/enhance </a:t>
            </a:r>
            <a:r>
              <a:rPr lang="en-US" dirty="0" smtClean="0"/>
              <a:t>their applications</a:t>
            </a:r>
            <a:r>
              <a:rPr lang="en-US" dirty="0"/>
              <a:t>. At no time will any of the traces be shared/used outside of the test equipment </a:t>
            </a:r>
            <a:r>
              <a:rPr lang="en-US" dirty="0" smtClean="0"/>
              <a:t>vendors company</a:t>
            </a:r>
            <a:r>
              <a:rPr lang="en-US" dirty="0"/>
              <a:t>, nor will they be used in any training courses.</a:t>
            </a:r>
          </a:p>
          <a:p>
            <a:pPr marL="0" indent="0">
              <a:buNone/>
            </a:pPr>
            <a:r>
              <a:rPr lang="en-US" dirty="0"/>
              <a:t>2) If at any time a vendor would like a trace taken, but prefer to keep it private, the test </a:t>
            </a:r>
            <a:r>
              <a:rPr lang="en-US" dirty="0" smtClean="0"/>
              <a:t>equipment vendor </a:t>
            </a:r>
            <a:r>
              <a:rPr lang="en-US" dirty="0"/>
              <a:t>will provide the trace to the vendor on a thumb drive, and then delete the original trace. </a:t>
            </a:r>
            <a:r>
              <a:rPr lang="en-US" dirty="0" smtClean="0"/>
              <a:t>Any vendor </a:t>
            </a:r>
            <a:r>
              <a:rPr lang="en-US" dirty="0"/>
              <a:t>should feel free to ask anyone from the test equipment vendor capturing traces to accommodate.</a:t>
            </a:r>
          </a:p>
          <a:p>
            <a:pPr marL="0" indent="0">
              <a:buNone/>
            </a:pPr>
            <a:r>
              <a:rPr lang="en-US" dirty="0"/>
              <a:t>3) If at any time a vendor would like to be certain that the test equipment vendor is not taking a trace </a:t>
            </a:r>
            <a:r>
              <a:rPr lang="en-US" dirty="0" smtClean="0"/>
              <a:t>on a </a:t>
            </a:r>
            <a:r>
              <a:rPr lang="en-US" dirty="0"/>
              <a:t>given set of ports, they can contact UNH to disconnect the tap for that particular test (or verify that </a:t>
            </a:r>
            <a:r>
              <a:rPr lang="en-US" dirty="0" err="1" smtClean="0"/>
              <a:t>notap</a:t>
            </a:r>
            <a:r>
              <a:rPr lang="en-US" dirty="0" smtClean="0"/>
              <a:t> </a:t>
            </a:r>
            <a:r>
              <a:rPr lang="en-US" dirty="0"/>
              <a:t>is connected).</a:t>
            </a:r>
          </a:p>
          <a:p>
            <a:pPr marL="0" indent="0">
              <a:buNone/>
            </a:pPr>
            <a:r>
              <a:rPr lang="en-US" dirty="0"/>
              <a:t>4) Under no circumstances will a test equipment vendor connect a tap to snoop what traffic may </a:t>
            </a:r>
            <a:r>
              <a:rPr lang="en-US" dirty="0" smtClean="0"/>
              <a:t>be occurring </a:t>
            </a:r>
            <a:r>
              <a:rPr lang="en-US" dirty="0"/>
              <a:t>on a link.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- Physical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538060" y="2169669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98787" y="1825680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243" name="Straight Connector 242"/>
          <p:cNvCxnSpPr/>
          <p:nvPr/>
        </p:nvCxnSpPr>
        <p:spPr>
          <a:xfrm>
            <a:off x="4958857" y="2745076"/>
            <a:ext cx="546079" cy="103843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176713" y="3803923"/>
            <a:ext cx="996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Test Equipment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629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198787" y="164070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C50-0502-4803-8D59-C92CAE74282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9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Track  - </a:t>
            </a:r>
            <a:r>
              <a:rPr lang="en-US" dirty="0" smtClean="0"/>
              <a:t>Physical - proposals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Transmit </a:t>
            </a:r>
            <a:r>
              <a:rPr lang="en-US" b="1" dirty="0"/>
              <a:t>: Transceiver</a:t>
            </a:r>
          </a:p>
          <a:p>
            <a:pPr marL="0" indent="0">
              <a:buNone/>
            </a:pPr>
            <a:r>
              <a:rPr lang="en-US" dirty="0"/>
              <a:t>Optical : </a:t>
            </a:r>
            <a:r>
              <a:rPr lang="en-US" dirty="0" err="1"/>
              <a:t>eyemask</a:t>
            </a:r>
            <a:r>
              <a:rPr lang="en-US" dirty="0"/>
              <a:t>.  Calibration of test signal could take ~6hrs worst case)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it would be ~10-15minutes per DUT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Amplitude </a:t>
            </a:r>
            <a:r>
              <a:rPr lang="en-US" dirty="0"/>
              <a:t>- eye diagram.  ~10minutes per transceiver.  It uses the same signal,  but different pattern(PRBs)</a:t>
            </a:r>
          </a:p>
          <a:p>
            <a:pPr marL="0" indent="0">
              <a:buNone/>
            </a:pPr>
            <a:r>
              <a:rPr lang="en-US" dirty="0"/>
              <a:t>Jitter - eye diagram. ~10Min per transceiver.  Same signal, different pattern</a:t>
            </a:r>
          </a:p>
          <a:p>
            <a:pPr marL="0" indent="0">
              <a:buNone/>
            </a:pPr>
            <a:r>
              <a:rPr lang="en-US" dirty="0" smtClean="0"/>
              <a:t>AOC test </a:t>
            </a:r>
            <a:r>
              <a:rPr lang="en-US" dirty="0"/>
              <a:t>needed for 32G copper support: Electrical: same tests, same </a:t>
            </a:r>
            <a:r>
              <a:rPr lang="en-US" dirty="0" smtClean="0"/>
              <a:t>time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Equipment needed : Wave form Analyzer, Clock recovery unit, pattern generator,  optical </a:t>
            </a:r>
            <a:r>
              <a:rPr lang="en-US" dirty="0" err="1"/>
              <a:t>demux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smtClean="0"/>
              <a:t>Electrical </a:t>
            </a:r>
            <a:r>
              <a:rPr lang="en-US" dirty="0"/>
              <a:t>would require pattern generator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Receiver: </a:t>
            </a:r>
            <a:r>
              <a:rPr lang="en-US" b="1" dirty="0" err="1"/>
              <a:t>Tranceiver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Electrical </a:t>
            </a:r>
            <a:r>
              <a:rPr lang="en-US" dirty="0"/>
              <a:t>: Module electrical output (Optical in-Electrical out ) same ~6hr  calibration, 15minutes per DUT</a:t>
            </a:r>
          </a:p>
          <a:p>
            <a:pPr marL="0" indent="0">
              <a:buNone/>
            </a:pPr>
            <a:r>
              <a:rPr lang="en-US" dirty="0" smtClean="0"/>
              <a:t>equipment </a:t>
            </a:r>
            <a:r>
              <a:rPr lang="en-US" dirty="0"/>
              <a:t>: pattern generator with jitter capabilities and equalization settings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Host/NIC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Transmitter </a:t>
            </a:r>
            <a:r>
              <a:rPr lang="en-US" dirty="0"/>
              <a:t>eye diagram and jitter need access to pattern generation on host/NIC   for transmitter testing. 15minutes per DUT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BER needs access to loopback on NIC/host and would require ~6hr calibration,  15minutes per DUT</a:t>
            </a:r>
          </a:p>
          <a:p>
            <a:pPr marL="0" indent="0">
              <a:buNone/>
            </a:pPr>
            <a:r>
              <a:rPr lang="en-US" dirty="0" smtClean="0"/>
              <a:t>Equipment </a:t>
            </a:r>
            <a:r>
              <a:rPr lang="en-US" dirty="0"/>
              <a:t>needed : pattern generator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720B-BA3D-42C4-8F9C-B00B0E4CA14A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1   32/16/8G FC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 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r>
              <a:rPr lang="en-US" sz="3200" dirty="0" smtClean="0">
                <a:latin typeface="HP Simplified" panose="020B0604020204020204" pitchFamily="34" charset="0"/>
              </a:rPr>
              <a:t>Procedure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0" indent="0">
              <a:buNone/>
            </a:pPr>
            <a:r>
              <a:rPr lang="en-US" dirty="0"/>
              <a:t>1.  Connect the devices as shown in the test setup.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Generate patterns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Measure transmitter power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pPr marL="0" indent="0">
              <a:buNone/>
            </a:pPr>
            <a:r>
              <a:rPr lang="en-US" dirty="0"/>
              <a:t>●     Verify </a:t>
            </a:r>
            <a:r>
              <a:rPr lang="en-US" dirty="0" smtClean="0"/>
              <a:t>eye patterns</a:t>
            </a:r>
          </a:p>
          <a:p>
            <a:pPr marL="0" indent="0">
              <a:buNone/>
            </a:pPr>
            <a:r>
              <a:rPr lang="en-US" smtClean="0"/>
              <a:t>●     </a:t>
            </a: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A18B-88C3-4371-AE0A-6C7E082739A2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9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1   32/16/8G FC Interoperability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000" y="3932154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40305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Server/HBAs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6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4" name="Line 8"/>
          <p:cNvSpPr>
            <a:spLocks noChangeShapeType="1"/>
          </p:cNvSpPr>
          <p:nvPr/>
        </p:nvSpPr>
        <p:spPr bwMode="auto">
          <a:xfrm flipV="1">
            <a:off x="2857385" y="6474548"/>
            <a:ext cx="329012" cy="0"/>
          </a:xfrm>
          <a:prstGeom prst="line">
            <a:avLst/>
          </a:prstGeom>
          <a:noFill/>
          <a:ln w="38100" cap="flat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5" name="Rectangle 92"/>
          <p:cNvSpPr>
            <a:spLocks noChangeArrowheads="1"/>
          </p:cNvSpPr>
          <p:nvPr/>
        </p:nvSpPr>
        <p:spPr bwMode="auto">
          <a:xfrm>
            <a:off x="3218017" y="6392518"/>
            <a:ext cx="343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FCoE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538060" y="2169669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4198787" y="1825680"/>
            <a:ext cx="248650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FC Storage    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5700835" y="2760972"/>
            <a:ext cx="72010" cy="99321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4958857" y="2745076"/>
            <a:ext cx="546079" cy="103843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4511479" y="414053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5513507" y="4068651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07741" y="4556689"/>
            <a:ext cx="472830" cy="879018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231" idx="1"/>
          </p:cNvCxnSpPr>
          <p:nvPr/>
        </p:nvCxnSpPr>
        <p:spPr>
          <a:xfrm flipH="1">
            <a:off x="4339318" y="3947636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3" name="Straight Connector 22"/>
          <p:cNvCxnSpPr>
            <a:endCxn id="231" idx="0"/>
          </p:cNvCxnSpPr>
          <p:nvPr/>
        </p:nvCxnSpPr>
        <p:spPr>
          <a:xfrm>
            <a:off x="5583979" y="2730303"/>
            <a:ext cx="54708" cy="102388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5" name="Straight Connector 24"/>
          <p:cNvCxnSpPr>
            <a:stCxn id="332" idx="2"/>
          </p:cNvCxnSpPr>
          <p:nvPr/>
        </p:nvCxnSpPr>
        <p:spPr>
          <a:xfrm>
            <a:off x="4805967" y="2762311"/>
            <a:ext cx="557999" cy="99187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432928" y="2168330"/>
            <a:ext cx="535814" cy="592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7842" y="163141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6713" y="380392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629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37292" y="5616328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581253" y="4017936"/>
            <a:ext cx="1273528" cy="487330"/>
          </a:xfrm>
          <a:prstGeom prst="wedgeRoundRectCallout">
            <a:avLst>
              <a:gd name="adj1" fmla="val 83704"/>
              <a:gd name="adj2" fmla="val 145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ongestion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435349" y="3956924"/>
            <a:ext cx="913401" cy="61708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4712275" y="4078208"/>
            <a:ext cx="790965" cy="60480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19" y="3754189"/>
            <a:ext cx="771935" cy="386894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46063" y="4556689"/>
            <a:ext cx="472830" cy="87901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198787" y="164070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32/16/8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4A8-2CE3-4F8E-B876-2ED7551BEFE8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30817" y="2168330"/>
            <a:ext cx="32123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that transceiver lockout be disabled (if possible).   </a:t>
            </a:r>
          </a:p>
          <a:p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a matrix of multi-vendor </a:t>
            </a:r>
            <a:r>
              <a:rPr lang="en-US" dirty="0" smtClean="0"/>
              <a:t>32/16/8G FC transceivers.</a:t>
            </a:r>
          </a:p>
          <a:p>
            <a:endParaRPr lang="en-US" dirty="0"/>
          </a:p>
          <a:p>
            <a:r>
              <a:rPr lang="en-US" dirty="0" smtClean="0"/>
              <a:t>Test OM2,OM3, OM4 LC-LC</a:t>
            </a:r>
          </a:p>
          <a:p>
            <a:endParaRPr lang="en-US" dirty="0"/>
          </a:p>
          <a:p>
            <a:r>
              <a:rPr lang="en-US" dirty="0" smtClean="0"/>
              <a:t>Test FC 32/16/8 G FC AOCs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3819</Words>
  <Application>Microsoft Office PowerPoint</Application>
  <PresentationFormat>Widescreen</PresentationFormat>
  <Paragraphs>539</Paragraphs>
  <Slides>29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宋体</vt:lpstr>
      <vt:lpstr>华文细黑</vt:lpstr>
      <vt:lpstr>Arial</vt:lpstr>
      <vt:lpstr>Calibri Light</vt:lpstr>
      <vt:lpstr>HP Simplified</vt:lpstr>
      <vt:lpstr>Office Theme</vt:lpstr>
      <vt:lpstr>FCIA Gen 6 PlugFest</vt:lpstr>
      <vt:lpstr>UNH-IOL  GTP Facility</vt:lpstr>
      <vt:lpstr>FCIA GEN 6 Interoperability Test Plan</vt:lpstr>
      <vt:lpstr>FCIA GEN 6 Interoperability Test Plan</vt:lpstr>
      <vt:lpstr>FCIA GEN 6 Interoperability Test Plan</vt:lpstr>
      <vt:lpstr>Test Track  - Physical</vt:lpstr>
      <vt:lpstr>Test Track  - Physical - proposals</vt:lpstr>
      <vt:lpstr>Test Track 1   32/16/8G FC Interoperability  Procedure</vt:lpstr>
      <vt:lpstr>Test Track 1   32/16/8G FC Interoperability</vt:lpstr>
      <vt:lpstr>Test Track 1   32/16/8G FC Interoperability  Procedure</vt:lpstr>
      <vt:lpstr>Test Track 1   32/16/8G FC Interoperability  Procedure</vt:lpstr>
      <vt:lpstr>Test Track 2   32/16/8G FC Multi-hop</vt:lpstr>
      <vt:lpstr>Test Track 2   32/16/8G FC Multi-hop  Procedure</vt:lpstr>
      <vt:lpstr>Test Track 3  32/16/8G FC Direct Connect</vt:lpstr>
      <vt:lpstr>Test Track 3  32/16/8G FC Direct  Procedure</vt:lpstr>
      <vt:lpstr>Test Track 4  32/16/8G FC Multi-Vendor switch(NPV) Interoperability</vt:lpstr>
      <vt:lpstr>Test Track 4  32/16/8G FC Multi-Vendor switch (NPV) Interoperability Procedure</vt:lpstr>
      <vt:lpstr>Test Track 5  32/16/8G FC Redundant Fabric/Availability</vt:lpstr>
      <vt:lpstr>Test Track 5  32/16/8G FC Redundant  Procedure</vt:lpstr>
      <vt:lpstr>Test Track 5  32/16/8G FC Redundant  Procedure</vt:lpstr>
      <vt:lpstr>Test Track 6   25/10GbE FCoE</vt:lpstr>
      <vt:lpstr>Test Track 6   25/10GbE FCoE  Procedure</vt:lpstr>
      <vt:lpstr>Test Track 7   Converged</vt:lpstr>
      <vt:lpstr>Test Track 7   Converged  Procedure</vt:lpstr>
      <vt:lpstr>Test Track 8   Converged Multi-hop</vt:lpstr>
      <vt:lpstr>Test Track 8   Converged Multi-hop Procedure</vt:lpstr>
      <vt:lpstr>Test Track 9  Converged Multi-Vendor switch (NPV) Interoperability</vt:lpstr>
      <vt:lpstr>Test Track 9  Converged Multi-Vendor switch(NPV)  Procedure</vt:lpstr>
      <vt:lpstr>End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Maskas, Barry (Barry A Maskas)</dc:creator>
  <cp:lastModifiedBy>Maskas, Barry (Barry A Maskas)</cp:lastModifiedBy>
  <cp:revision>26</cp:revision>
  <dcterms:created xsi:type="dcterms:W3CDTF">2016-04-11T00:29:53Z</dcterms:created>
  <dcterms:modified xsi:type="dcterms:W3CDTF">2016-04-14T13:50:52Z</dcterms:modified>
</cp:coreProperties>
</file>