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88" r:id="rId3"/>
    <p:sldId id="284" r:id="rId4"/>
    <p:sldId id="285" r:id="rId5"/>
    <p:sldId id="286" r:id="rId6"/>
    <p:sldId id="262" r:id="rId7"/>
    <p:sldId id="287" r:id="rId8"/>
    <p:sldId id="271" r:id="rId9"/>
    <p:sldId id="282" r:id="rId10"/>
    <p:sldId id="283" r:id="rId11"/>
    <p:sldId id="280" r:id="rId12"/>
    <p:sldId id="265" r:id="rId13"/>
    <p:sldId id="272" r:id="rId14"/>
    <p:sldId id="263" r:id="rId15"/>
    <p:sldId id="273" r:id="rId16"/>
    <p:sldId id="266" r:id="rId17"/>
    <p:sldId id="274" r:id="rId18"/>
    <p:sldId id="258" r:id="rId19"/>
    <p:sldId id="275" r:id="rId20"/>
    <p:sldId id="281" r:id="rId21"/>
    <p:sldId id="267" r:id="rId22"/>
    <p:sldId id="276" r:id="rId23"/>
    <p:sldId id="264" r:id="rId24"/>
    <p:sldId id="277" r:id="rId25"/>
    <p:sldId id="269" r:id="rId26"/>
    <p:sldId id="278" r:id="rId27"/>
    <p:sldId id="270" r:id="rId28"/>
    <p:sldId id="279" r:id="rId29"/>
    <p:sldId id="268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6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E0287-742C-4FCE-B921-84FC78C24C14}" type="datetimeFigureOut">
              <a:rPr lang="en-US" smtClean="0"/>
              <a:t>4/14/2016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FE6328-FBAD-4FC0-9844-250B87AA10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21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E6328-FBAD-4FC0-9844-250B87AA103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2539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06400" y="576263"/>
            <a:ext cx="6197600" cy="34861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spcAft>
                <a:spcPts val="289"/>
              </a:spcAft>
              <a:buClr>
                <a:srgbClr val="0096D6"/>
              </a:buClr>
              <a:buSzPct val="100000"/>
            </a:pPr>
            <a:endParaRPr lang="en-US" altLang="zh-CN" sz="1300" dirty="0" smtClean="0">
              <a:ea typeface="华文细黑" pitchFamily="2" charset="-122"/>
            </a:endParaRPr>
          </a:p>
          <a:p>
            <a:pPr>
              <a:spcAft>
                <a:spcPts val="289"/>
              </a:spcAft>
              <a:buClr>
                <a:srgbClr val="0096D6"/>
              </a:buClr>
              <a:buSzPct val="100000"/>
            </a:pPr>
            <a:endParaRPr lang="en-US" altLang="zh-CN" sz="1300" dirty="0" smtClean="0">
              <a:ea typeface="华文细黑" pitchFamily="2" charset="-122"/>
            </a:endParaRPr>
          </a:p>
          <a:p>
            <a:pPr>
              <a:spcAft>
                <a:spcPts val="289"/>
              </a:spcAft>
              <a:buClr>
                <a:srgbClr val="0096D6"/>
              </a:buClr>
              <a:buSzPct val="100000"/>
            </a:pPr>
            <a:r>
              <a:rPr lang="en-US" altLang="zh-CN" sz="1300" dirty="0" smtClean="0">
                <a:ea typeface="华文细黑" pitchFamily="2" charset="-122"/>
              </a:rPr>
              <a:t>This</a:t>
            </a:r>
            <a:r>
              <a:rPr lang="en-US" altLang="zh-CN" sz="1300" baseline="0" dirty="0" smtClean="0">
                <a:ea typeface="华文细黑" pitchFamily="2" charset="-122"/>
              </a:rPr>
              <a:t> is specially designed for customer with multi-storage vendor policy.</a:t>
            </a:r>
          </a:p>
          <a:p>
            <a:pPr>
              <a:spcAft>
                <a:spcPts val="289"/>
              </a:spcAft>
              <a:buClr>
                <a:srgbClr val="0096D6"/>
              </a:buClr>
              <a:buSzPct val="100000"/>
            </a:pPr>
            <a:endParaRPr lang="en-US" altLang="zh-CN" sz="1300" baseline="0" dirty="0" smtClean="0">
              <a:ea typeface="华文细黑" pitchFamily="2" charset="-122"/>
            </a:endParaRPr>
          </a:p>
          <a:p>
            <a:pPr>
              <a:spcAft>
                <a:spcPts val="289"/>
              </a:spcAft>
              <a:buClr>
                <a:srgbClr val="0096D6"/>
              </a:buClr>
              <a:buSzPct val="100000"/>
            </a:pPr>
            <a:endParaRPr lang="en-US" altLang="zh-CN" sz="1300" dirty="0">
              <a:ea typeface="华文细黑" pitchFamily="2" charset="-122"/>
            </a:endParaRPr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Course or module title</a:t>
            </a:r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Date or rev. #</a:t>
            </a:r>
            <a:endParaRPr lang="en-GB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 smtClean="0"/>
              <a:t>HP Restricted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2A853E8-D85F-5D49-95D2-E1D96ABFE2B9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97713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06400" y="576263"/>
            <a:ext cx="6197600" cy="34861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spcAft>
                <a:spcPts val="289"/>
              </a:spcAft>
              <a:buClr>
                <a:srgbClr val="0096D6"/>
              </a:buClr>
              <a:buSzPct val="100000"/>
            </a:pPr>
            <a:endParaRPr lang="en-US" altLang="zh-CN" sz="1300" dirty="0" smtClean="0">
              <a:ea typeface="华文细黑" pitchFamily="2" charset="-122"/>
            </a:endParaRPr>
          </a:p>
          <a:p>
            <a:pPr>
              <a:spcAft>
                <a:spcPts val="289"/>
              </a:spcAft>
              <a:buClr>
                <a:srgbClr val="0096D6"/>
              </a:buClr>
              <a:buSzPct val="100000"/>
            </a:pPr>
            <a:endParaRPr lang="en-US" altLang="zh-CN" sz="1300" dirty="0" smtClean="0">
              <a:ea typeface="华文细黑" pitchFamily="2" charset="-122"/>
            </a:endParaRPr>
          </a:p>
          <a:p>
            <a:pPr>
              <a:spcAft>
                <a:spcPts val="289"/>
              </a:spcAft>
              <a:buClr>
                <a:srgbClr val="0096D6"/>
              </a:buClr>
              <a:buSzPct val="100000"/>
            </a:pPr>
            <a:r>
              <a:rPr lang="en-US" altLang="zh-CN" sz="1300" dirty="0" smtClean="0">
                <a:ea typeface="华文细黑" pitchFamily="2" charset="-122"/>
              </a:rPr>
              <a:t>This</a:t>
            </a:r>
            <a:r>
              <a:rPr lang="en-US" altLang="zh-CN" sz="1300" baseline="0" dirty="0" smtClean="0">
                <a:ea typeface="华文细黑" pitchFamily="2" charset="-122"/>
              </a:rPr>
              <a:t> is specially designed for customer with multi-storage vendor policy.</a:t>
            </a:r>
          </a:p>
          <a:p>
            <a:pPr>
              <a:spcAft>
                <a:spcPts val="289"/>
              </a:spcAft>
              <a:buClr>
                <a:srgbClr val="0096D6"/>
              </a:buClr>
              <a:buSzPct val="100000"/>
            </a:pPr>
            <a:endParaRPr lang="en-US" altLang="zh-CN" sz="1300" baseline="0" dirty="0" smtClean="0">
              <a:ea typeface="华文细黑" pitchFamily="2" charset="-122"/>
            </a:endParaRPr>
          </a:p>
          <a:p>
            <a:pPr>
              <a:spcAft>
                <a:spcPts val="289"/>
              </a:spcAft>
              <a:buClr>
                <a:srgbClr val="0096D6"/>
              </a:buClr>
              <a:buSzPct val="100000"/>
            </a:pPr>
            <a:endParaRPr lang="en-US" altLang="zh-CN" sz="1300" dirty="0">
              <a:ea typeface="华文细黑" pitchFamily="2" charset="-122"/>
            </a:endParaRPr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Course or module title</a:t>
            </a:r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Date or rev. #</a:t>
            </a:r>
            <a:endParaRPr lang="en-GB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 smtClean="0"/>
              <a:t>HP Restricted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2A853E8-D85F-5D49-95D2-E1D96ABFE2B9}" type="slidenum">
              <a:rPr lang="en-GB" smtClean="0"/>
              <a:pPr/>
              <a:t>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66780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06400" y="576263"/>
            <a:ext cx="6197600" cy="34861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spcAft>
                <a:spcPts val="289"/>
              </a:spcAft>
              <a:buClr>
                <a:srgbClr val="0096D6"/>
              </a:buClr>
              <a:buSzPct val="100000"/>
            </a:pPr>
            <a:endParaRPr lang="en-US" altLang="zh-CN" sz="1300" dirty="0" smtClean="0">
              <a:ea typeface="华文细黑" pitchFamily="2" charset="-122"/>
            </a:endParaRPr>
          </a:p>
          <a:p>
            <a:pPr>
              <a:spcAft>
                <a:spcPts val="289"/>
              </a:spcAft>
              <a:buClr>
                <a:srgbClr val="0096D6"/>
              </a:buClr>
              <a:buSzPct val="100000"/>
            </a:pPr>
            <a:endParaRPr lang="en-US" altLang="zh-CN" sz="1300" dirty="0" smtClean="0">
              <a:ea typeface="华文细黑" pitchFamily="2" charset="-122"/>
            </a:endParaRPr>
          </a:p>
          <a:p>
            <a:pPr>
              <a:spcAft>
                <a:spcPts val="289"/>
              </a:spcAft>
              <a:buClr>
                <a:srgbClr val="0096D6"/>
              </a:buClr>
              <a:buSzPct val="100000"/>
            </a:pPr>
            <a:r>
              <a:rPr lang="en-US" altLang="zh-CN" sz="1300" dirty="0" smtClean="0">
                <a:ea typeface="华文细黑" pitchFamily="2" charset="-122"/>
              </a:rPr>
              <a:t>This</a:t>
            </a:r>
            <a:r>
              <a:rPr lang="en-US" altLang="zh-CN" sz="1300" baseline="0" dirty="0" smtClean="0">
                <a:ea typeface="华文细黑" pitchFamily="2" charset="-122"/>
              </a:rPr>
              <a:t> is specially designed for customer with multi-storage vendor policy.</a:t>
            </a:r>
          </a:p>
          <a:p>
            <a:pPr>
              <a:spcAft>
                <a:spcPts val="289"/>
              </a:spcAft>
              <a:buClr>
                <a:srgbClr val="0096D6"/>
              </a:buClr>
              <a:buSzPct val="100000"/>
            </a:pPr>
            <a:endParaRPr lang="en-US" altLang="zh-CN" sz="1300" baseline="0" dirty="0" smtClean="0">
              <a:ea typeface="华文细黑" pitchFamily="2" charset="-122"/>
            </a:endParaRPr>
          </a:p>
          <a:p>
            <a:pPr>
              <a:spcAft>
                <a:spcPts val="289"/>
              </a:spcAft>
              <a:buClr>
                <a:srgbClr val="0096D6"/>
              </a:buClr>
              <a:buSzPct val="100000"/>
            </a:pPr>
            <a:endParaRPr lang="en-US" altLang="zh-CN" sz="1300" dirty="0">
              <a:ea typeface="华文细黑" pitchFamily="2" charset="-122"/>
            </a:endParaRPr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Course or module title</a:t>
            </a:r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Date or rev. #</a:t>
            </a:r>
            <a:endParaRPr lang="en-GB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 smtClean="0"/>
              <a:t>HP Restricted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2A853E8-D85F-5D49-95D2-E1D96ABFE2B9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11668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06400" y="576263"/>
            <a:ext cx="6197600" cy="34861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spcAft>
                <a:spcPts val="289"/>
              </a:spcAft>
              <a:buClr>
                <a:srgbClr val="0096D6"/>
              </a:buClr>
              <a:buSzPct val="100000"/>
            </a:pPr>
            <a:endParaRPr lang="en-US" altLang="zh-CN" sz="1300" dirty="0" smtClean="0">
              <a:ea typeface="华文细黑" pitchFamily="2" charset="-122"/>
            </a:endParaRPr>
          </a:p>
          <a:p>
            <a:pPr>
              <a:spcAft>
                <a:spcPts val="289"/>
              </a:spcAft>
              <a:buClr>
                <a:srgbClr val="0096D6"/>
              </a:buClr>
              <a:buSzPct val="100000"/>
            </a:pPr>
            <a:endParaRPr lang="en-US" altLang="zh-CN" sz="1300" dirty="0" smtClean="0">
              <a:ea typeface="华文细黑" pitchFamily="2" charset="-122"/>
            </a:endParaRPr>
          </a:p>
          <a:p>
            <a:pPr>
              <a:spcAft>
                <a:spcPts val="289"/>
              </a:spcAft>
              <a:buClr>
                <a:srgbClr val="0096D6"/>
              </a:buClr>
              <a:buSzPct val="100000"/>
            </a:pPr>
            <a:r>
              <a:rPr lang="en-US" altLang="zh-CN" sz="1300" dirty="0" smtClean="0">
                <a:ea typeface="华文细黑" pitchFamily="2" charset="-122"/>
              </a:rPr>
              <a:t>This</a:t>
            </a:r>
            <a:r>
              <a:rPr lang="en-US" altLang="zh-CN" sz="1300" baseline="0" dirty="0" smtClean="0">
                <a:ea typeface="华文细黑" pitchFamily="2" charset="-122"/>
              </a:rPr>
              <a:t> is specially designed for customer with multi-storage vendor policy.</a:t>
            </a:r>
          </a:p>
          <a:p>
            <a:pPr>
              <a:spcAft>
                <a:spcPts val="289"/>
              </a:spcAft>
              <a:buClr>
                <a:srgbClr val="0096D6"/>
              </a:buClr>
              <a:buSzPct val="100000"/>
            </a:pPr>
            <a:endParaRPr lang="en-US" altLang="zh-CN" sz="1300" baseline="0" dirty="0" smtClean="0">
              <a:ea typeface="华文细黑" pitchFamily="2" charset="-122"/>
            </a:endParaRPr>
          </a:p>
          <a:p>
            <a:pPr>
              <a:spcAft>
                <a:spcPts val="289"/>
              </a:spcAft>
              <a:buClr>
                <a:srgbClr val="0096D6"/>
              </a:buClr>
              <a:buSzPct val="100000"/>
            </a:pPr>
            <a:endParaRPr lang="en-US" altLang="zh-CN" sz="1300" dirty="0">
              <a:ea typeface="华文细黑" pitchFamily="2" charset="-122"/>
            </a:endParaRPr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Course or module title</a:t>
            </a:r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Date or rev. #</a:t>
            </a:r>
            <a:endParaRPr lang="en-GB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 smtClean="0"/>
              <a:t>HP Restricted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2A853E8-D85F-5D49-95D2-E1D96ABFE2B9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86027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06400" y="576263"/>
            <a:ext cx="6197600" cy="34861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spcAft>
                <a:spcPts val="289"/>
              </a:spcAft>
              <a:buClr>
                <a:srgbClr val="0096D6"/>
              </a:buClr>
              <a:buSzPct val="100000"/>
            </a:pPr>
            <a:endParaRPr lang="en-US" altLang="zh-CN" sz="1300" dirty="0" smtClean="0">
              <a:ea typeface="华文细黑" pitchFamily="2" charset="-122"/>
            </a:endParaRPr>
          </a:p>
          <a:p>
            <a:pPr>
              <a:spcAft>
                <a:spcPts val="289"/>
              </a:spcAft>
              <a:buClr>
                <a:srgbClr val="0096D6"/>
              </a:buClr>
              <a:buSzPct val="100000"/>
            </a:pPr>
            <a:endParaRPr lang="en-US" altLang="zh-CN" sz="1300" dirty="0" smtClean="0">
              <a:ea typeface="华文细黑" pitchFamily="2" charset="-122"/>
            </a:endParaRPr>
          </a:p>
          <a:p>
            <a:pPr>
              <a:spcAft>
                <a:spcPts val="289"/>
              </a:spcAft>
              <a:buClr>
                <a:srgbClr val="0096D6"/>
              </a:buClr>
              <a:buSzPct val="100000"/>
            </a:pPr>
            <a:r>
              <a:rPr lang="en-US" altLang="zh-CN" sz="1300" dirty="0" smtClean="0">
                <a:ea typeface="华文细黑" pitchFamily="2" charset="-122"/>
              </a:rPr>
              <a:t>This</a:t>
            </a:r>
            <a:r>
              <a:rPr lang="en-US" altLang="zh-CN" sz="1300" baseline="0" dirty="0" smtClean="0">
                <a:ea typeface="华文细黑" pitchFamily="2" charset="-122"/>
              </a:rPr>
              <a:t> is specially designed for customer with multi-storage vendor policy.</a:t>
            </a:r>
          </a:p>
          <a:p>
            <a:pPr>
              <a:spcAft>
                <a:spcPts val="289"/>
              </a:spcAft>
              <a:buClr>
                <a:srgbClr val="0096D6"/>
              </a:buClr>
              <a:buSzPct val="100000"/>
            </a:pPr>
            <a:endParaRPr lang="en-US" altLang="zh-CN" sz="1300" baseline="0" dirty="0" smtClean="0">
              <a:ea typeface="华文细黑" pitchFamily="2" charset="-122"/>
            </a:endParaRPr>
          </a:p>
          <a:p>
            <a:pPr>
              <a:spcAft>
                <a:spcPts val="289"/>
              </a:spcAft>
              <a:buClr>
                <a:srgbClr val="0096D6"/>
              </a:buClr>
              <a:buSzPct val="100000"/>
            </a:pPr>
            <a:endParaRPr lang="en-US" altLang="zh-CN" sz="1300" dirty="0">
              <a:ea typeface="华文细黑" pitchFamily="2" charset="-122"/>
            </a:endParaRPr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Course or module title</a:t>
            </a:r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Date or rev. #</a:t>
            </a:r>
            <a:endParaRPr lang="en-GB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 smtClean="0"/>
              <a:t>HP Restricted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2A853E8-D85F-5D49-95D2-E1D96ABFE2B9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91582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06400" y="576263"/>
            <a:ext cx="6197600" cy="34861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spcAft>
                <a:spcPts val="289"/>
              </a:spcAft>
              <a:buClr>
                <a:srgbClr val="0096D6"/>
              </a:buClr>
              <a:buSzPct val="100000"/>
            </a:pPr>
            <a:endParaRPr lang="en-US" altLang="zh-CN" sz="1300" dirty="0" smtClean="0">
              <a:ea typeface="华文细黑" pitchFamily="2" charset="-122"/>
            </a:endParaRPr>
          </a:p>
          <a:p>
            <a:pPr>
              <a:spcAft>
                <a:spcPts val="289"/>
              </a:spcAft>
              <a:buClr>
                <a:srgbClr val="0096D6"/>
              </a:buClr>
              <a:buSzPct val="100000"/>
            </a:pPr>
            <a:endParaRPr lang="en-US" altLang="zh-CN" sz="1300" dirty="0" smtClean="0">
              <a:ea typeface="华文细黑" pitchFamily="2" charset="-122"/>
            </a:endParaRPr>
          </a:p>
          <a:p>
            <a:pPr>
              <a:spcAft>
                <a:spcPts val="289"/>
              </a:spcAft>
              <a:buClr>
                <a:srgbClr val="0096D6"/>
              </a:buClr>
              <a:buSzPct val="100000"/>
            </a:pPr>
            <a:r>
              <a:rPr lang="en-US" altLang="zh-CN" sz="1300" dirty="0" smtClean="0">
                <a:ea typeface="华文细黑" pitchFamily="2" charset="-122"/>
              </a:rPr>
              <a:t>This</a:t>
            </a:r>
            <a:r>
              <a:rPr lang="en-US" altLang="zh-CN" sz="1300" baseline="0" dirty="0" smtClean="0">
                <a:ea typeface="华文细黑" pitchFamily="2" charset="-122"/>
              </a:rPr>
              <a:t> is specially designed for customer with multi-storage vendor policy.</a:t>
            </a:r>
          </a:p>
          <a:p>
            <a:pPr>
              <a:spcAft>
                <a:spcPts val="289"/>
              </a:spcAft>
              <a:buClr>
                <a:srgbClr val="0096D6"/>
              </a:buClr>
              <a:buSzPct val="100000"/>
            </a:pPr>
            <a:endParaRPr lang="en-US" altLang="zh-CN" sz="1300" baseline="0" dirty="0" smtClean="0">
              <a:ea typeface="华文细黑" pitchFamily="2" charset="-122"/>
            </a:endParaRPr>
          </a:p>
          <a:p>
            <a:pPr>
              <a:spcAft>
                <a:spcPts val="289"/>
              </a:spcAft>
              <a:buClr>
                <a:srgbClr val="0096D6"/>
              </a:buClr>
              <a:buSzPct val="100000"/>
            </a:pPr>
            <a:endParaRPr lang="en-US" altLang="zh-CN" sz="1300" dirty="0">
              <a:ea typeface="华文细黑" pitchFamily="2" charset="-122"/>
            </a:endParaRPr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Course or module title</a:t>
            </a:r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Date or rev. #</a:t>
            </a:r>
            <a:endParaRPr lang="en-GB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 smtClean="0"/>
              <a:t>HP Restricted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2A853E8-D85F-5D49-95D2-E1D96ABFE2B9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48831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06400" y="576263"/>
            <a:ext cx="6197600" cy="34861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spcAft>
                <a:spcPts val="289"/>
              </a:spcAft>
              <a:buClr>
                <a:srgbClr val="0096D6"/>
              </a:buClr>
              <a:buSzPct val="100000"/>
            </a:pPr>
            <a:endParaRPr lang="en-US" altLang="zh-CN" sz="1300" dirty="0" smtClean="0">
              <a:ea typeface="华文细黑" pitchFamily="2" charset="-122"/>
            </a:endParaRPr>
          </a:p>
          <a:p>
            <a:pPr>
              <a:spcAft>
                <a:spcPts val="289"/>
              </a:spcAft>
              <a:buClr>
                <a:srgbClr val="0096D6"/>
              </a:buClr>
              <a:buSzPct val="100000"/>
            </a:pPr>
            <a:endParaRPr lang="en-US" altLang="zh-CN" sz="1300" dirty="0" smtClean="0">
              <a:ea typeface="华文细黑" pitchFamily="2" charset="-122"/>
            </a:endParaRPr>
          </a:p>
          <a:p>
            <a:pPr>
              <a:spcAft>
                <a:spcPts val="289"/>
              </a:spcAft>
              <a:buClr>
                <a:srgbClr val="0096D6"/>
              </a:buClr>
              <a:buSzPct val="100000"/>
            </a:pPr>
            <a:r>
              <a:rPr lang="en-US" altLang="zh-CN" sz="1300" dirty="0" smtClean="0">
                <a:ea typeface="华文细黑" pitchFamily="2" charset="-122"/>
              </a:rPr>
              <a:t>This</a:t>
            </a:r>
            <a:r>
              <a:rPr lang="en-US" altLang="zh-CN" sz="1300" baseline="0" dirty="0" smtClean="0">
                <a:ea typeface="华文细黑" pitchFamily="2" charset="-122"/>
              </a:rPr>
              <a:t> is specially designed for customer with multi-storage vendor policy.</a:t>
            </a:r>
          </a:p>
          <a:p>
            <a:pPr>
              <a:spcAft>
                <a:spcPts val="289"/>
              </a:spcAft>
              <a:buClr>
                <a:srgbClr val="0096D6"/>
              </a:buClr>
              <a:buSzPct val="100000"/>
            </a:pPr>
            <a:endParaRPr lang="en-US" altLang="zh-CN" sz="1300" baseline="0" dirty="0" smtClean="0">
              <a:ea typeface="华文细黑" pitchFamily="2" charset="-122"/>
            </a:endParaRPr>
          </a:p>
          <a:p>
            <a:pPr>
              <a:spcAft>
                <a:spcPts val="289"/>
              </a:spcAft>
              <a:buClr>
                <a:srgbClr val="0096D6"/>
              </a:buClr>
              <a:buSzPct val="100000"/>
            </a:pPr>
            <a:endParaRPr lang="en-US" altLang="zh-CN" sz="1300" dirty="0">
              <a:ea typeface="华文细黑" pitchFamily="2" charset="-122"/>
            </a:endParaRPr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Course or module title</a:t>
            </a:r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Date or rev. #</a:t>
            </a:r>
            <a:endParaRPr lang="en-GB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 smtClean="0"/>
              <a:t>HP Restricted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2A853E8-D85F-5D49-95D2-E1D96ABFE2B9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7707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06400" y="576263"/>
            <a:ext cx="6197600" cy="34861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spcAft>
                <a:spcPts val="289"/>
              </a:spcAft>
              <a:buClr>
                <a:srgbClr val="0096D6"/>
              </a:buClr>
              <a:buSzPct val="100000"/>
            </a:pPr>
            <a:endParaRPr lang="en-US" altLang="zh-CN" sz="1300" dirty="0" smtClean="0">
              <a:ea typeface="华文细黑" pitchFamily="2" charset="-122"/>
            </a:endParaRPr>
          </a:p>
          <a:p>
            <a:pPr>
              <a:spcAft>
                <a:spcPts val="289"/>
              </a:spcAft>
              <a:buClr>
                <a:srgbClr val="0096D6"/>
              </a:buClr>
              <a:buSzPct val="100000"/>
            </a:pPr>
            <a:endParaRPr lang="en-US" altLang="zh-CN" sz="1300" dirty="0" smtClean="0">
              <a:ea typeface="华文细黑" pitchFamily="2" charset="-122"/>
            </a:endParaRPr>
          </a:p>
          <a:p>
            <a:pPr>
              <a:spcAft>
                <a:spcPts val="289"/>
              </a:spcAft>
              <a:buClr>
                <a:srgbClr val="0096D6"/>
              </a:buClr>
              <a:buSzPct val="100000"/>
            </a:pPr>
            <a:r>
              <a:rPr lang="en-US" altLang="zh-CN" sz="1300" dirty="0" smtClean="0">
                <a:ea typeface="华文细黑" pitchFamily="2" charset="-122"/>
              </a:rPr>
              <a:t>This</a:t>
            </a:r>
            <a:r>
              <a:rPr lang="en-US" altLang="zh-CN" sz="1300" baseline="0" dirty="0" smtClean="0">
                <a:ea typeface="华文细黑" pitchFamily="2" charset="-122"/>
              </a:rPr>
              <a:t> is specially designed for customer with multi-storage vendor policy.</a:t>
            </a:r>
          </a:p>
          <a:p>
            <a:pPr>
              <a:spcAft>
                <a:spcPts val="289"/>
              </a:spcAft>
              <a:buClr>
                <a:srgbClr val="0096D6"/>
              </a:buClr>
              <a:buSzPct val="100000"/>
            </a:pPr>
            <a:endParaRPr lang="en-US" altLang="zh-CN" sz="1300" baseline="0" dirty="0" smtClean="0">
              <a:ea typeface="华文细黑" pitchFamily="2" charset="-122"/>
            </a:endParaRPr>
          </a:p>
          <a:p>
            <a:pPr>
              <a:spcAft>
                <a:spcPts val="289"/>
              </a:spcAft>
              <a:buClr>
                <a:srgbClr val="0096D6"/>
              </a:buClr>
              <a:buSzPct val="100000"/>
            </a:pPr>
            <a:endParaRPr lang="en-US" altLang="zh-CN" sz="1300" dirty="0">
              <a:ea typeface="华文细黑" pitchFamily="2" charset="-122"/>
            </a:endParaRPr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Course or module title</a:t>
            </a:r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Date or rev. #</a:t>
            </a:r>
            <a:endParaRPr lang="en-GB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 smtClean="0"/>
              <a:t>HP Restricted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2A853E8-D85F-5D49-95D2-E1D96ABFE2B9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9984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06400" y="576263"/>
            <a:ext cx="6197600" cy="34861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spcAft>
                <a:spcPts val="289"/>
              </a:spcAft>
              <a:buClr>
                <a:srgbClr val="0096D6"/>
              </a:buClr>
              <a:buSzPct val="100000"/>
            </a:pPr>
            <a:endParaRPr lang="en-US" altLang="zh-CN" sz="1300" dirty="0" smtClean="0">
              <a:ea typeface="华文细黑" pitchFamily="2" charset="-122"/>
            </a:endParaRPr>
          </a:p>
          <a:p>
            <a:pPr>
              <a:spcAft>
                <a:spcPts val="289"/>
              </a:spcAft>
              <a:buClr>
                <a:srgbClr val="0096D6"/>
              </a:buClr>
              <a:buSzPct val="100000"/>
            </a:pPr>
            <a:endParaRPr lang="en-US" altLang="zh-CN" sz="1300" dirty="0" smtClean="0">
              <a:ea typeface="华文细黑" pitchFamily="2" charset="-122"/>
            </a:endParaRPr>
          </a:p>
          <a:p>
            <a:pPr>
              <a:spcAft>
                <a:spcPts val="289"/>
              </a:spcAft>
              <a:buClr>
                <a:srgbClr val="0096D6"/>
              </a:buClr>
              <a:buSzPct val="100000"/>
            </a:pPr>
            <a:r>
              <a:rPr lang="en-US" altLang="zh-CN" sz="1300" dirty="0" smtClean="0">
                <a:ea typeface="华文细黑" pitchFamily="2" charset="-122"/>
              </a:rPr>
              <a:t>This</a:t>
            </a:r>
            <a:r>
              <a:rPr lang="en-US" altLang="zh-CN" sz="1300" baseline="0" dirty="0" smtClean="0">
                <a:ea typeface="华文细黑" pitchFamily="2" charset="-122"/>
              </a:rPr>
              <a:t> is specially designed for customer with multi-storage vendor policy.</a:t>
            </a:r>
          </a:p>
          <a:p>
            <a:pPr>
              <a:spcAft>
                <a:spcPts val="289"/>
              </a:spcAft>
              <a:buClr>
                <a:srgbClr val="0096D6"/>
              </a:buClr>
              <a:buSzPct val="100000"/>
            </a:pPr>
            <a:endParaRPr lang="en-US" altLang="zh-CN" sz="1300" baseline="0" dirty="0" smtClean="0">
              <a:ea typeface="华文细黑" pitchFamily="2" charset="-122"/>
            </a:endParaRPr>
          </a:p>
          <a:p>
            <a:pPr>
              <a:spcAft>
                <a:spcPts val="289"/>
              </a:spcAft>
              <a:buClr>
                <a:srgbClr val="0096D6"/>
              </a:buClr>
              <a:buSzPct val="100000"/>
            </a:pPr>
            <a:endParaRPr lang="en-US" altLang="zh-CN" sz="1300" dirty="0">
              <a:ea typeface="华文细黑" pitchFamily="2" charset="-122"/>
            </a:endParaRPr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Course or module title</a:t>
            </a:r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Date or rev. #</a:t>
            </a:r>
            <a:endParaRPr lang="en-GB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 smtClean="0"/>
              <a:t>HP Restricted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2A853E8-D85F-5D49-95D2-E1D96ABFE2B9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3041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06400" y="576263"/>
            <a:ext cx="6197600" cy="34861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spcAft>
                <a:spcPts val="289"/>
              </a:spcAft>
              <a:buClr>
                <a:srgbClr val="0096D6"/>
              </a:buClr>
              <a:buSzPct val="100000"/>
            </a:pPr>
            <a:endParaRPr lang="en-US" altLang="zh-CN" sz="1300" dirty="0" smtClean="0">
              <a:ea typeface="华文细黑" pitchFamily="2" charset="-122"/>
            </a:endParaRPr>
          </a:p>
          <a:p>
            <a:pPr>
              <a:spcAft>
                <a:spcPts val="289"/>
              </a:spcAft>
              <a:buClr>
                <a:srgbClr val="0096D6"/>
              </a:buClr>
              <a:buSzPct val="100000"/>
            </a:pPr>
            <a:endParaRPr lang="en-US" altLang="zh-CN" sz="1300" dirty="0" smtClean="0">
              <a:ea typeface="华文细黑" pitchFamily="2" charset="-122"/>
            </a:endParaRPr>
          </a:p>
          <a:p>
            <a:pPr>
              <a:spcAft>
                <a:spcPts val="289"/>
              </a:spcAft>
              <a:buClr>
                <a:srgbClr val="0096D6"/>
              </a:buClr>
              <a:buSzPct val="100000"/>
            </a:pPr>
            <a:r>
              <a:rPr lang="en-US" altLang="zh-CN" sz="1300" dirty="0" smtClean="0">
                <a:ea typeface="华文细黑" pitchFamily="2" charset="-122"/>
              </a:rPr>
              <a:t>This</a:t>
            </a:r>
            <a:r>
              <a:rPr lang="en-US" altLang="zh-CN" sz="1300" baseline="0" dirty="0" smtClean="0">
                <a:ea typeface="华文细黑" pitchFamily="2" charset="-122"/>
              </a:rPr>
              <a:t> is specially designed for customer with multi-storage vendor policy.</a:t>
            </a:r>
          </a:p>
          <a:p>
            <a:pPr>
              <a:spcAft>
                <a:spcPts val="289"/>
              </a:spcAft>
              <a:buClr>
                <a:srgbClr val="0096D6"/>
              </a:buClr>
              <a:buSzPct val="100000"/>
            </a:pPr>
            <a:endParaRPr lang="en-US" altLang="zh-CN" sz="1300" baseline="0" dirty="0" smtClean="0">
              <a:ea typeface="华文细黑" pitchFamily="2" charset="-122"/>
            </a:endParaRPr>
          </a:p>
          <a:p>
            <a:pPr>
              <a:spcAft>
                <a:spcPts val="289"/>
              </a:spcAft>
              <a:buClr>
                <a:srgbClr val="0096D6"/>
              </a:buClr>
              <a:buSzPct val="100000"/>
            </a:pPr>
            <a:endParaRPr lang="en-US" altLang="zh-CN" sz="1300" dirty="0">
              <a:ea typeface="华文细黑" pitchFamily="2" charset="-122"/>
            </a:endParaRPr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Course or module title</a:t>
            </a:r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Date or rev. #</a:t>
            </a:r>
            <a:endParaRPr lang="en-GB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 smtClean="0"/>
              <a:t>HP Restricted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2A853E8-D85F-5D49-95D2-E1D96ABFE2B9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2028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7EF0A-3B9A-436E-98FC-35B8CE953654}" type="datetime1">
              <a:rPr lang="en-US" smtClean="0"/>
              <a:t>4/14/2016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FCIA GEN6 </a:t>
            </a:r>
            <a:r>
              <a:rPr lang="en-US" dirty="0" err="1" smtClean="0"/>
              <a:t>PlugFest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487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EC682-C624-4D13-A204-AFC2284B79BE}" type="datetime1">
              <a:rPr lang="en-US" smtClean="0"/>
              <a:t>4/14/2016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FCIA GEN6 PlugFest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844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DA214-A91B-4274-BBFC-51751DA0831E}" type="datetime1">
              <a:rPr lang="en-US" smtClean="0"/>
              <a:t>4/14/2016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FCIA GEN6 PlugFest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330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04C3-9373-45EE-AB4C-D09ECA5ED850}" type="datetime1">
              <a:rPr lang="en-US" smtClean="0"/>
              <a:t>4/14/2016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FCIA GEN6 PlugFest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189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38119-80FF-426D-8207-CD8530BCA020}" type="datetime1">
              <a:rPr lang="en-US" smtClean="0"/>
              <a:t>4/14/2016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FCIA GEN6 PlugFest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967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53854-1EA8-44D3-9BD4-2F36CEE0F903}" type="datetime1">
              <a:rPr lang="en-US" smtClean="0"/>
              <a:t>4/14/2016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FCIA GEN6 PlugFest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85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2CE8C-B02F-450D-A547-B7FBC7D220DD}" type="datetime1">
              <a:rPr lang="en-US" smtClean="0"/>
              <a:t>4/14/2016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FCIA GEN6 PlugFest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605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720B-BA3D-42C4-8F9C-B00B0E4CA14A}" type="datetime1">
              <a:rPr lang="en-US" smtClean="0"/>
              <a:t>4/14/2016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FCIA GEN6 PlugFest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299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3A51F-FEB7-4A31-90A4-B69E26692B2A}" type="datetime1">
              <a:rPr lang="en-US" smtClean="0"/>
              <a:t>4/14/2016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FCIA GEN6 PlugFest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938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A2F3-7E3E-446F-AC11-24AE7CDC3C7D}" type="datetime1">
              <a:rPr lang="en-US" smtClean="0"/>
              <a:t>4/14/2016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FCIA GEN6 PlugFest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995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844DD-3036-4863-BC7A-C144480AB09A}" type="datetime1">
              <a:rPr lang="en-US" smtClean="0"/>
              <a:t>4/14/2016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FCIA GEN6 PlugFest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701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0B8C1-CAC0-4F17-AB3E-0AD7779A8375}" type="datetime1">
              <a:rPr lang="en-US" smtClean="0"/>
              <a:t>4/14/2016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FCIA GEN6 PlugFest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F0502-AFFF-40C9-B4AF-A3F9605275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679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FCIA Gen </a:t>
            </a:r>
            <a:r>
              <a:rPr lang="en-US" dirty="0" smtClean="0"/>
              <a:t>6 PlugFest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UNH-</a:t>
            </a:r>
            <a:r>
              <a:rPr lang="en-US" dirty="0" err="1" smtClean="0"/>
              <a:t>IOl</a:t>
            </a:r>
            <a:r>
              <a:rPr lang="en-US" dirty="0" smtClean="0"/>
              <a:t> </a:t>
            </a:r>
            <a:r>
              <a:rPr lang="en-US" dirty="0"/>
              <a:t>GTP </a:t>
            </a:r>
            <a:r>
              <a:rPr lang="en-US" dirty="0" smtClean="0"/>
              <a:t>the </a:t>
            </a:r>
            <a:r>
              <a:rPr lang="en-US" dirty="0"/>
              <a:t>week of June 20</a:t>
            </a:r>
            <a:r>
              <a:rPr lang="en-US" dirty="0" smtClean="0"/>
              <a:t>, 2016</a:t>
            </a:r>
            <a:r>
              <a:rPr lang="en-US" dirty="0"/>
              <a:t>. </a:t>
            </a:r>
          </a:p>
          <a:p>
            <a:r>
              <a:rPr lang="en-US" dirty="0"/>
              <a:t>6/20 </a:t>
            </a:r>
            <a:r>
              <a:rPr lang="en-US"/>
              <a:t>- </a:t>
            </a:r>
            <a:r>
              <a:rPr lang="en-US" smtClean="0"/>
              <a:t>6/24</a:t>
            </a:r>
          </a:p>
          <a:p>
            <a:r>
              <a:rPr lang="en-US" smtClean="0"/>
              <a:t>Test </a:t>
            </a:r>
            <a:r>
              <a:rPr lang="en-US" dirty="0" smtClean="0"/>
              <a:t>Tracks</a:t>
            </a:r>
          </a:p>
          <a:p>
            <a:r>
              <a:rPr lang="en-US" dirty="0" smtClean="0"/>
              <a:t>V0.0 Draft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2CF5B-53C0-452F-8A34-F7D8743A7C42}" type="datetime1">
              <a:rPr lang="en-US" smtClean="0"/>
              <a:t>4/14/2016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FCIA GEN6 PlugFest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9266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HP Simplified" panose="020B0604020204020204" pitchFamily="34" charset="0"/>
              </a:rPr>
              <a:t>Test Track 1   32/16/8G FC </a:t>
            </a:r>
            <a:r>
              <a:rPr lang="en-US" sz="3200" dirty="0" smtClean="0">
                <a:latin typeface="HP Simplified" panose="020B0604020204020204" pitchFamily="34" charset="0"/>
              </a:rPr>
              <a:t>Interoperability </a:t>
            </a:r>
            <a:br>
              <a:rPr lang="en-US" sz="3200" dirty="0" smtClean="0">
                <a:latin typeface="HP Simplified" panose="020B0604020204020204" pitchFamily="34" charset="0"/>
              </a:rPr>
            </a:br>
            <a:r>
              <a:rPr lang="en-US" sz="3200" dirty="0" smtClean="0">
                <a:latin typeface="HP Simplified" panose="020B0604020204020204" pitchFamily="34" charset="0"/>
              </a:rPr>
              <a:t>Procedure</a:t>
            </a:r>
            <a:endParaRPr lang="en-US" sz="3200" dirty="0">
              <a:latin typeface="HP Simplified" panose="020B0604020204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Procedure:</a:t>
            </a:r>
          </a:p>
          <a:p>
            <a:pPr marL="0" indent="0">
              <a:buNone/>
            </a:pPr>
            <a:r>
              <a:rPr lang="en-US" dirty="0"/>
              <a:t>1.  Connect the devices as shown in the test setup.</a:t>
            </a:r>
          </a:p>
          <a:p>
            <a:pPr marL="0" indent="0">
              <a:buNone/>
            </a:pPr>
            <a:r>
              <a:rPr lang="en-US" dirty="0"/>
              <a:t>2.  Verify that the Initiator and Targets shows up in the name server of the Switch.</a:t>
            </a:r>
          </a:p>
          <a:p>
            <a:pPr marL="0" indent="0">
              <a:buNone/>
            </a:pPr>
            <a:r>
              <a:rPr lang="en-US" dirty="0"/>
              <a:t>3.  Verify that the Initiator sees the Targets and can perform I/Os to them.</a:t>
            </a:r>
          </a:p>
          <a:p>
            <a:pPr marL="0" indent="0">
              <a:buNone/>
            </a:pPr>
            <a:r>
              <a:rPr lang="en-US" dirty="0"/>
              <a:t>4.  Perform 100% Write operations for 5 minutes to every Target.</a:t>
            </a:r>
          </a:p>
          <a:p>
            <a:pPr marL="0" indent="0">
              <a:buNone/>
            </a:pPr>
            <a:r>
              <a:rPr lang="en-US" dirty="0"/>
              <a:t>5.  Perform 100% Read operations for 5 minutes to every Target.</a:t>
            </a:r>
          </a:p>
          <a:p>
            <a:pPr marL="0" indent="0">
              <a:buNone/>
            </a:pPr>
            <a:r>
              <a:rPr lang="en-US" dirty="0"/>
              <a:t>6.  Perform 50% Read/ 50% Write operations for 5 minutes to every Target.</a:t>
            </a:r>
          </a:p>
          <a:p>
            <a:pPr marL="514350" indent="-514350">
              <a:buAutoNum type="arabicPeriod" startAt="7"/>
            </a:pPr>
            <a:r>
              <a:rPr lang="en-US" dirty="0" smtClean="0"/>
              <a:t>Use </a:t>
            </a:r>
            <a:r>
              <a:rPr lang="en-US" dirty="0"/>
              <a:t>different physical cables and 32/16/8G speeds, and repeat step 1 through 6 until all </a:t>
            </a:r>
            <a:r>
              <a:rPr lang="en-US" dirty="0" smtClean="0"/>
              <a:t>options </a:t>
            </a:r>
            <a:r>
              <a:rPr lang="en-US" dirty="0"/>
              <a:t>used.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Observable </a:t>
            </a:r>
            <a:r>
              <a:rPr lang="en-US" dirty="0"/>
              <a:t>Results:</a:t>
            </a:r>
          </a:p>
          <a:p>
            <a:pPr marL="0" indent="0">
              <a:buNone/>
            </a:pPr>
            <a:r>
              <a:rPr lang="en-US" dirty="0"/>
              <a:t>●     Verify that all Initiators and Targets show up in the name server of the Switch.</a:t>
            </a:r>
          </a:p>
          <a:p>
            <a:pPr marL="0" indent="0">
              <a:buNone/>
            </a:pPr>
            <a:r>
              <a:rPr lang="en-US" dirty="0"/>
              <a:t>●     Verify that the Target and all of its drives show up in the management of the host initiator </a:t>
            </a:r>
            <a:r>
              <a:rPr lang="en-US" dirty="0" smtClean="0"/>
              <a:t>system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●     Verify that the 5 minutes of Read and Write operations completes successfully between the </a:t>
            </a:r>
            <a:r>
              <a:rPr lang="en-US" dirty="0" smtClean="0"/>
              <a:t>Initiator </a:t>
            </a:r>
            <a:r>
              <a:rPr lang="en-US" dirty="0"/>
              <a:t>and the Target. The 5 minutes of data may be any pattern: random, constant or a looped </a:t>
            </a:r>
            <a:r>
              <a:rPr lang="en-US" dirty="0" smtClean="0"/>
              <a:t> pattern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smtClean="0"/>
              <a:t>Possible </a:t>
            </a:r>
            <a:r>
              <a:rPr lang="en-US" dirty="0"/>
              <a:t>Problems: None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2361-2AD6-474D-8001-B1FD5D201D32}" type="datetime1">
              <a:rPr lang="en-US" smtClean="0"/>
              <a:t>4/14/2016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FCIA GEN6 PlugFest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5395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HP Simplified" panose="020B0604020204020204" pitchFamily="34" charset="0"/>
              </a:rPr>
              <a:t>Test Track 1   32/16/8G FC </a:t>
            </a:r>
            <a:r>
              <a:rPr lang="en-US" sz="3200" dirty="0" smtClean="0">
                <a:latin typeface="HP Simplified" panose="020B0604020204020204" pitchFamily="34" charset="0"/>
              </a:rPr>
              <a:t>Interoperability </a:t>
            </a:r>
            <a:br>
              <a:rPr lang="en-US" sz="3200" dirty="0" smtClean="0">
                <a:latin typeface="HP Simplified" panose="020B0604020204020204" pitchFamily="34" charset="0"/>
              </a:rPr>
            </a:br>
            <a:r>
              <a:rPr lang="en-US" sz="3200" dirty="0" smtClean="0">
                <a:latin typeface="HP Simplified" panose="020B0604020204020204" pitchFamily="34" charset="0"/>
              </a:rPr>
              <a:t>Procedure</a:t>
            </a:r>
            <a:endParaRPr lang="en-US" sz="3200" dirty="0">
              <a:latin typeface="HP Simplified" panose="020B0604020204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622066"/>
            <a:ext cx="10515600" cy="477078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/>
              <a:t>Extended Procedure: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FC AOC TBD lengths;  OM2, OM3, OM4 media at 100m, 300, and 10km (if optics available)</a:t>
            </a:r>
          </a:p>
          <a:p>
            <a:pPr marL="0" indent="0">
              <a:buNone/>
            </a:pPr>
            <a:r>
              <a:rPr lang="en-US" dirty="0" smtClean="0"/>
              <a:t>Relative </a:t>
            </a:r>
            <a:r>
              <a:rPr lang="en-US" dirty="0"/>
              <a:t>performance ratios of 2s from 8 to 16 to 32G for 100% read and 100% write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Error rates - portshow and switch show to validate error free operation</a:t>
            </a:r>
          </a:p>
          <a:p>
            <a:pPr marL="0" indent="0">
              <a:buNone/>
            </a:pPr>
            <a:r>
              <a:rPr lang="en-US" dirty="0"/>
              <a:t>No CRC or parity validation in switch and initiator and target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Either trigger on ABTS or LR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BBcredit R-RDY check - analyze.   Frames and R_RDY counters and time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Use in line traces to look at these events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Oversubscribbed tests on both sides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Dual switch test - load generator (not at 32G).   Use several additional target and </a:t>
            </a:r>
            <a:r>
              <a:rPr lang="en-US" dirty="0" smtClean="0"/>
              <a:t>initiators </a:t>
            </a:r>
            <a:r>
              <a:rPr lang="en-US" dirty="0"/>
              <a:t>to generate load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Credit recover mechanism - random R-RDY drop and then  more severe R_RDY so that recover reset occurs.   Trace based validation of the recovery protocol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Ask participants to verify they implement BBcredit recover</a:t>
            </a:r>
            <a:r>
              <a:rPr lang="en-US" dirty="0" smtClean="0"/>
              <a:t>?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Survey - of participants on who implement port security.  Use reject as validation that security is working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Port log dumps can be used to validate flogi/plogi/fdisc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NPIV test - after port login test to validate NPIV features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perturbations </a:t>
            </a:r>
            <a:r>
              <a:rPr lang="en-US" dirty="0"/>
              <a:t>- cable pull short and long / port shut/undo shut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01329-2995-4219-8395-50BDCC723491}" type="datetime1">
              <a:rPr lang="en-US" smtClean="0"/>
              <a:t>4/14/2016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FCIA GEN6 PlugFest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1371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199" dirty="0" smtClean="0">
                <a:latin typeface="HP Simplified" panose="020B0604020204020204" pitchFamily="34" charset="0"/>
              </a:rPr>
              <a:t>Test Track </a:t>
            </a:r>
            <a:r>
              <a:rPr lang="en-US" altLang="zh-CN" sz="3199" dirty="0">
                <a:latin typeface="HP Simplified" panose="020B0604020204020204" pitchFamily="34" charset="0"/>
              </a:rPr>
              <a:t>2   32/16/8G FC Multi-hop</a:t>
            </a:r>
            <a:endParaRPr lang="zh-CN" altLang="en-US" sz="3199" dirty="0">
              <a:solidFill>
                <a:srgbClr val="0096D6"/>
              </a:solidFill>
              <a:latin typeface="HP Simplified" panose="020B0604020204020204" pitchFamily="34" charset="0"/>
            </a:endParaRPr>
          </a:p>
        </p:txBody>
      </p:sp>
      <p:cxnSp>
        <p:nvCxnSpPr>
          <p:cNvPr id="79" name="Straight Connector 78"/>
          <p:cNvCxnSpPr/>
          <p:nvPr/>
        </p:nvCxnSpPr>
        <p:spPr>
          <a:xfrm>
            <a:off x="5724000" y="3932154"/>
            <a:ext cx="0" cy="720067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sp>
        <p:nvSpPr>
          <p:cNvPr id="156" name="TextBox 155"/>
          <p:cNvSpPr txBox="1"/>
          <p:nvPr/>
        </p:nvSpPr>
        <p:spPr>
          <a:xfrm>
            <a:off x="4030546" y="5434313"/>
            <a:ext cx="1029085" cy="256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066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Server/HBAs</a:t>
            </a:r>
            <a:endParaRPr lang="en-US" sz="1066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5176146" y="5434313"/>
            <a:ext cx="1029085" cy="256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066" b="1" dirty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Server/HBA</a:t>
            </a:r>
          </a:p>
        </p:txBody>
      </p:sp>
      <p:sp>
        <p:nvSpPr>
          <p:cNvPr id="287" name="Rectangle 92"/>
          <p:cNvSpPr>
            <a:spLocks noChangeArrowheads="1"/>
          </p:cNvSpPr>
          <p:nvPr/>
        </p:nvSpPr>
        <p:spPr bwMode="auto">
          <a:xfrm>
            <a:off x="4143061" y="6392518"/>
            <a:ext cx="6235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18590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cs typeface="Arial" pitchFamily="34" charset="0"/>
              </a:rPr>
              <a:t>Native FC </a:t>
            </a:r>
            <a:endParaRPr lang="en-US" sz="120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91" name="Line 14"/>
          <p:cNvSpPr>
            <a:spLocks noChangeShapeType="1"/>
          </p:cNvSpPr>
          <p:nvPr/>
        </p:nvSpPr>
        <p:spPr bwMode="auto">
          <a:xfrm flipV="1">
            <a:off x="3776084" y="6474547"/>
            <a:ext cx="329012" cy="3"/>
          </a:xfrm>
          <a:prstGeom prst="line">
            <a:avLst/>
          </a:prstGeom>
          <a:noFill/>
          <a:ln w="38100" cap="flat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121856" tIns="60928" rIns="121856" bIns="60928" numCol="1" anchor="t" anchorCtr="0" compatLnSpc="1">
            <a:prstTxWarp prst="textNoShape">
              <a:avLst/>
            </a:prstTxWarp>
          </a:bodyPr>
          <a:lstStyle/>
          <a:p>
            <a:pPr defTabSz="914171"/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292" name="Rectangle 92"/>
          <p:cNvSpPr>
            <a:spLocks noChangeArrowheads="1"/>
          </p:cNvSpPr>
          <p:nvPr/>
        </p:nvSpPr>
        <p:spPr bwMode="auto">
          <a:xfrm>
            <a:off x="2083561" y="6392518"/>
            <a:ext cx="58669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18590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cs typeface="Arial" pitchFamily="34" charset="0"/>
              </a:rPr>
              <a:t>Ethernet </a:t>
            </a:r>
            <a:endParaRPr lang="en-US" sz="120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93" name="Line 12"/>
          <p:cNvSpPr>
            <a:spLocks noChangeShapeType="1"/>
          </p:cNvSpPr>
          <p:nvPr/>
        </p:nvSpPr>
        <p:spPr bwMode="auto">
          <a:xfrm>
            <a:off x="1729277" y="6474548"/>
            <a:ext cx="329012" cy="0"/>
          </a:xfrm>
          <a:prstGeom prst="line">
            <a:avLst/>
          </a:prstGeom>
          <a:noFill/>
          <a:ln w="38100" cap="flat">
            <a:solidFill>
              <a:srgbClr val="00B0F0"/>
            </a:solidFill>
            <a:prstDash val="solid"/>
            <a:round/>
            <a:headEnd/>
            <a:tailEnd/>
          </a:ln>
        </p:spPr>
        <p:txBody>
          <a:bodyPr vert="horz" wrap="square" lIns="121856" tIns="60928" rIns="121856" bIns="60928" numCol="1" anchor="t" anchorCtr="0" compatLnSpc="1">
            <a:prstTxWarp prst="textNoShape">
              <a:avLst/>
            </a:prstTxWarp>
          </a:bodyPr>
          <a:lstStyle/>
          <a:p>
            <a:pPr defTabSz="914171"/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294" name="Line 8"/>
          <p:cNvSpPr>
            <a:spLocks noChangeShapeType="1"/>
          </p:cNvSpPr>
          <p:nvPr/>
        </p:nvSpPr>
        <p:spPr bwMode="auto">
          <a:xfrm flipV="1">
            <a:off x="2857385" y="6474548"/>
            <a:ext cx="329012" cy="0"/>
          </a:xfrm>
          <a:prstGeom prst="line">
            <a:avLst/>
          </a:prstGeom>
          <a:noFill/>
          <a:ln w="38100" cap="flat">
            <a:solidFill>
              <a:srgbClr val="00B050"/>
            </a:solidFill>
            <a:prstDash val="solid"/>
            <a:round/>
            <a:headEnd/>
            <a:tailEnd/>
          </a:ln>
        </p:spPr>
        <p:txBody>
          <a:bodyPr vert="horz" wrap="square" lIns="121856" tIns="60928" rIns="121856" bIns="60928" numCol="1" anchor="t" anchorCtr="0" compatLnSpc="1">
            <a:prstTxWarp prst="textNoShape">
              <a:avLst/>
            </a:prstTxWarp>
          </a:bodyPr>
          <a:lstStyle/>
          <a:p>
            <a:pPr defTabSz="914171"/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295" name="Rectangle 92"/>
          <p:cNvSpPr>
            <a:spLocks noChangeArrowheads="1"/>
          </p:cNvSpPr>
          <p:nvPr/>
        </p:nvSpPr>
        <p:spPr bwMode="auto">
          <a:xfrm>
            <a:off x="3218017" y="6392518"/>
            <a:ext cx="34329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18590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cs typeface="Arial" pitchFamily="34" charset="0"/>
              </a:rPr>
              <a:t>FCoE </a:t>
            </a:r>
            <a:endParaRPr lang="en-US" sz="1200" dirty="0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332" name="Picture 331" descr="Storage_blue_positive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5858" t="36491" r="35531" b="34522"/>
          <a:stretch/>
        </p:blipFill>
        <p:spPr>
          <a:xfrm>
            <a:off x="4631306" y="2027594"/>
            <a:ext cx="535814" cy="592642"/>
          </a:xfrm>
          <a:prstGeom prst="rect">
            <a:avLst/>
          </a:prstGeom>
        </p:spPr>
      </p:pic>
      <p:sp>
        <p:nvSpPr>
          <p:cNvPr id="333" name="TextBox 332"/>
          <p:cNvSpPr txBox="1"/>
          <p:nvPr/>
        </p:nvSpPr>
        <p:spPr>
          <a:xfrm>
            <a:off x="4188260" y="1675185"/>
            <a:ext cx="2486509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333" b="1" dirty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 </a:t>
            </a:r>
            <a:r>
              <a:rPr lang="en-US" sz="1333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   FC Storage    FC Storage</a:t>
            </a:r>
            <a:endParaRPr lang="en-US" sz="1333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cxnSp>
        <p:nvCxnSpPr>
          <p:cNvPr id="335" name="Straight Connector 334"/>
          <p:cNvCxnSpPr/>
          <p:nvPr/>
        </p:nvCxnSpPr>
        <p:spPr>
          <a:xfrm>
            <a:off x="4983647" y="2568570"/>
            <a:ext cx="402164" cy="549900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243" name="Straight Connector 242"/>
          <p:cNvCxnSpPr/>
          <p:nvPr/>
        </p:nvCxnSpPr>
        <p:spPr>
          <a:xfrm>
            <a:off x="4745524" y="2596192"/>
            <a:ext cx="476553" cy="546491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247" name="Straight Connector 246"/>
          <p:cNvCxnSpPr/>
          <p:nvPr/>
        </p:nvCxnSpPr>
        <p:spPr>
          <a:xfrm flipH="1">
            <a:off x="4511479" y="4140538"/>
            <a:ext cx="790965" cy="604804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248" name="Straight Connector 247"/>
          <p:cNvCxnSpPr/>
          <p:nvPr/>
        </p:nvCxnSpPr>
        <p:spPr>
          <a:xfrm>
            <a:off x="5513507" y="4068651"/>
            <a:ext cx="0" cy="720067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pic>
        <p:nvPicPr>
          <p:cNvPr id="144" name="Picture 143" descr="Server_blue_positive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9901" t="33216" r="40145" b="32804"/>
          <a:stretch/>
        </p:blipFill>
        <p:spPr>
          <a:xfrm>
            <a:off x="5407741" y="4556689"/>
            <a:ext cx="472830" cy="879018"/>
          </a:xfrm>
          <a:prstGeom prst="rect">
            <a:avLst/>
          </a:prstGeom>
        </p:spPr>
      </p:pic>
      <p:cxnSp>
        <p:nvCxnSpPr>
          <p:cNvPr id="28" name="Straight Connector 27"/>
          <p:cNvCxnSpPr>
            <a:stCxn id="231" idx="1"/>
          </p:cNvCxnSpPr>
          <p:nvPr/>
        </p:nvCxnSpPr>
        <p:spPr>
          <a:xfrm flipH="1">
            <a:off x="4339318" y="3947636"/>
            <a:ext cx="913401" cy="617085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23" name="Straight Connector 22"/>
          <p:cNvCxnSpPr>
            <a:stCxn id="334" idx="2"/>
            <a:endCxn id="33" idx="0"/>
          </p:cNvCxnSpPr>
          <p:nvPr/>
        </p:nvCxnSpPr>
        <p:spPr>
          <a:xfrm flipH="1">
            <a:off x="5581131" y="2618897"/>
            <a:ext cx="212950" cy="523786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25" name="Straight Connector 24"/>
          <p:cNvCxnSpPr/>
          <p:nvPr/>
        </p:nvCxnSpPr>
        <p:spPr>
          <a:xfrm flipH="1">
            <a:off x="5794081" y="2618234"/>
            <a:ext cx="164450" cy="508507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pic>
        <p:nvPicPr>
          <p:cNvPr id="334" name="Picture 333" descr="Storage_blue_positive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5858" t="36491" r="35531" b="34522"/>
          <a:stretch/>
        </p:blipFill>
        <p:spPr>
          <a:xfrm>
            <a:off x="5526174" y="2026255"/>
            <a:ext cx="535814" cy="59264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251088" y="1489337"/>
            <a:ext cx="9961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32/16/8 G FC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176713" y="3803923"/>
            <a:ext cx="996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FCF</a:t>
            </a:r>
          </a:p>
          <a:p>
            <a:r>
              <a:rPr lang="en-US" sz="1200" dirty="0" smtClean="0">
                <a:latin typeface="HP Simplified" panose="020B0604020204020204" pitchFamily="34" charset="0"/>
              </a:rPr>
              <a:t>32/16/8 G FC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140629" y="5616328"/>
            <a:ext cx="9961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32/16/8 G FC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937292" y="5616328"/>
            <a:ext cx="9961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32/16/8 G FC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2581253" y="4017936"/>
            <a:ext cx="1273528" cy="487330"/>
          </a:xfrm>
          <a:prstGeom prst="wedgeRoundRectCallout">
            <a:avLst>
              <a:gd name="adj1" fmla="val 83704"/>
              <a:gd name="adj2" fmla="val 14520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  <a:r>
              <a:rPr lang="en-US" dirty="0" smtClean="0"/>
              <a:t>ongestion</a:t>
            </a:r>
          </a:p>
          <a:p>
            <a:pPr algn="ctr"/>
            <a:r>
              <a:rPr lang="en-US" dirty="0" smtClean="0"/>
              <a:t>load</a:t>
            </a:r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 flipH="1">
            <a:off x="4435349" y="3956924"/>
            <a:ext cx="913401" cy="617085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37" name="Straight Connector 36"/>
          <p:cNvCxnSpPr/>
          <p:nvPr/>
        </p:nvCxnSpPr>
        <p:spPr>
          <a:xfrm flipH="1">
            <a:off x="4712275" y="4078208"/>
            <a:ext cx="790965" cy="604804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pic>
        <p:nvPicPr>
          <p:cNvPr id="231" name="Picture 2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2719" y="3754189"/>
            <a:ext cx="771935" cy="386894"/>
          </a:xfrm>
          <a:prstGeom prst="rect">
            <a:avLst/>
          </a:prstGeom>
        </p:spPr>
      </p:pic>
      <p:pic>
        <p:nvPicPr>
          <p:cNvPr id="92" name="Picture 91" descr="Server_blue_positive.png"/>
          <p:cNvPicPr>
            <a:picLocks noChangeAspect="1"/>
          </p:cNvPicPr>
          <p:nvPr/>
        </p:nvPicPr>
        <p:blipFill rotWithShape="1">
          <a:blip r:embed="rId4" cstate="email">
            <a:biLevel thresh="7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9901" t="33216" r="40145" b="32804"/>
          <a:stretch/>
        </p:blipFill>
        <p:spPr>
          <a:xfrm>
            <a:off x="4246063" y="4556689"/>
            <a:ext cx="472830" cy="879018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4292033" y="1498625"/>
            <a:ext cx="9961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32/16/8 G FC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5163" y="3142683"/>
            <a:ext cx="771935" cy="386894"/>
          </a:xfrm>
          <a:prstGeom prst="rect">
            <a:avLst/>
          </a:prstGeom>
        </p:spPr>
      </p:pic>
      <p:cxnSp>
        <p:nvCxnSpPr>
          <p:cNvPr id="47" name="Straight Connector 46"/>
          <p:cNvCxnSpPr>
            <a:stCxn id="33" idx="2"/>
          </p:cNvCxnSpPr>
          <p:nvPr/>
        </p:nvCxnSpPr>
        <p:spPr>
          <a:xfrm flipH="1">
            <a:off x="5576273" y="3529577"/>
            <a:ext cx="4858" cy="218019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49" name="Straight Connector 48"/>
          <p:cNvCxnSpPr/>
          <p:nvPr/>
        </p:nvCxnSpPr>
        <p:spPr>
          <a:xfrm flipH="1">
            <a:off x="5638685" y="3529577"/>
            <a:ext cx="4858" cy="218019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sp>
        <p:nvSpPr>
          <p:cNvPr id="50" name="TextBox 49"/>
          <p:cNvSpPr txBox="1"/>
          <p:nvPr/>
        </p:nvSpPr>
        <p:spPr>
          <a:xfrm>
            <a:off x="6205231" y="3182438"/>
            <a:ext cx="996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FCF</a:t>
            </a:r>
          </a:p>
          <a:p>
            <a:r>
              <a:rPr lang="en-US" sz="1200" dirty="0" smtClean="0">
                <a:latin typeface="HP Simplified" panose="020B0604020204020204" pitchFamily="34" charset="0"/>
              </a:rPr>
              <a:t>32/16/8 G FC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053D6-4FDB-486B-B080-B97FE32397BB}" type="datetime1">
              <a:rPr lang="en-US" smtClean="0"/>
              <a:t>4/14/2016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FCIA GEN6 PlugFest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05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HP Simplified" panose="020B0604020204020204" pitchFamily="34" charset="0"/>
              </a:rPr>
              <a:t>Test Track 2   32/16/8G FC </a:t>
            </a:r>
            <a:r>
              <a:rPr lang="en-US" sz="3200" dirty="0" smtClean="0">
                <a:latin typeface="HP Simplified" panose="020B0604020204020204" pitchFamily="34" charset="0"/>
              </a:rPr>
              <a:t>Multi-hop </a:t>
            </a:r>
            <a:br>
              <a:rPr lang="en-US" sz="3200" dirty="0" smtClean="0">
                <a:latin typeface="HP Simplified" panose="020B0604020204020204" pitchFamily="34" charset="0"/>
              </a:rPr>
            </a:br>
            <a:r>
              <a:rPr lang="en-US" sz="3200" dirty="0" smtClean="0">
                <a:latin typeface="HP Simplified" panose="020B0604020204020204" pitchFamily="34" charset="0"/>
              </a:rPr>
              <a:t>Procedure</a:t>
            </a:r>
            <a:endParaRPr lang="en-US" sz="3200" dirty="0">
              <a:latin typeface="HP Simplified" panose="020B0604020204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Procedure:</a:t>
            </a:r>
          </a:p>
          <a:p>
            <a:pPr marL="0" indent="0">
              <a:buNone/>
            </a:pPr>
            <a:r>
              <a:rPr lang="en-US" dirty="0"/>
              <a:t>1.  Connect the devices as shown in the test setup.</a:t>
            </a:r>
          </a:p>
          <a:p>
            <a:pPr marL="0" indent="0">
              <a:buNone/>
            </a:pPr>
            <a:r>
              <a:rPr lang="en-US" dirty="0"/>
              <a:t>2.  Verify that the Initiator and Targets shows up in the name server of the Switch.</a:t>
            </a:r>
          </a:p>
          <a:p>
            <a:pPr marL="0" indent="0">
              <a:buNone/>
            </a:pPr>
            <a:r>
              <a:rPr lang="en-US" dirty="0"/>
              <a:t>3.  Verify that the Initiator sees the Targets and can perform I/Os to them.</a:t>
            </a:r>
          </a:p>
          <a:p>
            <a:pPr marL="0" indent="0">
              <a:buNone/>
            </a:pPr>
            <a:r>
              <a:rPr lang="en-US" dirty="0"/>
              <a:t>4.  Perform 100% Write operations for 5 minutes to every Target.</a:t>
            </a:r>
          </a:p>
          <a:p>
            <a:pPr marL="0" indent="0">
              <a:buNone/>
            </a:pPr>
            <a:r>
              <a:rPr lang="en-US" dirty="0"/>
              <a:t>5.  Perform 100% Read operations for 5 minutes to every Target.</a:t>
            </a:r>
          </a:p>
          <a:p>
            <a:pPr marL="0" indent="0">
              <a:buNone/>
            </a:pPr>
            <a:r>
              <a:rPr lang="en-US" dirty="0"/>
              <a:t>6.  Perform 50% Read/ 50% Write operations for 5 minutes to every Target.</a:t>
            </a:r>
          </a:p>
          <a:p>
            <a:pPr marL="514350" indent="-514350">
              <a:buAutoNum type="arabicPeriod" startAt="7"/>
            </a:pPr>
            <a:r>
              <a:rPr lang="en-US" dirty="0" smtClean="0"/>
              <a:t>Use </a:t>
            </a:r>
            <a:r>
              <a:rPr lang="en-US" dirty="0"/>
              <a:t>different physical cables and 32/16/8G speeds, and repeat step 1 through 6 until all </a:t>
            </a:r>
            <a:r>
              <a:rPr lang="en-US" dirty="0" smtClean="0"/>
              <a:t>options </a:t>
            </a:r>
            <a:r>
              <a:rPr lang="en-US" dirty="0"/>
              <a:t>used.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Observable </a:t>
            </a:r>
            <a:r>
              <a:rPr lang="en-US" dirty="0"/>
              <a:t>Results:</a:t>
            </a:r>
          </a:p>
          <a:p>
            <a:pPr marL="0" indent="0">
              <a:buNone/>
            </a:pPr>
            <a:r>
              <a:rPr lang="en-US" dirty="0"/>
              <a:t>●     Verify that all Initiators and Targets show up in the name server of the Switch.</a:t>
            </a:r>
          </a:p>
          <a:p>
            <a:pPr marL="0" indent="0">
              <a:buNone/>
            </a:pPr>
            <a:r>
              <a:rPr lang="en-US" dirty="0"/>
              <a:t>●     Verify that the Target and all of its drives show up in the management of the host initiator </a:t>
            </a:r>
            <a:r>
              <a:rPr lang="en-US" dirty="0" smtClean="0"/>
              <a:t>system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●     Verify that the 5 minutes of Read and Write operations completes successfully between the </a:t>
            </a:r>
            <a:r>
              <a:rPr lang="en-US" dirty="0" smtClean="0"/>
              <a:t>Initiator </a:t>
            </a:r>
            <a:r>
              <a:rPr lang="en-US" dirty="0"/>
              <a:t>and the Target. The 5 minutes of data may be any pattern: random, constant or a looped </a:t>
            </a:r>
            <a:r>
              <a:rPr lang="en-US" dirty="0" smtClean="0"/>
              <a:t> pattern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smtClean="0"/>
              <a:t>Possible </a:t>
            </a:r>
            <a:r>
              <a:rPr lang="en-US" dirty="0"/>
              <a:t>Problems: None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434F1-45EF-4E37-A1E5-C693E74204C4}" type="datetime1">
              <a:rPr lang="en-US" smtClean="0"/>
              <a:t>4/14/2016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FCIA GEN6 PlugFest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9344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199" dirty="0" smtClean="0">
                <a:latin typeface="HP Simplified" panose="020B0604020204020204" pitchFamily="34" charset="0"/>
              </a:rPr>
              <a:t>Test Track </a:t>
            </a:r>
            <a:r>
              <a:rPr lang="en-US" altLang="zh-CN" sz="3199" dirty="0">
                <a:latin typeface="HP Simplified" panose="020B0604020204020204" pitchFamily="34" charset="0"/>
              </a:rPr>
              <a:t>3  32/16/8G </a:t>
            </a:r>
            <a:r>
              <a:rPr lang="en-US" altLang="zh-CN" sz="3199" dirty="0" smtClean="0">
                <a:latin typeface="HP Simplified" panose="020B0604020204020204" pitchFamily="34" charset="0"/>
              </a:rPr>
              <a:t>FC Direct Connect</a:t>
            </a:r>
            <a:endParaRPr lang="zh-CN" altLang="en-US" sz="3199" dirty="0">
              <a:solidFill>
                <a:srgbClr val="0096D6"/>
              </a:solidFill>
              <a:latin typeface="HP Simplified" panose="020B0604020204020204" pitchFamily="34" charset="0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3970832" y="5505874"/>
            <a:ext cx="1029085" cy="256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066" b="1" dirty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Server/HBA</a:t>
            </a:r>
          </a:p>
        </p:txBody>
      </p:sp>
      <p:sp>
        <p:nvSpPr>
          <p:cNvPr id="287" name="Rectangle 92"/>
          <p:cNvSpPr>
            <a:spLocks noChangeArrowheads="1"/>
          </p:cNvSpPr>
          <p:nvPr/>
        </p:nvSpPr>
        <p:spPr bwMode="auto">
          <a:xfrm>
            <a:off x="4143061" y="6392518"/>
            <a:ext cx="6235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18590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cs typeface="Arial" pitchFamily="34" charset="0"/>
              </a:rPr>
              <a:t>Native FC </a:t>
            </a:r>
            <a:endParaRPr lang="en-US" sz="120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91" name="Line 14"/>
          <p:cNvSpPr>
            <a:spLocks noChangeShapeType="1"/>
          </p:cNvSpPr>
          <p:nvPr/>
        </p:nvSpPr>
        <p:spPr bwMode="auto">
          <a:xfrm flipV="1">
            <a:off x="3776084" y="6474547"/>
            <a:ext cx="329012" cy="3"/>
          </a:xfrm>
          <a:prstGeom prst="line">
            <a:avLst/>
          </a:prstGeom>
          <a:noFill/>
          <a:ln w="38100" cap="flat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121856" tIns="60928" rIns="121856" bIns="60928" numCol="1" anchor="t" anchorCtr="0" compatLnSpc="1">
            <a:prstTxWarp prst="textNoShape">
              <a:avLst/>
            </a:prstTxWarp>
          </a:bodyPr>
          <a:lstStyle/>
          <a:p>
            <a:pPr defTabSz="914171"/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292" name="Rectangle 92"/>
          <p:cNvSpPr>
            <a:spLocks noChangeArrowheads="1"/>
          </p:cNvSpPr>
          <p:nvPr/>
        </p:nvSpPr>
        <p:spPr bwMode="auto">
          <a:xfrm>
            <a:off x="2083561" y="6392518"/>
            <a:ext cx="58669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18590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cs typeface="Arial" pitchFamily="34" charset="0"/>
              </a:rPr>
              <a:t>Ethernet </a:t>
            </a:r>
            <a:endParaRPr lang="en-US" sz="120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93" name="Line 12"/>
          <p:cNvSpPr>
            <a:spLocks noChangeShapeType="1"/>
          </p:cNvSpPr>
          <p:nvPr/>
        </p:nvSpPr>
        <p:spPr bwMode="auto">
          <a:xfrm>
            <a:off x="1729277" y="6474548"/>
            <a:ext cx="329012" cy="0"/>
          </a:xfrm>
          <a:prstGeom prst="line">
            <a:avLst/>
          </a:prstGeom>
          <a:noFill/>
          <a:ln w="38100" cap="flat">
            <a:solidFill>
              <a:srgbClr val="00B0F0"/>
            </a:solidFill>
            <a:prstDash val="solid"/>
            <a:round/>
            <a:headEnd/>
            <a:tailEnd/>
          </a:ln>
        </p:spPr>
        <p:txBody>
          <a:bodyPr vert="horz" wrap="square" lIns="121856" tIns="60928" rIns="121856" bIns="60928" numCol="1" anchor="t" anchorCtr="0" compatLnSpc="1">
            <a:prstTxWarp prst="textNoShape">
              <a:avLst/>
            </a:prstTxWarp>
          </a:bodyPr>
          <a:lstStyle/>
          <a:p>
            <a:pPr defTabSz="914171"/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294" name="Line 8"/>
          <p:cNvSpPr>
            <a:spLocks noChangeShapeType="1"/>
          </p:cNvSpPr>
          <p:nvPr/>
        </p:nvSpPr>
        <p:spPr bwMode="auto">
          <a:xfrm flipV="1">
            <a:off x="2857385" y="6474548"/>
            <a:ext cx="329012" cy="0"/>
          </a:xfrm>
          <a:prstGeom prst="line">
            <a:avLst/>
          </a:prstGeom>
          <a:noFill/>
          <a:ln w="38100" cap="flat">
            <a:solidFill>
              <a:srgbClr val="00B050"/>
            </a:solidFill>
            <a:prstDash val="solid"/>
            <a:round/>
            <a:headEnd/>
            <a:tailEnd/>
          </a:ln>
        </p:spPr>
        <p:txBody>
          <a:bodyPr vert="horz" wrap="square" lIns="121856" tIns="60928" rIns="121856" bIns="60928" numCol="1" anchor="t" anchorCtr="0" compatLnSpc="1">
            <a:prstTxWarp prst="textNoShape">
              <a:avLst/>
            </a:prstTxWarp>
          </a:bodyPr>
          <a:lstStyle/>
          <a:p>
            <a:pPr defTabSz="914171"/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295" name="Rectangle 92"/>
          <p:cNvSpPr>
            <a:spLocks noChangeArrowheads="1"/>
          </p:cNvSpPr>
          <p:nvPr/>
        </p:nvSpPr>
        <p:spPr bwMode="auto">
          <a:xfrm>
            <a:off x="3218017" y="6392518"/>
            <a:ext cx="34329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18590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cs typeface="Arial" pitchFamily="34" charset="0"/>
              </a:rPr>
              <a:t>FCoE </a:t>
            </a:r>
            <a:endParaRPr lang="en-US" sz="120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333" name="TextBox 332"/>
          <p:cNvSpPr txBox="1"/>
          <p:nvPr/>
        </p:nvSpPr>
        <p:spPr>
          <a:xfrm>
            <a:off x="3366453" y="1904791"/>
            <a:ext cx="1302232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333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FC Storage</a:t>
            </a:r>
            <a:endParaRPr lang="en-US" sz="1333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cxnSp>
        <p:nvCxnSpPr>
          <p:cNvPr id="335" name="Straight Connector 334"/>
          <p:cNvCxnSpPr>
            <a:stCxn id="334" idx="2"/>
          </p:cNvCxnSpPr>
          <p:nvPr/>
        </p:nvCxnSpPr>
        <p:spPr>
          <a:xfrm>
            <a:off x="3829223" y="2832871"/>
            <a:ext cx="373204" cy="1795379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23" name="Straight Connector 22"/>
          <p:cNvCxnSpPr/>
          <p:nvPr/>
        </p:nvCxnSpPr>
        <p:spPr>
          <a:xfrm>
            <a:off x="3970832" y="2832871"/>
            <a:ext cx="388350" cy="1850956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pic>
        <p:nvPicPr>
          <p:cNvPr id="334" name="Picture 333" descr="Storage_blue_positive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5858" t="36491" r="35531" b="34522"/>
          <a:stretch/>
        </p:blipFill>
        <p:spPr>
          <a:xfrm>
            <a:off x="3561316" y="2240229"/>
            <a:ext cx="535814" cy="59264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340412" y="1760263"/>
            <a:ext cx="9961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32/16/8 G FC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935315" y="5687889"/>
            <a:ext cx="9961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32/16/8 G FC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pic>
        <p:nvPicPr>
          <p:cNvPr id="144" name="Picture 143" descr="Server_blue_positive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9901" t="33216" r="40145" b="32804"/>
          <a:stretch/>
        </p:blipFill>
        <p:spPr>
          <a:xfrm>
            <a:off x="4202427" y="4628250"/>
            <a:ext cx="472830" cy="879018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F3DCC-B0DD-4999-A7B3-802D467DFDE3}" type="datetime1">
              <a:rPr lang="en-US" smtClean="0"/>
              <a:t>4/14/2016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FCIA GEN6 PlugFest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476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HP Simplified" panose="020B0604020204020204" pitchFamily="34" charset="0"/>
              </a:rPr>
              <a:t>Test Track 3  32/16/8G FC Direct </a:t>
            </a:r>
            <a:r>
              <a:rPr lang="en-US" sz="3200" dirty="0" smtClean="0">
                <a:latin typeface="HP Simplified" panose="020B0604020204020204" pitchFamily="34" charset="0"/>
              </a:rPr>
              <a:t/>
            </a:r>
            <a:br>
              <a:rPr lang="en-US" sz="3200" dirty="0" smtClean="0">
                <a:latin typeface="HP Simplified" panose="020B0604020204020204" pitchFamily="34" charset="0"/>
              </a:rPr>
            </a:br>
            <a:r>
              <a:rPr lang="en-US" sz="3200" dirty="0" smtClean="0">
                <a:latin typeface="HP Simplified" panose="020B0604020204020204" pitchFamily="34" charset="0"/>
              </a:rPr>
              <a:t>Procedure</a:t>
            </a:r>
            <a:endParaRPr lang="en-US" sz="3200" dirty="0">
              <a:latin typeface="HP Simplified" panose="020B0604020204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Procedure:</a:t>
            </a:r>
          </a:p>
          <a:p>
            <a:pPr marL="0" indent="0">
              <a:buNone/>
            </a:pPr>
            <a:r>
              <a:rPr lang="en-US" dirty="0"/>
              <a:t>1.  Connect the devices as shown in the test setup.</a:t>
            </a:r>
          </a:p>
          <a:p>
            <a:pPr marL="0" indent="0">
              <a:buNone/>
            </a:pPr>
            <a:r>
              <a:rPr lang="en-US" dirty="0"/>
              <a:t>2.  Verify that the Initiator sees the Targets and can perform I/Os to them.</a:t>
            </a:r>
          </a:p>
          <a:p>
            <a:pPr marL="0" indent="0">
              <a:buNone/>
            </a:pPr>
            <a:r>
              <a:rPr lang="en-US" dirty="0"/>
              <a:t>3.  Perform 100% Write operations for 5 minutes to every Target.</a:t>
            </a:r>
          </a:p>
          <a:p>
            <a:pPr marL="0" indent="0">
              <a:buNone/>
            </a:pPr>
            <a:r>
              <a:rPr lang="en-US" dirty="0"/>
              <a:t>4.  Perform 100% Read operations for 5 minutes to every Target.</a:t>
            </a:r>
          </a:p>
          <a:p>
            <a:pPr marL="0" indent="0">
              <a:buNone/>
            </a:pPr>
            <a:r>
              <a:rPr lang="en-US" dirty="0"/>
              <a:t>5.  Perform 50% Read/ 50% Write operations for 5 minutes to every Target.</a:t>
            </a:r>
          </a:p>
          <a:p>
            <a:pPr marL="0" indent="0">
              <a:buNone/>
            </a:pPr>
            <a:r>
              <a:rPr lang="en-US" dirty="0"/>
              <a:t>6.  Use different physical cables and repeat step 1 through 5 until all cable options have been </a:t>
            </a:r>
            <a:r>
              <a:rPr lang="en-US" dirty="0" smtClean="0"/>
              <a:t>used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Observable </a:t>
            </a:r>
            <a:r>
              <a:rPr lang="en-US" dirty="0"/>
              <a:t>Results:</a:t>
            </a:r>
          </a:p>
          <a:p>
            <a:pPr marL="0" indent="0">
              <a:buNone/>
            </a:pPr>
            <a:r>
              <a:rPr lang="en-US" dirty="0"/>
              <a:t>●     Verify that the Target and all of its drives show up in the management of the host initiator </a:t>
            </a:r>
            <a:r>
              <a:rPr lang="en-US" dirty="0" smtClean="0"/>
              <a:t>system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●     Verify that the 5 minutes of Read and Write operations completes successfully between the </a:t>
            </a:r>
            <a:r>
              <a:rPr lang="en-US" dirty="0" smtClean="0"/>
              <a:t> Initiator </a:t>
            </a:r>
            <a:r>
              <a:rPr lang="en-US" dirty="0"/>
              <a:t>and the Target. The 5 minutes of data may be any pattern: random, constant or a looped </a:t>
            </a:r>
            <a:r>
              <a:rPr lang="en-US" dirty="0" smtClean="0"/>
              <a:t> pattern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Possible Problems: None.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A8DA3-8E95-4E4E-A910-845972E2FE6E}" type="datetime1">
              <a:rPr lang="en-US" smtClean="0"/>
              <a:t>4/14/2016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FCIA GEN6 PlugFest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0364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49857" y="365125"/>
            <a:ext cx="11537343" cy="1325563"/>
          </a:xfrm>
        </p:spPr>
        <p:txBody>
          <a:bodyPr/>
          <a:lstStyle/>
          <a:p>
            <a:r>
              <a:rPr lang="en-US" altLang="zh-CN" sz="3199" dirty="0" smtClean="0">
                <a:latin typeface="HP Simplified" panose="020B0604020204020204" pitchFamily="34" charset="0"/>
              </a:rPr>
              <a:t>Test Track </a:t>
            </a:r>
            <a:r>
              <a:rPr lang="en-US" altLang="zh-CN" sz="3199" dirty="0">
                <a:latin typeface="HP Simplified" panose="020B0604020204020204" pitchFamily="34" charset="0"/>
              </a:rPr>
              <a:t>4  32/16/8G FC Multi-Vendor </a:t>
            </a:r>
            <a:r>
              <a:rPr lang="en-US" altLang="zh-CN" sz="3199" dirty="0" smtClean="0">
                <a:latin typeface="HP Simplified" panose="020B0604020204020204" pitchFamily="34" charset="0"/>
              </a:rPr>
              <a:t>switch(NPV) Interoperability</a:t>
            </a:r>
            <a:endParaRPr lang="zh-CN" altLang="en-US" sz="3199" dirty="0">
              <a:solidFill>
                <a:srgbClr val="0096D6"/>
              </a:solidFill>
              <a:latin typeface="HP Simplified" panose="020B0604020204020204" pitchFamily="34" charset="0"/>
            </a:endParaRPr>
          </a:p>
        </p:txBody>
      </p:sp>
      <p:cxnSp>
        <p:nvCxnSpPr>
          <p:cNvPr id="79" name="Straight Connector 78"/>
          <p:cNvCxnSpPr/>
          <p:nvPr/>
        </p:nvCxnSpPr>
        <p:spPr>
          <a:xfrm>
            <a:off x="5724000" y="3932154"/>
            <a:ext cx="0" cy="720067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sp>
        <p:nvSpPr>
          <p:cNvPr id="156" name="TextBox 155"/>
          <p:cNvSpPr txBox="1"/>
          <p:nvPr/>
        </p:nvSpPr>
        <p:spPr>
          <a:xfrm>
            <a:off x="4030546" y="5434313"/>
            <a:ext cx="1029085" cy="256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066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Server/HBA</a:t>
            </a:r>
            <a:endParaRPr lang="en-US" sz="1066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5176146" y="5434313"/>
            <a:ext cx="1029085" cy="256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066" b="1" dirty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Server/HBA</a:t>
            </a:r>
          </a:p>
        </p:txBody>
      </p:sp>
      <p:sp>
        <p:nvSpPr>
          <p:cNvPr id="287" name="Rectangle 92"/>
          <p:cNvSpPr>
            <a:spLocks noChangeArrowheads="1"/>
          </p:cNvSpPr>
          <p:nvPr/>
        </p:nvSpPr>
        <p:spPr bwMode="auto">
          <a:xfrm>
            <a:off x="4143061" y="6392518"/>
            <a:ext cx="6235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18590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cs typeface="Arial" pitchFamily="34" charset="0"/>
              </a:rPr>
              <a:t>Native FC </a:t>
            </a:r>
            <a:endParaRPr lang="en-US" sz="120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91" name="Line 14"/>
          <p:cNvSpPr>
            <a:spLocks noChangeShapeType="1"/>
          </p:cNvSpPr>
          <p:nvPr/>
        </p:nvSpPr>
        <p:spPr bwMode="auto">
          <a:xfrm flipV="1">
            <a:off x="3776084" y="6474547"/>
            <a:ext cx="329012" cy="3"/>
          </a:xfrm>
          <a:prstGeom prst="line">
            <a:avLst/>
          </a:prstGeom>
          <a:noFill/>
          <a:ln w="38100" cap="flat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121856" tIns="60928" rIns="121856" bIns="60928" numCol="1" anchor="t" anchorCtr="0" compatLnSpc="1">
            <a:prstTxWarp prst="textNoShape">
              <a:avLst/>
            </a:prstTxWarp>
          </a:bodyPr>
          <a:lstStyle/>
          <a:p>
            <a:pPr defTabSz="914171"/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292" name="Rectangle 92"/>
          <p:cNvSpPr>
            <a:spLocks noChangeArrowheads="1"/>
          </p:cNvSpPr>
          <p:nvPr/>
        </p:nvSpPr>
        <p:spPr bwMode="auto">
          <a:xfrm>
            <a:off x="2083561" y="6392518"/>
            <a:ext cx="58669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18590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cs typeface="Arial" pitchFamily="34" charset="0"/>
              </a:rPr>
              <a:t>Ethernet </a:t>
            </a:r>
            <a:endParaRPr lang="en-US" sz="120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93" name="Line 12"/>
          <p:cNvSpPr>
            <a:spLocks noChangeShapeType="1"/>
          </p:cNvSpPr>
          <p:nvPr/>
        </p:nvSpPr>
        <p:spPr bwMode="auto">
          <a:xfrm>
            <a:off x="1729277" y="6474548"/>
            <a:ext cx="329012" cy="0"/>
          </a:xfrm>
          <a:prstGeom prst="line">
            <a:avLst/>
          </a:prstGeom>
          <a:noFill/>
          <a:ln w="38100" cap="flat">
            <a:solidFill>
              <a:srgbClr val="00B0F0"/>
            </a:solidFill>
            <a:prstDash val="solid"/>
            <a:round/>
            <a:headEnd/>
            <a:tailEnd/>
          </a:ln>
        </p:spPr>
        <p:txBody>
          <a:bodyPr vert="horz" wrap="square" lIns="121856" tIns="60928" rIns="121856" bIns="60928" numCol="1" anchor="t" anchorCtr="0" compatLnSpc="1">
            <a:prstTxWarp prst="textNoShape">
              <a:avLst/>
            </a:prstTxWarp>
          </a:bodyPr>
          <a:lstStyle/>
          <a:p>
            <a:pPr defTabSz="914171"/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294" name="Line 8"/>
          <p:cNvSpPr>
            <a:spLocks noChangeShapeType="1"/>
          </p:cNvSpPr>
          <p:nvPr/>
        </p:nvSpPr>
        <p:spPr bwMode="auto">
          <a:xfrm flipV="1">
            <a:off x="2857385" y="6474548"/>
            <a:ext cx="329012" cy="0"/>
          </a:xfrm>
          <a:prstGeom prst="line">
            <a:avLst/>
          </a:prstGeom>
          <a:noFill/>
          <a:ln w="38100" cap="flat">
            <a:solidFill>
              <a:srgbClr val="00B050"/>
            </a:solidFill>
            <a:prstDash val="solid"/>
            <a:round/>
            <a:headEnd/>
            <a:tailEnd/>
          </a:ln>
        </p:spPr>
        <p:txBody>
          <a:bodyPr vert="horz" wrap="square" lIns="121856" tIns="60928" rIns="121856" bIns="60928" numCol="1" anchor="t" anchorCtr="0" compatLnSpc="1">
            <a:prstTxWarp prst="textNoShape">
              <a:avLst/>
            </a:prstTxWarp>
          </a:bodyPr>
          <a:lstStyle/>
          <a:p>
            <a:pPr defTabSz="914171"/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295" name="Rectangle 92"/>
          <p:cNvSpPr>
            <a:spLocks noChangeArrowheads="1"/>
          </p:cNvSpPr>
          <p:nvPr/>
        </p:nvSpPr>
        <p:spPr bwMode="auto">
          <a:xfrm>
            <a:off x="3218017" y="6392518"/>
            <a:ext cx="34329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18590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cs typeface="Arial" pitchFamily="34" charset="0"/>
              </a:rPr>
              <a:t>FCoE </a:t>
            </a:r>
            <a:endParaRPr lang="en-US" sz="1200" dirty="0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332" name="Picture 331" descr="Storage_blue_positive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5858" t="36491" r="35531" b="34522"/>
          <a:stretch/>
        </p:blipFill>
        <p:spPr>
          <a:xfrm>
            <a:off x="4631306" y="2027594"/>
            <a:ext cx="535814" cy="592642"/>
          </a:xfrm>
          <a:prstGeom prst="rect">
            <a:avLst/>
          </a:prstGeom>
        </p:spPr>
      </p:pic>
      <p:sp>
        <p:nvSpPr>
          <p:cNvPr id="333" name="TextBox 332"/>
          <p:cNvSpPr txBox="1"/>
          <p:nvPr/>
        </p:nvSpPr>
        <p:spPr>
          <a:xfrm>
            <a:off x="4188260" y="1675185"/>
            <a:ext cx="2486509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333" b="1" dirty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 </a:t>
            </a:r>
            <a:r>
              <a:rPr lang="en-US" sz="1333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   FC Storage    FC Storage</a:t>
            </a:r>
            <a:endParaRPr lang="en-US" sz="1333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cxnSp>
        <p:nvCxnSpPr>
          <p:cNvPr id="335" name="Straight Connector 334"/>
          <p:cNvCxnSpPr/>
          <p:nvPr/>
        </p:nvCxnSpPr>
        <p:spPr>
          <a:xfrm>
            <a:off x="4983647" y="2568570"/>
            <a:ext cx="402164" cy="549900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243" name="Straight Connector 242"/>
          <p:cNvCxnSpPr/>
          <p:nvPr/>
        </p:nvCxnSpPr>
        <p:spPr>
          <a:xfrm>
            <a:off x="4745524" y="2596192"/>
            <a:ext cx="476553" cy="546491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247" name="Straight Connector 246"/>
          <p:cNvCxnSpPr/>
          <p:nvPr/>
        </p:nvCxnSpPr>
        <p:spPr>
          <a:xfrm flipH="1">
            <a:off x="4511479" y="4140538"/>
            <a:ext cx="790965" cy="604804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248" name="Straight Connector 247"/>
          <p:cNvCxnSpPr/>
          <p:nvPr/>
        </p:nvCxnSpPr>
        <p:spPr>
          <a:xfrm>
            <a:off x="5513507" y="4068651"/>
            <a:ext cx="0" cy="720067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pic>
        <p:nvPicPr>
          <p:cNvPr id="144" name="Picture 143" descr="Server_blue_positive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9901" t="33216" r="40145" b="32804"/>
          <a:stretch/>
        </p:blipFill>
        <p:spPr>
          <a:xfrm>
            <a:off x="5407741" y="4556689"/>
            <a:ext cx="472830" cy="879018"/>
          </a:xfrm>
          <a:prstGeom prst="rect">
            <a:avLst/>
          </a:prstGeom>
        </p:spPr>
      </p:pic>
      <p:cxnSp>
        <p:nvCxnSpPr>
          <p:cNvPr id="28" name="Straight Connector 27"/>
          <p:cNvCxnSpPr>
            <a:stCxn id="231" idx="1"/>
          </p:cNvCxnSpPr>
          <p:nvPr/>
        </p:nvCxnSpPr>
        <p:spPr>
          <a:xfrm flipH="1">
            <a:off x="4339318" y="3947636"/>
            <a:ext cx="913401" cy="617085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23" name="Straight Connector 22"/>
          <p:cNvCxnSpPr>
            <a:stCxn id="334" idx="2"/>
            <a:endCxn id="33" idx="0"/>
          </p:cNvCxnSpPr>
          <p:nvPr/>
        </p:nvCxnSpPr>
        <p:spPr>
          <a:xfrm flipH="1">
            <a:off x="5581131" y="2618897"/>
            <a:ext cx="212950" cy="523786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25" name="Straight Connector 24"/>
          <p:cNvCxnSpPr/>
          <p:nvPr/>
        </p:nvCxnSpPr>
        <p:spPr>
          <a:xfrm flipH="1">
            <a:off x="5794081" y="2618234"/>
            <a:ext cx="164450" cy="508507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pic>
        <p:nvPicPr>
          <p:cNvPr id="334" name="Picture 333" descr="Storage_blue_positive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5858" t="36491" r="35531" b="34522"/>
          <a:stretch/>
        </p:blipFill>
        <p:spPr>
          <a:xfrm>
            <a:off x="5526174" y="2026255"/>
            <a:ext cx="535814" cy="59264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251088" y="1489337"/>
            <a:ext cx="9961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32/16/8 G FC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176713" y="3803923"/>
            <a:ext cx="12975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NPV Vendor B</a:t>
            </a:r>
          </a:p>
          <a:p>
            <a:r>
              <a:rPr lang="en-US" sz="1200" dirty="0" smtClean="0">
                <a:latin typeface="HP Simplified" panose="020B0604020204020204" pitchFamily="34" charset="0"/>
              </a:rPr>
              <a:t>32/16/8 G FC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140629" y="5616328"/>
            <a:ext cx="9961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32/16/8 G FC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937292" y="5616328"/>
            <a:ext cx="9961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32/16/8 G FC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2581253" y="4017936"/>
            <a:ext cx="1273528" cy="487330"/>
          </a:xfrm>
          <a:prstGeom prst="wedgeRoundRectCallout">
            <a:avLst>
              <a:gd name="adj1" fmla="val 83704"/>
              <a:gd name="adj2" fmla="val 14520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  <a:r>
              <a:rPr lang="en-US" dirty="0" smtClean="0"/>
              <a:t>ongestion</a:t>
            </a:r>
          </a:p>
          <a:p>
            <a:pPr algn="ctr"/>
            <a:r>
              <a:rPr lang="en-US" dirty="0" smtClean="0"/>
              <a:t>load</a:t>
            </a:r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 flipH="1">
            <a:off x="4435349" y="3956924"/>
            <a:ext cx="913401" cy="617085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37" name="Straight Connector 36"/>
          <p:cNvCxnSpPr/>
          <p:nvPr/>
        </p:nvCxnSpPr>
        <p:spPr>
          <a:xfrm flipH="1">
            <a:off x="4712275" y="4078208"/>
            <a:ext cx="790965" cy="604804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pic>
        <p:nvPicPr>
          <p:cNvPr id="231" name="Picture 2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2719" y="3754189"/>
            <a:ext cx="771935" cy="386894"/>
          </a:xfrm>
          <a:prstGeom prst="rect">
            <a:avLst/>
          </a:prstGeom>
        </p:spPr>
      </p:pic>
      <p:pic>
        <p:nvPicPr>
          <p:cNvPr id="92" name="Picture 91" descr="Server_blue_positive.png"/>
          <p:cNvPicPr>
            <a:picLocks noChangeAspect="1"/>
          </p:cNvPicPr>
          <p:nvPr/>
        </p:nvPicPr>
        <p:blipFill rotWithShape="1">
          <a:blip r:embed="rId4" cstate="email">
            <a:biLevel thresh="7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9901" t="33216" r="40145" b="32804"/>
          <a:stretch/>
        </p:blipFill>
        <p:spPr>
          <a:xfrm>
            <a:off x="4246063" y="4556689"/>
            <a:ext cx="472830" cy="879018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4292033" y="1498625"/>
            <a:ext cx="9961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32/16/8 G FC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5163" y="3142683"/>
            <a:ext cx="771935" cy="386894"/>
          </a:xfrm>
          <a:prstGeom prst="rect">
            <a:avLst/>
          </a:prstGeom>
        </p:spPr>
      </p:pic>
      <p:cxnSp>
        <p:nvCxnSpPr>
          <p:cNvPr id="47" name="Straight Connector 46"/>
          <p:cNvCxnSpPr>
            <a:stCxn id="33" idx="2"/>
          </p:cNvCxnSpPr>
          <p:nvPr/>
        </p:nvCxnSpPr>
        <p:spPr>
          <a:xfrm flipH="1">
            <a:off x="5576273" y="3529577"/>
            <a:ext cx="4858" cy="218019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49" name="Straight Connector 48"/>
          <p:cNvCxnSpPr/>
          <p:nvPr/>
        </p:nvCxnSpPr>
        <p:spPr>
          <a:xfrm flipH="1">
            <a:off x="5638685" y="3529577"/>
            <a:ext cx="4858" cy="218019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sp>
        <p:nvSpPr>
          <p:cNvPr id="50" name="TextBox 49"/>
          <p:cNvSpPr txBox="1"/>
          <p:nvPr/>
        </p:nvSpPr>
        <p:spPr>
          <a:xfrm>
            <a:off x="6205231" y="3182438"/>
            <a:ext cx="13485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FCF Vendor A</a:t>
            </a:r>
          </a:p>
          <a:p>
            <a:r>
              <a:rPr lang="en-US" sz="1200" dirty="0" smtClean="0">
                <a:latin typeface="HP Simplified" panose="020B0604020204020204" pitchFamily="34" charset="0"/>
              </a:rPr>
              <a:t>32/16/8 G FC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7517-623E-4DF5-9F73-8A1C9C672D26}" type="datetime1">
              <a:rPr lang="en-US" smtClean="0"/>
              <a:t>4/14/2016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FCIA GEN6 PlugFest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587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46491" y="365125"/>
            <a:ext cx="11624806" cy="1325563"/>
          </a:xfrm>
        </p:spPr>
        <p:txBody>
          <a:bodyPr>
            <a:noAutofit/>
          </a:bodyPr>
          <a:lstStyle/>
          <a:p>
            <a:r>
              <a:rPr lang="en-US" sz="3200" dirty="0">
                <a:latin typeface="HP Simplified" panose="020B0604020204020204" pitchFamily="34" charset="0"/>
              </a:rPr>
              <a:t>Test Track 4  32/16/8G FC Multi-Vendor switch (NPV) </a:t>
            </a:r>
            <a:r>
              <a:rPr lang="en-US" sz="3200" dirty="0" smtClean="0">
                <a:latin typeface="HP Simplified" panose="020B0604020204020204" pitchFamily="34" charset="0"/>
              </a:rPr>
              <a:t>Interoperability</a:t>
            </a:r>
            <a:br>
              <a:rPr lang="en-US" sz="3200" dirty="0" smtClean="0">
                <a:latin typeface="HP Simplified" panose="020B0604020204020204" pitchFamily="34" charset="0"/>
              </a:rPr>
            </a:br>
            <a:r>
              <a:rPr lang="en-US" sz="3200" dirty="0" smtClean="0">
                <a:latin typeface="HP Simplified" panose="020B0604020204020204" pitchFamily="34" charset="0"/>
              </a:rPr>
              <a:t>Procedure</a:t>
            </a:r>
            <a:endParaRPr lang="en-US" sz="3200" dirty="0">
              <a:latin typeface="HP Simplified" panose="020B0604020204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Procedure:</a:t>
            </a:r>
          </a:p>
          <a:p>
            <a:pPr marL="0" indent="0">
              <a:buNone/>
            </a:pPr>
            <a:r>
              <a:rPr lang="en-US" dirty="0"/>
              <a:t>1.  Connect the devices as shown in the test setup.</a:t>
            </a:r>
          </a:p>
          <a:p>
            <a:pPr marL="0" indent="0">
              <a:buNone/>
            </a:pPr>
            <a:r>
              <a:rPr lang="en-US" dirty="0"/>
              <a:t>2.  Verify that the Initiator and Targets shows up in the name server of the Switch.</a:t>
            </a:r>
          </a:p>
          <a:p>
            <a:pPr marL="0" indent="0">
              <a:buNone/>
            </a:pPr>
            <a:r>
              <a:rPr lang="en-US" dirty="0"/>
              <a:t>3.  Verify that the Initiator sees the Targets and can perform I/Os to them.</a:t>
            </a:r>
          </a:p>
          <a:p>
            <a:pPr marL="0" indent="0">
              <a:buNone/>
            </a:pPr>
            <a:r>
              <a:rPr lang="en-US" dirty="0"/>
              <a:t>4.  Perform 100% Write operations for 5 minutes to every Target.</a:t>
            </a:r>
          </a:p>
          <a:p>
            <a:pPr marL="0" indent="0">
              <a:buNone/>
            </a:pPr>
            <a:r>
              <a:rPr lang="en-US" dirty="0"/>
              <a:t>5.  Perform 100% Read operations for 5 minutes to every Target.</a:t>
            </a:r>
          </a:p>
          <a:p>
            <a:pPr marL="0" indent="0">
              <a:buNone/>
            </a:pPr>
            <a:r>
              <a:rPr lang="en-US" dirty="0"/>
              <a:t>6.  Perform 50% Read/ 50% Write operations for 5 minutes to every Target.</a:t>
            </a:r>
          </a:p>
          <a:p>
            <a:pPr marL="514350" indent="-514350">
              <a:buAutoNum type="arabicPeriod" startAt="7"/>
            </a:pPr>
            <a:r>
              <a:rPr lang="en-US" dirty="0" smtClean="0"/>
              <a:t>Use </a:t>
            </a:r>
            <a:r>
              <a:rPr lang="en-US" dirty="0"/>
              <a:t>different physical cables and 32/16/8G speeds, and repeat step 1 through 6 until all </a:t>
            </a:r>
            <a:r>
              <a:rPr lang="en-US" dirty="0" smtClean="0"/>
              <a:t>options </a:t>
            </a:r>
            <a:r>
              <a:rPr lang="en-US" dirty="0"/>
              <a:t>used.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Observable </a:t>
            </a:r>
            <a:r>
              <a:rPr lang="en-US" dirty="0"/>
              <a:t>Results:</a:t>
            </a:r>
          </a:p>
          <a:p>
            <a:pPr marL="0" indent="0">
              <a:buNone/>
            </a:pPr>
            <a:r>
              <a:rPr lang="en-US" dirty="0"/>
              <a:t>●     Verify that all Initiators and Targets show up in the name server of the Switch.</a:t>
            </a:r>
          </a:p>
          <a:p>
            <a:pPr marL="0" indent="0">
              <a:buNone/>
            </a:pPr>
            <a:r>
              <a:rPr lang="en-US" dirty="0"/>
              <a:t>●     Verify that the Target and all of its drives show up in the management of the host initiator </a:t>
            </a:r>
            <a:r>
              <a:rPr lang="en-US" dirty="0" smtClean="0"/>
              <a:t>system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●     Verify that the 5 minutes of Read and Write operations completes successfully between the </a:t>
            </a:r>
            <a:r>
              <a:rPr lang="en-US" dirty="0" smtClean="0"/>
              <a:t>Initiator </a:t>
            </a:r>
            <a:r>
              <a:rPr lang="en-US" dirty="0"/>
              <a:t>and the Target. The 5 minutes of data may be any pattern: random, constant or a looped </a:t>
            </a:r>
            <a:r>
              <a:rPr lang="en-US" dirty="0" smtClean="0"/>
              <a:t> pattern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smtClean="0"/>
              <a:t>Possible </a:t>
            </a:r>
            <a:r>
              <a:rPr lang="en-US" dirty="0"/>
              <a:t>Problems: None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D23E9-F0B5-4F08-A498-317811EDDE7C}" type="datetime1">
              <a:rPr lang="en-US" smtClean="0"/>
              <a:t>4/14/2016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FCIA GEN6 PlugFest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5019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199" dirty="0" smtClean="0">
                <a:latin typeface="HP Simplified" panose="020B0604020204020204" pitchFamily="34" charset="0"/>
              </a:rPr>
              <a:t>Test Track </a:t>
            </a:r>
            <a:r>
              <a:rPr lang="en-US" altLang="zh-CN" sz="3199" dirty="0">
                <a:latin typeface="HP Simplified" panose="020B0604020204020204" pitchFamily="34" charset="0"/>
              </a:rPr>
              <a:t>5  32/16/8G FC Redundant </a:t>
            </a:r>
            <a:r>
              <a:rPr lang="en-US" altLang="zh-CN" sz="3199" dirty="0" smtClean="0">
                <a:latin typeface="HP Simplified" panose="020B0604020204020204" pitchFamily="34" charset="0"/>
              </a:rPr>
              <a:t>Fabric/Availability</a:t>
            </a:r>
            <a:endParaRPr lang="zh-CN" altLang="en-US" sz="3199" dirty="0">
              <a:solidFill>
                <a:srgbClr val="0096D6"/>
              </a:solidFill>
              <a:latin typeface="HP Simplified" panose="020B0604020204020204" pitchFamily="34" charset="0"/>
            </a:endParaRPr>
          </a:p>
        </p:txBody>
      </p:sp>
      <p:cxnSp>
        <p:nvCxnSpPr>
          <p:cNvPr id="79" name="Straight Connector 78"/>
          <p:cNvCxnSpPr/>
          <p:nvPr/>
        </p:nvCxnSpPr>
        <p:spPr>
          <a:xfrm>
            <a:off x="5000665" y="4083228"/>
            <a:ext cx="0" cy="720067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sp>
        <p:nvSpPr>
          <p:cNvPr id="156" name="TextBox 155"/>
          <p:cNvSpPr txBox="1"/>
          <p:nvPr/>
        </p:nvSpPr>
        <p:spPr>
          <a:xfrm>
            <a:off x="3307211" y="5585387"/>
            <a:ext cx="1029085" cy="256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066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Server1/HBA</a:t>
            </a:r>
            <a:endParaRPr lang="en-US" sz="1066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4452811" y="5585387"/>
            <a:ext cx="1029085" cy="256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066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Server2/HBA</a:t>
            </a:r>
            <a:endParaRPr lang="en-US" sz="1066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sp>
        <p:nvSpPr>
          <p:cNvPr id="287" name="Rectangle 92"/>
          <p:cNvSpPr>
            <a:spLocks noChangeArrowheads="1"/>
          </p:cNvSpPr>
          <p:nvPr/>
        </p:nvSpPr>
        <p:spPr bwMode="auto">
          <a:xfrm>
            <a:off x="4143061" y="6392518"/>
            <a:ext cx="6235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18590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cs typeface="Arial" pitchFamily="34" charset="0"/>
              </a:rPr>
              <a:t>Native FC </a:t>
            </a:r>
            <a:endParaRPr lang="en-US" sz="120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91" name="Line 14"/>
          <p:cNvSpPr>
            <a:spLocks noChangeShapeType="1"/>
          </p:cNvSpPr>
          <p:nvPr/>
        </p:nvSpPr>
        <p:spPr bwMode="auto">
          <a:xfrm flipV="1">
            <a:off x="3776084" y="6474547"/>
            <a:ext cx="329012" cy="3"/>
          </a:xfrm>
          <a:prstGeom prst="line">
            <a:avLst/>
          </a:prstGeom>
          <a:noFill/>
          <a:ln w="38100" cap="flat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121856" tIns="60928" rIns="121856" bIns="60928" numCol="1" anchor="t" anchorCtr="0" compatLnSpc="1">
            <a:prstTxWarp prst="textNoShape">
              <a:avLst/>
            </a:prstTxWarp>
          </a:bodyPr>
          <a:lstStyle/>
          <a:p>
            <a:pPr defTabSz="914171"/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292" name="Rectangle 92"/>
          <p:cNvSpPr>
            <a:spLocks noChangeArrowheads="1"/>
          </p:cNvSpPr>
          <p:nvPr/>
        </p:nvSpPr>
        <p:spPr bwMode="auto">
          <a:xfrm>
            <a:off x="2083561" y="6392518"/>
            <a:ext cx="58669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18590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cs typeface="Arial" pitchFamily="34" charset="0"/>
              </a:rPr>
              <a:t>Ethernet </a:t>
            </a:r>
            <a:endParaRPr lang="en-US" sz="120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93" name="Line 12"/>
          <p:cNvSpPr>
            <a:spLocks noChangeShapeType="1"/>
          </p:cNvSpPr>
          <p:nvPr/>
        </p:nvSpPr>
        <p:spPr bwMode="auto">
          <a:xfrm>
            <a:off x="1729277" y="6474548"/>
            <a:ext cx="329012" cy="0"/>
          </a:xfrm>
          <a:prstGeom prst="line">
            <a:avLst/>
          </a:prstGeom>
          <a:noFill/>
          <a:ln w="38100" cap="flat">
            <a:solidFill>
              <a:srgbClr val="00B0F0"/>
            </a:solidFill>
            <a:prstDash val="solid"/>
            <a:round/>
            <a:headEnd/>
            <a:tailEnd/>
          </a:ln>
        </p:spPr>
        <p:txBody>
          <a:bodyPr vert="horz" wrap="square" lIns="121856" tIns="60928" rIns="121856" bIns="60928" numCol="1" anchor="t" anchorCtr="0" compatLnSpc="1">
            <a:prstTxWarp prst="textNoShape">
              <a:avLst/>
            </a:prstTxWarp>
          </a:bodyPr>
          <a:lstStyle/>
          <a:p>
            <a:pPr defTabSz="914171"/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294" name="Line 8"/>
          <p:cNvSpPr>
            <a:spLocks noChangeShapeType="1"/>
          </p:cNvSpPr>
          <p:nvPr/>
        </p:nvSpPr>
        <p:spPr bwMode="auto">
          <a:xfrm flipV="1">
            <a:off x="2857385" y="6474548"/>
            <a:ext cx="329012" cy="0"/>
          </a:xfrm>
          <a:prstGeom prst="line">
            <a:avLst/>
          </a:prstGeom>
          <a:noFill/>
          <a:ln w="38100" cap="flat">
            <a:solidFill>
              <a:srgbClr val="00B050"/>
            </a:solidFill>
            <a:prstDash val="solid"/>
            <a:round/>
            <a:headEnd/>
            <a:tailEnd/>
          </a:ln>
        </p:spPr>
        <p:txBody>
          <a:bodyPr vert="horz" wrap="square" lIns="121856" tIns="60928" rIns="121856" bIns="60928" numCol="1" anchor="t" anchorCtr="0" compatLnSpc="1">
            <a:prstTxWarp prst="textNoShape">
              <a:avLst/>
            </a:prstTxWarp>
          </a:bodyPr>
          <a:lstStyle/>
          <a:p>
            <a:pPr defTabSz="914171"/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295" name="Rectangle 92"/>
          <p:cNvSpPr>
            <a:spLocks noChangeArrowheads="1"/>
          </p:cNvSpPr>
          <p:nvPr/>
        </p:nvSpPr>
        <p:spPr bwMode="auto">
          <a:xfrm>
            <a:off x="3218017" y="6392518"/>
            <a:ext cx="34329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18590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cs typeface="Arial" pitchFamily="34" charset="0"/>
              </a:rPr>
              <a:t>FCoE </a:t>
            </a:r>
            <a:endParaRPr lang="en-US" sz="1200" dirty="0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332" name="Picture 331" descr="Storage_blue_positive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5858" t="36491" r="35531" b="34522"/>
          <a:stretch/>
        </p:blipFill>
        <p:spPr>
          <a:xfrm>
            <a:off x="3148321" y="2257133"/>
            <a:ext cx="535814" cy="592642"/>
          </a:xfrm>
          <a:prstGeom prst="rect">
            <a:avLst/>
          </a:prstGeom>
        </p:spPr>
      </p:pic>
      <p:sp>
        <p:nvSpPr>
          <p:cNvPr id="333" name="TextBox 332"/>
          <p:cNvSpPr txBox="1"/>
          <p:nvPr/>
        </p:nvSpPr>
        <p:spPr>
          <a:xfrm>
            <a:off x="2664155" y="1984304"/>
            <a:ext cx="2486509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333" b="1" dirty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 </a:t>
            </a:r>
            <a:r>
              <a:rPr lang="en-US" sz="1333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   FC Storage    FC Storage</a:t>
            </a:r>
            <a:endParaRPr lang="en-US" sz="1333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pic>
        <p:nvPicPr>
          <p:cNvPr id="334" name="Picture 333" descr="Storage_blue_positive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5858" t="36491" r="35531" b="34522"/>
          <a:stretch/>
        </p:blipFill>
        <p:spPr>
          <a:xfrm>
            <a:off x="3950529" y="2257133"/>
            <a:ext cx="535814" cy="592642"/>
          </a:xfrm>
          <a:prstGeom prst="rect">
            <a:avLst/>
          </a:prstGeom>
        </p:spPr>
      </p:pic>
      <p:cxnSp>
        <p:nvCxnSpPr>
          <p:cNvPr id="335" name="Straight Connector 334"/>
          <p:cNvCxnSpPr>
            <a:stCxn id="334" idx="2"/>
          </p:cNvCxnSpPr>
          <p:nvPr/>
        </p:nvCxnSpPr>
        <p:spPr>
          <a:xfrm>
            <a:off x="4218436" y="2849775"/>
            <a:ext cx="833384" cy="1289281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336" name="Straight Connector 335"/>
          <p:cNvCxnSpPr/>
          <p:nvPr/>
        </p:nvCxnSpPr>
        <p:spPr>
          <a:xfrm flipH="1">
            <a:off x="3776569" y="2849775"/>
            <a:ext cx="308818" cy="1180321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243" name="Straight Connector 242"/>
          <p:cNvCxnSpPr/>
          <p:nvPr/>
        </p:nvCxnSpPr>
        <p:spPr>
          <a:xfrm>
            <a:off x="3599604" y="2780239"/>
            <a:ext cx="994872" cy="1141242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244" name="Straight Connector 243"/>
          <p:cNvCxnSpPr>
            <a:stCxn id="332" idx="2"/>
          </p:cNvCxnSpPr>
          <p:nvPr/>
        </p:nvCxnSpPr>
        <p:spPr>
          <a:xfrm>
            <a:off x="3416228" y="2849775"/>
            <a:ext cx="158959" cy="1061490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246" name="Straight Connector 245"/>
          <p:cNvCxnSpPr/>
          <p:nvPr/>
        </p:nvCxnSpPr>
        <p:spPr>
          <a:xfrm>
            <a:off x="3599604" y="4292157"/>
            <a:ext cx="0" cy="720067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247" name="Straight Connector 246"/>
          <p:cNvCxnSpPr/>
          <p:nvPr/>
        </p:nvCxnSpPr>
        <p:spPr>
          <a:xfrm flipH="1">
            <a:off x="3907410" y="4290997"/>
            <a:ext cx="859220" cy="721227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248" name="Straight Connector 247"/>
          <p:cNvCxnSpPr/>
          <p:nvPr/>
        </p:nvCxnSpPr>
        <p:spPr>
          <a:xfrm>
            <a:off x="3817024" y="4275064"/>
            <a:ext cx="866723" cy="699924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pic>
        <p:nvPicPr>
          <p:cNvPr id="144" name="Picture 143" descr="Server_blue_positive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9901" t="33216" r="40145" b="32804"/>
          <a:stretch/>
        </p:blipFill>
        <p:spPr>
          <a:xfrm>
            <a:off x="4684406" y="4707763"/>
            <a:ext cx="472830" cy="879018"/>
          </a:xfrm>
          <a:prstGeom prst="rect">
            <a:avLst/>
          </a:prstGeom>
        </p:spPr>
      </p:pic>
      <p:pic>
        <p:nvPicPr>
          <p:cNvPr id="92" name="Picture 91" descr="Server_blue_positive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9901" t="33216" r="40145" b="32804"/>
          <a:stretch/>
        </p:blipFill>
        <p:spPr>
          <a:xfrm>
            <a:off x="3522728" y="4707763"/>
            <a:ext cx="472830" cy="879018"/>
          </a:xfrm>
          <a:prstGeom prst="rect">
            <a:avLst/>
          </a:prstGeom>
        </p:spPr>
      </p:pic>
      <p:pic>
        <p:nvPicPr>
          <p:cNvPr id="231" name="Picture 2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9384" y="3905263"/>
            <a:ext cx="771935" cy="386894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4398974" y="5767403"/>
            <a:ext cx="9961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32/16/8 G FC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213957" y="5767402"/>
            <a:ext cx="9961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32/16/8 G FC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274543" y="3960210"/>
            <a:ext cx="9961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32/16/8 G FC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462868" y="3962710"/>
            <a:ext cx="9961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32/16/8 G FC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699954" y="1834042"/>
            <a:ext cx="9961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32/16/8 G FC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780456" y="1815662"/>
            <a:ext cx="9961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32/16/8 G FC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sp>
        <p:nvSpPr>
          <p:cNvPr id="33" name="Rounded Rectangular Callout 32"/>
          <p:cNvSpPr/>
          <p:nvPr/>
        </p:nvSpPr>
        <p:spPr>
          <a:xfrm>
            <a:off x="818285" y="3993318"/>
            <a:ext cx="1273528" cy="487330"/>
          </a:xfrm>
          <a:prstGeom prst="wedgeRoundRectCallout">
            <a:avLst>
              <a:gd name="adj1" fmla="val 84328"/>
              <a:gd name="adj2" fmla="val 14846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  <a:r>
              <a:rPr lang="en-US" dirty="0" smtClean="0"/>
              <a:t>ongestion</a:t>
            </a:r>
          </a:p>
          <a:p>
            <a:pPr algn="ctr"/>
            <a:r>
              <a:rPr lang="en-US" dirty="0" smtClean="0"/>
              <a:t>load</a:t>
            </a:r>
            <a:endParaRPr lang="en-US" dirty="0"/>
          </a:p>
        </p:txBody>
      </p:sp>
      <p:cxnSp>
        <p:nvCxnSpPr>
          <p:cNvPr id="34" name="Straight Connector 33"/>
          <p:cNvCxnSpPr>
            <a:stCxn id="30" idx="3"/>
            <a:endCxn id="26" idx="0"/>
          </p:cNvCxnSpPr>
          <p:nvPr/>
        </p:nvCxnSpPr>
        <p:spPr>
          <a:xfrm flipH="1">
            <a:off x="2762416" y="4101210"/>
            <a:ext cx="696565" cy="399073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36" name="Straight Connector 35"/>
          <p:cNvCxnSpPr/>
          <p:nvPr/>
        </p:nvCxnSpPr>
        <p:spPr>
          <a:xfrm flipH="1">
            <a:off x="2956934" y="4253151"/>
            <a:ext cx="1633342" cy="297849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pic>
        <p:nvPicPr>
          <p:cNvPr id="26" name="Picture 25" descr="Server_blue_positive.png"/>
          <p:cNvPicPr>
            <a:picLocks noChangeAspect="1"/>
          </p:cNvPicPr>
          <p:nvPr/>
        </p:nvPicPr>
        <p:blipFill rotWithShape="1">
          <a:blip r:embed="rId4" cstate="email">
            <a:biLevel thresh="7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9901" t="33216" r="40145" b="32804"/>
          <a:stretch/>
        </p:blipFill>
        <p:spPr>
          <a:xfrm>
            <a:off x="2526001" y="4500283"/>
            <a:ext cx="472830" cy="879018"/>
          </a:xfrm>
          <a:prstGeom prst="rect">
            <a:avLst/>
          </a:prstGeom>
        </p:spPr>
      </p:pic>
      <p:pic>
        <p:nvPicPr>
          <p:cNvPr id="216" name="Picture 2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214" y="3905263"/>
            <a:ext cx="771935" cy="386894"/>
          </a:xfrm>
          <a:prstGeom prst="rect">
            <a:avLst/>
          </a:prstGeom>
        </p:spPr>
      </p:pic>
      <p:sp>
        <p:nvSpPr>
          <p:cNvPr id="43" name="TextBox 42"/>
          <p:cNvSpPr txBox="1"/>
          <p:nvPr/>
        </p:nvSpPr>
        <p:spPr>
          <a:xfrm>
            <a:off x="2249427" y="5389895"/>
            <a:ext cx="1029085" cy="256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066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Server1/HBA</a:t>
            </a:r>
            <a:endParaRPr lang="en-US" sz="1066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231188" y="5575063"/>
            <a:ext cx="9961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32/16/8 G FC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66DF8-3FD9-4A4E-9036-9B3FF02487B5}" type="datetime1">
              <a:rPr lang="en-US" smtClean="0"/>
              <a:t>4/14/2016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FCIA GEN6 PlugFest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755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HP Simplified" panose="020B0604020204020204" pitchFamily="34" charset="0"/>
              </a:rPr>
              <a:t>Test Track 5  32/16/8G FC Redundant </a:t>
            </a:r>
            <a:r>
              <a:rPr lang="en-US" sz="3200" dirty="0" smtClean="0">
                <a:latin typeface="HP Simplified" panose="020B0604020204020204" pitchFamily="34" charset="0"/>
              </a:rPr>
              <a:t/>
            </a:r>
            <a:br>
              <a:rPr lang="en-US" sz="3200" dirty="0" smtClean="0">
                <a:latin typeface="HP Simplified" panose="020B0604020204020204" pitchFamily="34" charset="0"/>
              </a:rPr>
            </a:br>
            <a:r>
              <a:rPr lang="en-US" sz="3200" dirty="0" smtClean="0">
                <a:latin typeface="HP Simplified" panose="020B0604020204020204" pitchFamily="34" charset="0"/>
              </a:rPr>
              <a:t>Procedure</a:t>
            </a:r>
            <a:endParaRPr lang="en-US" sz="3200" dirty="0">
              <a:latin typeface="HP Simplified" panose="020B0604020204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Procedure:</a:t>
            </a:r>
          </a:p>
          <a:p>
            <a:pPr marL="0" indent="0">
              <a:buNone/>
            </a:pPr>
            <a:r>
              <a:rPr lang="en-US" dirty="0"/>
              <a:t>1.  Connect the devices as shown in the test setup.</a:t>
            </a:r>
          </a:p>
          <a:p>
            <a:pPr marL="0" indent="0">
              <a:buNone/>
            </a:pPr>
            <a:r>
              <a:rPr lang="en-US" dirty="0"/>
              <a:t>2.  Verify that the Initiator and Targets shows up in the name server of the Switch.</a:t>
            </a:r>
          </a:p>
          <a:p>
            <a:pPr marL="0" indent="0">
              <a:buNone/>
            </a:pPr>
            <a:r>
              <a:rPr lang="en-US" dirty="0"/>
              <a:t>3.  Verify that the Initiator sees the Targets and can perform I/Os to them.</a:t>
            </a:r>
          </a:p>
          <a:p>
            <a:pPr marL="0" indent="0">
              <a:buNone/>
            </a:pPr>
            <a:r>
              <a:rPr lang="en-US" dirty="0"/>
              <a:t>4.  Perform 100% Write operations for 5 minutes to every Target.</a:t>
            </a:r>
          </a:p>
          <a:p>
            <a:pPr marL="0" indent="0">
              <a:buNone/>
            </a:pPr>
            <a:r>
              <a:rPr lang="en-US" dirty="0"/>
              <a:t>5.  Perform 100% Read operations for 5 minutes to every Target.</a:t>
            </a:r>
          </a:p>
          <a:p>
            <a:pPr marL="0" indent="0">
              <a:buNone/>
            </a:pPr>
            <a:r>
              <a:rPr lang="en-US" dirty="0"/>
              <a:t>6.  Perform 50% Read/ 50% Write operations for 5 minutes to every Target.</a:t>
            </a:r>
          </a:p>
          <a:p>
            <a:pPr marL="514350" indent="-514350">
              <a:buAutoNum type="arabicPeriod" startAt="7"/>
            </a:pPr>
            <a:r>
              <a:rPr lang="en-US" dirty="0" smtClean="0"/>
              <a:t>Use </a:t>
            </a:r>
            <a:r>
              <a:rPr lang="en-US" dirty="0"/>
              <a:t>different physical cables and 32/16/8G speeds, and repeat step 1 through 6 until all </a:t>
            </a:r>
            <a:r>
              <a:rPr lang="en-US" dirty="0" smtClean="0"/>
              <a:t>options </a:t>
            </a:r>
            <a:r>
              <a:rPr lang="en-US" dirty="0"/>
              <a:t>used.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Observable </a:t>
            </a:r>
            <a:r>
              <a:rPr lang="en-US" dirty="0"/>
              <a:t>Results:</a:t>
            </a:r>
          </a:p>
          <a:p>
            <a:pPr marL="0" indent="0">
              <a:buNone/>
            </a:pPr>
            <a:r>
              <a:rPr lang="en-US" dirty="0"/>
              <a:t>●     Verify that all Initiators and Targets show up in the name server of the Switch.</a:t>
            </a:r>
          </a:p>
          <a:p>
            <a:pPr marL="0" indent="0">
              <a:buNone/>
            </a:pPr>
            <a:r>
              <a:rPr lang="en-US" dirty="0"/>
              <a:t>●     Verify that the Target and all of its drives show up in the management of the host initiator </a:t>
            </a:r>
            <a:r>
              <a:rPr lang="en-US" dirty="0" smtClean="0"/>
              <a:t>system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●     Verify that the 5 minutes of Read and Write operations completes successfully between the </a:t>
            </a:r>
            <a:r>
              <a:rPr lang="en-US" dirty="0" smtClean="0"/>
              <a:t>Initiator </a:t>
            </a:r>
            <a:r>
              <a:rPr lang="en-US" dirty="0"/>
              <a:t>and the Target. The 5 minutes of data may be any pattern: random, constant or a looped </a:t>
            </a:r>
            <a:r>
              <a:rPr lang="en-US" dirty="0" smtClean="0"/>
              <a:t> pattern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smtClean="0"/>
              <a:t>Possible </a:t>
            </a:r>
            <a:r>
              <a:rPr lang="en-US" dirty="0"/>
              <a:t>Problems: None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853D1-E961-4505-8F7E-FB15D2E43E03}" type="datetime1">
              <a:rPr lang="en-US" smtClean="0"/>
              <a:t>4/14/2016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FCIA GEN6 PlugFest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067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UNH-IOL  GTP Facility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04C3-9373-45EE-AB4C-D09ECA5ED850}" type="datetime1">
              <a:rPr lang="en-US" smtClean="0"/>
              <a:t>4/14/2016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FCIA GEN6 PlugFest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2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993726"/>
            <a:ext cx="5033357" cy="335626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5426" y="2993726"/>
            <a:ext cx="5033357" cy="335626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4732" y="1477954"/>
            <a:ext cx="3017520" cy="1697043"/>
          </a:xfrm>
          <a:prstGeom prst="rect">
            <a:avLst/>
          </a:prstGeom>
        </p:spPr>
      </p:pic>
      <p:sp>
        <p:nvSpPr>
          <p:cNvPr id="11" name="Rounded Rectangular Callout 10"/>
          <p:cNvSpPr/>
          <p:nvPr/>
        </p:nvSpPr>
        <p:spPr>
          <a:xfrm>
            <a:off x="1432874" y="1697048"/>
            <a:ext cx="1838227" cy="848522"/>
          </a:xfrm>
          <a:prstGeom prst="wedgeRoundRectCallout">
            <a:avLst>
              <a:gd name="adj1" fmla="val 51988"/>
              <a:gd name="adj2" fmla="val 14137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 fiber cables </a:t>
            </a:r>
            <a:endParaRPr lang="en-US" dirty="0"/>
          </a:p>
        </p:txBody>
      </p:sp>
      <p:sp>
        <p:nvSpPr>
          <p:cNvPr id="12" name="Rounded Rectangular Callout 11"/>
          <p:cNvSpPr/>
          <p:nvPr/>
        </p:nvSpPr>
        <p:spPr>
          <a:xfrm>
            <a:off x="8513975" y="365126"/>
            <a:ext cx="2675641" cy="1643456"/>
          </a:xfrm>
          <a:prstGeom prst="wedgeRoundRectCallout">
            <a:avLst>
              <a:gd name="adj1" fmla="val -50185"/>
              <a:gd name="adj2" fmla="val 11786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Please </a:t>
            </a:r>
            <a:r>
              <a:rPr lang="en-US" dirty="0"/>
              <a:t>note </a:t>
            </a:r>
            <a:r>
              <a:rPr lang="en-US" dirty="0" smtClean="0"/>
              <a:t>our new UNH-IOL address </a:t>
            </a:r>
          </a:p>
          <a:p>
            <a:pPr algn="ctr"/>
            <a:r>
              <a:rPr lang="en-US" dirty="0" smtClean="0"/>
              <a:t>21 </a:t>
            </a:r>
            <a:r>
              <a:rPr lang="en-US" dirty="0" err="1"/>
              <a:t>Madbury</a:t>
            </a:r>
            <a:r>
              <a:rPr lang="en-US" dirty="0"/>
              <a:t> Rd., </a:t>
            </a:r>
            <a:r>
              <a:rPr lang="en-US" dirty="0" err="1"/>
              <a:t>Ste</a:t>
            </a:r>
            <a:r>
              <a:rPr lang="en-US" dirty="0"/>
              <a:t> 100</a:t>
            </a:r>
          </a:p>
          <a:p>
            <a:pPr algn="ctr"/>
            <a:r>
              <a:rPr lang="en-US" dirty="0"/>
              <a:t>Durham, NH </a:t>
            </a:r>
            <a:r>
              <a:rPr lang="en-US" dirty="0" smtClean="0"/>
              <a:t>03824</a:t>
            </a:r>
          </a:p>
          <a:p>
            <a:pPr algn="ctr"/>
            <a:r>
              <a:rPr lang="en-US" dirty="0" smtClean="0"/>
              <a:t>(downtown)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4680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HP Simplified" panose="020B0604020204020204" pitchFamily="34" charset="0"/>
              </a:rPr>
              <a:t>Test Track 5  32/16/8G FC Redundant </a:t>
            </a:r>
            <a:r>
              <a:rPr lang="en-US" sz="3200" dirty="0" smtClean="0">
                <a:latin typeface="HP Simplified" panose="020B0604020204020204" pitchFamily="34" charset="0"/>
              </a:rPr>
              <a:t/>
            </a:r>
            <a:br>
              <a:rPr lang="en-US" sz="3200" dirty="0" smtClean="0">
                <a:latin typeface="HP Simplified" panose="020B0604020204020204" pitchFamily="34" charset="0"/>
              </a:rPr>
            </a:br>
            <a:r>
              <a:rPr lang="en-US" sz="3200" dirty="0" smtClean="0">
                <a:latin typeface="HP Simplified" panose="020B0604020204020204" pitchFamily="34" charset="0"/>
              </a:rPr>
              <a:t>Procedure</a:t>
            </a:r>
            <a:endParaRPr lang="en-US" sz="3200" dirty="0">
              <a:latin typeface="HP Simplified" panose="020B0604020204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/>
              <a:t>Extended Procedure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Use generic Linux and Windows MPIO.</a:t>
            </a:r>
          </a:p>
          <a:p>
            <a:pPr marL="0" indent="0">
              <a:buNone/>
            </a:pPr>
            <a:r>
              <a:rPr lang="en-US" dirty="0"/>
              <a:t>Path selection - tests to verify policies on failover and failback.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Not custom MPIO drivers.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Test MPIO - connectivity test by failing a link.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Never loose a path to the target.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Physical paths remain in tack - but there are CRC or higher error rates  - throughput degrades.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separate</a:t>
            </a:r>
            <a:r>
              <a:rPr lang="en-US" dirty="0"/>
              <a:t>: </a:t>
            </a:r>
          </a:p>
          <a:p>
            <a:pPr marL="0" indent="0">
              <a:buNone/>
            </a:pPr>
            <a:r>
              <a:rPr lang="en-US" dirty="0"/>
              <a:t>T10 - validation of end to end.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B08C-430C-49C2-A85F-B89657287C68}" type="datetime1">
              <a:rPr lang="en-US" smtClean="0"/>
              <a:t>4/14/2016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FCIA GEN6 PlugFest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4025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199" dirty="0" smtClean="0">
                <a:latin typeface="HP Simplified" panose="020B0604020204020204" pitchFamily="34" charset="0"/>
              </a:rPr>
              <a:t>Test Track </a:t>
            </a:r>
            <a:r>
              <a:rPr lang="en-US" altLang="zh-CN" sz="3199" dirty="0">
                <a:latin typeface="HP Simplified" panose="020B0604020204020204" pitchFamily="34" charset="0"/>
              </a:rPr>
              <a:t>6</a:t>
            </a:r>
            <a:r>
              <a:rPr lang="en-US" altLang="zh-CN" sz="3199" dirty="0" smtClean="0">
                <a:latin typeface="HP Simplified" panose="020B0604020204020204" pitchFamily="34" charset="0"/>
              </a:rPr>
              <a:t>   25/10GbE FCoE</a:t>
            </a:r>
            <a:endParaRPr lang="zh-CN" altLang="en-US" sz="3199" dirty="0">
              <a:solidFill>
                <a:srgbClr val="0096D6"/>
              </a:solidFill>
              <a:latin typeface="HP Simplified" panose="020B0604020204020204" pitchFamily="34" charset="0"/>
            </a:endParaRPr>
          </a:p>
        </p:txBody>
      </p:sp>
      <p:cxnSp>
        <p:nvCxnSpPr>
          <p:cNvPr id="79" name="Straight Connector 78"/>
          <p:cNvCxnSpPr/>
          <p:nvPr/>
        </p:nvCxnSpPr>
        <p:spPr>
          <a:xfrm>
            <a:off x="5724000" y="3932154"/>
            <a:ext cx="0" cy="720067"/>
          </a:xfrm>
          <a:prstGeom prst="line">
            <a:avLst/>
          </a:prstGeom>
          <a:noFill/>
          <a:ln w="28575" cap="flat">
            <a:solidFill>
              <a:schemeClr val="accent1"/>
            </a:solidFill>
            <a:prstDash val="solid"/>
            <a:round/>
            <a:headEnd/>
            <a:tailEnd/>
          </a:ln>
        </p:spPr>
      </p:cxnSp>
      <p:sp>
        <p:nvSpPr>
          <p:cNvPr id="156" name="TextBox 155"/>
          <p:cNvSpPr txBox="1"/>
          <p:nvPr/>
        </p:nvSpPr>
        <p:spPr>
          <a:xfrm>
            <a:off x="4030546" y="5434313"/>
            <a:ext cx="1029085" cy="256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066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Server/CNAs</a:t>
            </a:r>
            <a:endParaRPr lang="en-US" sz="1066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5176146" y="5434313"/>
            <a:ext cx="1029085" cy="256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066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Server/CNA</a:t>
            </a:r>
            <a:endParaRPr lang="en-US" sz="1066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sp>
        <p:nvSpPr>
          <p:cNvPr id="287" name="Rectangle 92"/>
          <p:cNvSpPr>
            <a:spLocks noChangeArrowheads="1"/>
          </p:cNvSpPr>
          <p:nvPr/>
        </p:nvSpPr>
        <p:spPr bwMode="auto">
          <a:xfrm>
            <a:off x="4143061" y="6392518"/>
            <a:ext cx="6235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18590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cs typeface="Arial" pitchFamily="34" charset="0"/>
              </a:rPr>
              <a:t>Native FC </a:t>
            </a:r>
            <a:endParaRPr lang="en-US" sz="120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91" name="Line 14"/>
          <p:cNvSpPr>
            <a:spLocks noChangeShapeType="1"/>
          </p:cNvSpPr>
          <p:nvPr/>
        </p:nvSpPr>
        <p:spPr bwMode="auto">
          <a:xfrm flipV="1">
            <a:off x="3776084" y="6474547"/>
            <a:ext cx="329012" cy="3"/>
          </a:xfrm>
          <a:prstGeom prst="line">
            <a:avLst/>
          </a:prstGeom>
          <a:noFill/>
          <a:ln w="38100" cap="flat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121856" tIns="60928" rIns="121856" bIns="60928" numCol="1" anchor="t" anchorCtr="0" compatLnSpc="1">
            <a:prstTxWarp prst="textNoShape">
              <a:avLst/>
            </a:prstTxWarp>
          </a:bodyPr>
          <a:lstStyle/>
          <a:p>
            <a:pPr defTabSz="914171"/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292" name="Rectangle 92"/>
          <p:cNvSpPr>
            <a:spLocks noChangeArrowheads="1"/>
          </p:cNvSpPr>
          <p:nvPr/>
        </p:nvSpPr>
        <p:spPr bwMode="auto">
          <a:xfrm>
            <a:off x="2083561" y="6392518"/>
            <a:ext cx="58669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18590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cs typeface="Arial" pitchFamily="34" charset="0"/>
              </a:rPr>
              <a:t>Ethernet </a:t>
            </a:r>
            <a:endParaRPr lang="en-US" sz="120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93" name="Line 12"/>
          <p:cNvSpPr>
            <a:spLocks noChangeShapeType="1"/>
          </p:cNvSpPr>
          <p:nvPr/>
        </p:nvSpPr>
        <p:spPr bwMode="auto">
          <a:xfrm>
            <a:off x="1729277" y="6474548"/>
            <a:ext cx="329012" cy="0"/>
          </a:xfrm>
          <a:prstGeom prst="line">
            <a:avLst/>
          </a:prstGeom>
          <a:noFill/>
          <a:ln w="38100" cap="flat">
            <a:solidFill>
              <a:srgbClr val="00B0F0"/>
            </a:solidFill>
            <a:prstDash val="solid"/>
            <a:round/>
            <a:headEnd/>
            <a:tailEnd/>
          </a:ln>
        </p:spPr>
        <p:txBody>
          <a:bodyPr vert="horz" wrap="square" lIns="121856" tIns="60928" rIns="121856" bIns="60928" numCol="1" anchor="t" anchorCtr="0" compatLnSpc="1">
            <a:prstTxWarp prst="textNoShape">
              <a:avLst/>
            </a:prstTxWarp>
          </a:bodyPr>
          <a:lstStyle/>
          <a:p>
            <a:pPr defTabSz="914171"/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294" name="Line 8"/>
          <p:cNvSpPr>
            <a:spLocks noChangeShapeType="1"/>
          </p:cNvSpPr>
          <p:nvPr/>
        </p:nvSpPr>
        <p:spPr bwMode="auto">
          <a:xfrm flipV="1">
            <a:off x="2857385" y="6474548"/>
            <a:ext cx="329012" cy="0"/>
          </a:xfrm>
          <a:prstGeom prst="line">
            <a:avLst/>
          </a:prstGeom>
          <a:noFill/>
          <a:ln w="38100" cap="flat">
            <a:solidFill>
              <a:srgbClr val="00B050"/>
            </a:solidFill>
            <a:prstDash val="solid"/>
            <a:round/>
            <a:headEnd/>
            <a:tailEnd/>
          </a:ln>
        </p:spPr>
        <p:txBody>
          <a:bodyPr vert="horz" wrap="square" lIns="121856" tIns="60928" rIns="121856" bIns="60928" numCol="1" anchor="t" anchorCtr="0" compatLnSpc="1">
            <a:prstTxWarp prst="textNoShape">
              <a:avLst/>
            </a:prstTxWarp>
          </a:bodyPr>
          <a:lstStyle/>
          <a:p>
            <a:pPr defTabSz="914171"/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295" name="Rectangle 92"/>
          <p:cNvSpPr>
            <a:spLocks noChangeArrowheads="1"/>
          </p:cNvSpPr>
          <p:nvPr/>
        </p:nvSpPr>
        <p:spPr bwMode="auto">
          <a:xfrm>
            <a:off x="3218017" y="6392518"/>
            <a:ext cx="34329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18590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cs typeface="Arial" pitchFamily="34" charset="0"/>
              </a:rPr>
              <a:t>FCoE </a:t>
            </a:r>
            <a:endParaRPr lang="en-US" sz="120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333" name="TextBox 332"/>
          <p:cNvSpPr txBox="1"/>
          <p:nvPr/>
        </p:nvSpPr>
        <p:spPr>
          <a:xfrm>
            <a:off x="5059631" y="1825680"/>
            <a:ext cx="1625665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333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     FCoE Storage</a:t>
            </a:r>
            <a:endParaRPr lang="en-US" sz="1333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cxnSp>
        <p:nvCxnSpPr>
          <p:cNvPr id="335" name="Straight Connector 334"/>
          <p:cNvCxnSpPr>
            <a:stCxn id="334" idx="2"/>
          </p:cNvCxnSpPr>
          <p:nvPr/>
        </p:nvCxnSpPr>
        <p:spPr>
          <a:xfrm>
            <a:off x="5695099" y="2812105"/>
            <a:ext cx="72010" cy="993217"/>
          </a:xfrm>
          <a:prstGeom prst="line">
            <a:avLst/>
          </a:prstGeom>
          <a:noFill/>
          <a:ln w="28575" cap="flat">
            <a:solidFill>
              <a:schemeClr val="accent1"/>
            </a:solidFill>
            <a:prstDash val="solid"/>
            <a:round/>
            <a:headEnd/>
            <a:tailEnd/>
          </a:ln>
        </p:spPr>
      </p:cxnSp>
      <p:cxnSp>
        <p:nvCxnSpPr>
          <p:cNvPr id="247" name="Straight Connector 246"/>
          <p:cNvCxnSpPr/>
          <p:nvPr/>
        </p:nvCxnSpPr>
        <p:spPr>
          <a:xfrm flipH="1">
            <a:off x="4511479" y="4140538"/>
            <a:ext cx="790965" cy="604804"/>
          </a:xfrm>
          <a:prstGeom prst="line">
            <a:avLst/>
          </a:prstGeom>
          <a:noFill/>
          <a:ln w="28575" cap="flat">
            <a:solidFill>
              <a:schemeClr val="accent1"/>
            </a:solidFill>
            <a:prstDash val="solid"/>
            <a:round/>
            <a:headEnd/>
            <a:tailEnd/>
          </a:ln>
        </p:spPr>
      </p:cxnSp>
      <p:cxnSp>
        <p:nvCxnSpPr>
          <p:cNvPr id="248" name="Straight Connector 247"/>
          <p:cNvCxnSpPr/>
          <p:nvPr/>
        </p:nvCxnSpPr>
        <p:spPr>
          <a:xfrm>
            <a:off x="5513507" y="4068651"/>
            <a:ext cx="0" cy="720067"/>
          </a:xfrm>
          <a:prstGeom prst="line">
            <a:avLst/>
          </a:prstGeom>
          <a:noFill/>
          <a:ln w="28575" cap="flat">
            <a:solidFill>
              <a:schemeClr val="accent1"/>
            </a:solidFill>
            <a:prstDash val="solid"/>
            <a:round/>
            <a:headEnd/>
            <a:tailEnd/>
          </a:ln>
        </p:spPr>
      </p:cxnSp>
      <p:pic>
        <p:nvPicPr>
          <p:cNvPr id="144" name="Picture 143" descr="Server_blue_positive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9901" t="33216" r="40145" b="32804"/>
          <a:stretch/>
        </p:blipFill>
        <p:spPr>
          <a:xfrm>
            <a:off x="5407741" y="4556689"/>
            <a:ext cx="472830" cy="879018"/>
          </a:xfrm>
          <a:prstGeom prst="rect">
            <a:avLst/>
          </a:prstGeom>
        </p:spPr>
      </p:pic>
      <p:cxnSp>
        <p:nvCxnSpPr>
          <p:cNvPr id="23" name="Straight Connector 22"/>
          <p:cNvCxnSpPr>
            <a:endCxn id="231" idx="0"/>
          </p:cNvCxnSpPr>
          <p:nvPr/>
        </p:nvCxnSpPr>
        <p:spPr>
          <a:xfrm>
            <a:off x="5583979" y="2730303"/>
            <a:ext cx="54708" cy="1023886"/>
          </a:xfrm>
          <a:prstGeom prst="line">
            <a:avLst/>
          </a:prstGeom>
          <a:noFill/>
          <a:ln w="28575" cap="flat">
            <a:solidFill>
              <a:schemeClr val="accent1"/>
            </a:solidFill>
            <a:prstDash val="solid"/>
            <a:round/>
            <a:headEnd/>
            <a:tailEnd/>
          </a:ln>
        </p:spPr>
      </p:cxnSp>
      <p:pic>
        <p:nvPicPr>
          <p:cNvPr id="334" name="Picture 333" descr="Storage_blue_positive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5858" t="36491" r="35531" b="34522"/>
          <a:stretch/>
        </p:blipFill>
        <p:spPr>
          <a:xfrm>
            <a:off x="5427192" y="2219463"/>
            <a:ext cx="535814" cy="59264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157842" y="1631412"/>
            <a:ext cx="13224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HP Simplified" panose="020B0604020204020204" pitchFamily="34" charset="0"/>
              </a:rPr>
              <a:t> </a:t>
            </a:r>
            <a:r>
              <a:rPr lang="en-US" sz="1200" dirty="0" smtClean="0">
                <a:latin typeface="HP Simplified" panose="020B0604020204020204" pitchFamily="34" charset="0"/>
              </a:rPr>
              <a:t>    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176713" y="3803923"/>
            <a:ext cx="14724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25/10GbE FCoE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2581253" y="4017936"/>
            <a:ext cx="1273528" cy="487330"/>
          </a:xfrm>
          <a:prstGeom prst="wedgeRoundRectCallout">
            <a:avLst>
              <a:gd name="adj1" fmla="val 83704"/>
              <a:gd name="adj2" fmla="val 14520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  <a:r>
              <a:rPr lang="en-US" dirty="0" smtClean="0"/>
              <a:t>ongestion</a:t>
            </a:r>
          </a:p>
          <a:p>
            <a:pPr algn="ctr"/>
            <a:r>
              <a:rPr lang="en-US" dirty="0" smtClean="0"/>
              <a:t>load</a:t>
            </a:r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 flipH="1">
            <a:off x="4435349" y="3956924"/>
            <a:ext cx="913401" cy="617085"/>
          </a:xfrm>
          <a:prstGeom prst="line">
            <a:avLst/>
          </a:prstGeom>
          <a:noFill/>
          <a:ln w="28575" cap="flat">
            <a:solidFill>
              <a:schemeClr val="accent1"/>
            </a:solidFill>
            <a:prstDash val="solid"/>
            <a:round/>
            <a:headEnd/>
            <a:tailEnd/>
          </a:ln>
        </p:spPr>
      </p:cxnSp>
      <p:pic>
        <p:nvPicPr>
          <p:cNvPr id="231" name="Picture 2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2719" y="3754189"/>
            <a:ext cx="771935" cy="386894"/>
          </a:xfrm>
          <a:prstGeom prst="rect">
            <a:avLst/>
          </a:prstGeom>
        </p:spPr>
      </p:pic>
      <p:pic>
        <p:nvPicPr>
          <p:cNvPr id="92" name="Picture 91" descr="Server_blue_positive.png"/>
          <p:cNvPicPr>
            <a:picLocks noChangeAspect="1"/>
          </p:cNvPicPr>
          <p:nvPr/>
        </p:nvPicPr>
        <p:blipFill rotWithShape="1">
          <a:blip r:embed="rId3" cstate="email">
            <a:biLevel thresh="7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9901" t="33216" r="40145" b="32804"/>
          <a:stretch/>
        </p:blipFill>
        <p:spPr>
          <a:xfrm>
            <a:off x="4246063" y="4556689"/>
            <a:ext cx="472830" cy="879018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5192631" y="5608176"/>
            <a:ext cx="9961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25/10GbE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010802" y="5600121"/>
            <a:ext cx="9961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25/10GbE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>
            <a:off x="5844566" y="2760972"/>
            <a:ext cx="72010" cy="993217"/>
          </a:xfrm>
          <a:prstGeom prst="line">
            <a:avLst/>
          </a:prstGeom>
          <a:noFill/>
          <a:ln w="28575" cap="flat">
            <a:solidFill>
              <a:schemeClr val="accent1"/>
            </a:solidFill>
            <a:prstDash val="solid"/>
            <a:round/>
            <a:headEnd/>
            <a:tailEnd/>
          </a:ln>
        </p:spPr>
      </p:cxnSp>
      <p:cxnSp>
        <p:nvCxnSpPr>
          <p:cNvPr id="39" name="Straight Connector 38"/>
          <p:cNvCxnSpPr/>
          <p:nvPr/>
        </p:nvCxnSpPr>
        <p:spPr>
          <a:xfrm>
            <a:off x="5446598" y="2775421"/>
            <a:ext cx="72010" cy="993217"/>
          </a:xfrm>
          <a:prstGeom prst="line">
            <a:avLst/>
          </a:prstGeom>
          <a:noFill/>
          <a:ln w="28575" cap="flat">
            <a:solidFill>
              <a:schemeClr val="accent1"/>
            </a:solidFill>
            <a:prstDash val="solid"/>
            <a:round/>
            <a:headEnd/>
            <a:tailEnd/>
          </a:ln>
        </p:spPr>
      </p:cxn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B32AA-55FB-4686-AAFD-64E910D9FA37}" type="datetime1">
              <a:rPr lang="en-US" smtClean="0"/>
              <a:t>4/14/2016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FCIA GEN6 PlugFest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837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HP Simplified" panose="020B0604020204020204" pitchFamily="34" charset="0"/>
              </a:rPr>
              <a:t>Test Track 6   25/10GbE </a:t>
            </a:r>
            <a:r>
              <a:rPr lang="en-US" sz="3200" dirty="0" smtClean="0">
                <a:latin typeface="HP Simplified" panose="020B0604020204020204" pitchFamily="34" charset="0"/>
              </a:rPr>
              <a:t>FCoE</a:t>
            </a:r>
            <a:br>
              <a:rPr lang="en-US" sz="3200" dirty="0" smtClean="0">
                <a:latin typeface="HP Simplified" panose="020B0604020204020204" pitchFamily="34" charset="0"/>
              </a:rPr>
            </a:br>
            <a:r>
              <a:rPr lang="en-US" sz="3200" dirty="0" smtClean="0">
                <a:latin typeface="HP Simplified" panose="020B0604020204020204" pitchFamily="34" charset="0"/>
              </a:rPr>
              <a:t> Procedure</a:t>
            </a:r>
            <a:endParaRPr lang="en-US" sz="3200" dirty="0">
              <a:latin typeface="HP Simplified" panose="020B0604020204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Procedure:</a:t>
            </a:r>
          </a:p>
          <a:p>
            <a:pPr marL="0" indent="0">
              <a:buNone/>
            </a:pPr>
            <a:r>
              <a:rPr lang="en-US" dirty="0"/>
              <a:t>1.  Connect the devices as shown in the test setup.</a:t>
            </a:r>
          </a:p>
          <a:p>
            <a:pPr marL="0" indent="0">
              <a:buNone/>
            </a:pPr>
            <a:r>
              <a:rPr lang="en-US" dirty="0"/>
              <a:t>2.  Verify that the Initiator and Targets shows up in the name server of the Switch.</a:t>
            </a:r>
          </a:p>
          <a:p>
            <a:pPr marL="0" indent="0">
              <a:buNone/>
            </a:pPr>
            <a:r>
              <a:rPr lang="en-US" dirty="0"/>
              <a:t>3.  Verify that the Initiator sees the Targets and can perform I/Os to them.</a:t>
            </a:r>
          </a:p>
          <a:p>
            <a:pPr marL="0" indent="0">
              <a:buNone/>
            </a:pPr>
            <a:r>
              <a:rPr lang="en-US" dirty="0"/>
              <a:t>4.  Perform 100% Write operations for 5 minutes to every Target.</a:t>
            </a:r>
          </a:p>
          <a:p>
            <a:pPr marL="0" indent="0">
              <a:buNone/>
            </a:pPr>
            <a:r>
              <a:rPr lang="en-US" dirty="0"/>
              <a:t>5.  Perform 100% Read operations for 5 minutes to every Target.</a:t>
            </a:r>
          </a:p>
          <a:p>
            <a:pPr marL="0" indent="0">
              <a:buNone/>
            </a:pPr>
            <a:r>
              <a:rPr lang="en-US" dirty="0"/>
              <a:t>6.  Perform 50% Read/ 50% Write operations for 5 minutes to every Target.</a:t>
            </a:r>
          </a:p>
          <a:p>
            <a:pPr marL="514350" indent="-514350">
              <a:buAutoNum type="arabicPeriod" startAt="7"/>
            </a:pPr>
            <a:r>
              <a:rPr lang="en-US" dirty="0" smtClean="0"/>
              <a:t>Use </a:t>
            </a:r>
            <a:r>
              <a:rPr lang="en-US" dirty="0"/>
              <a:t>different physical cables and 32/16/8G speeds, and repeat step 1 through 6 until all </a:t>
            </a:r>
            <a:r>
              <a:rPr lang="en-US" dirty="0" smtClean="0"/>
              <a:t>options </a:t>
            </a:r>
            <a:r>
              <a:rPr lang="en-US" dirty="0"/>
              <a:t>used.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Observable </a:t>
            </a:r>
            <a:r>
              <a:rPr lang="en-US" dirty="0"/>
              <a:t>Results:</a:t>
            </a:r>
          </a:p>
          <a:p>
            <a:pPr marL="0" indent="0">
              <a:buNone/>
            </a:pPr>
            <a:r>
              <a:rPr lang="en-US" dirty="0"/>
              <a:t>●     Verify that all Initiators and Targets show up in the name server of the Switch.</a:t>
            </a:r>
          </a:p>
          <a:p>
            <a:pPr marL="0" indent="0">
              <a:buNone/>
            </a:pPr>
            <a:r>
              <a:rPr lang="en-US" dirty="0"/>
              <a:t>●     Verify that the Target and all of its drives show up in the management of the host initiator </a:t>
            </a:r>
            <a:r>
              <a:rPr lang="en-US" dirty="0" smtClean="0"/>
              <a:t>system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●     Verify that the 5 minutes of Read and Write operations completes successfully between the </a:t>
            </a:r>
            <a:r>
              <a:rPr lang="en-US" dirty="0" smtClean="0"/>
              <a:t>Initiator </a:t>
            </a:r>
            <a:r>
              <a:rPr lang="en-US" dirty="0"/>
              <a:t>and the Target. The 5 minutes of data may be any pattern: random, constant or a looped </a:t>
            </a:r>
            <a:r>
              <a:rPr lang="en-US" dirty="0" smtClean="0"/>
              <a:t> pattern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smtClean="0"/>
              <a:t>Possible </a:t>
            </a:r>
            <a:r>
              <a:rPr lang="en-US" dirty="0"/>
              <a:t>Problems: None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136CF-03DF-42A1-94F3-AB2BDC108F9E}" type="datetime1">
              <a:rPr lang="en-US" smtClean="0"/>
              <a:t>4/14/2016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FCIA GEN6 PlugFest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7111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199" dirty="0" smtClean="0">
                <a:latin typeface="HP Simplified" panose="020B0604020204020204" pitchFamily="34" charset="0"/>
              </a:rPr>
              <a:t>Test Track 7   Converged</a:t>
            </a:r>
            <a:endParaRPr lang="zh-CN" altLang="en-US" sz="3199" dirty="0">
              <a:solidFill>
                <a:srgbClr val="0096D6"/>
              </a:solidFill>
              <a:latin typeface="HP Simplified" panose="020B0604020204020204" pitchFamily="34" charset="0"/>
            </a:endParaRPr>
          </a:p>
        </p:txBody>
      </p:sp>
      <p:cxnSp>
        <p:nvCxnSpPr>
          <p:cNvPr id="79" name="Straight Connector 78"/>
          <p:cNvCxnSpPr/>
          <p:nvPr/>
        </p:nvCxnSpPr>
        <p:spPr>
          <a:xfrm>
            <a:off x="5000665" y="4083228"/>
            <a:ext cx="0" cy="720067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sp>
        <p:nvSpPr>
          <p:cNvPr id="156" name="TextBox 155"/>
          <p:cNvSpPr txBox="1"/>
          <p:nvPr/>
        </p:nvSpPr>
        <p:spPr>
          <a:xfrm>
            <a:off x="3307211" y="5585387"/>
            <a:ext cx="1029085" cy="256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066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Server1/CNA</a:t>
            </a:r>
            <a:endParaRPr lang="en-US" sz="1066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4452811" y="5585387"/>
            <a:ext cx="1029085" cy="256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066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Server2/HBA</a:t>
            </a:r>
            <a:endParaRPr lang="en-US" sz="1066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sp>
        <p:nvSpPr>
          <p:cNvPr id="287" name="Rectangle 92"/>
          <p:cNvSpPr>
            <a:spLocks noChangeArrowheads="1"/>
          </p:cNvSpPr>
          <p:nvPr/>
        </p:nvSpPr>
        <p:spPr bwMode="auto">
          <a:xfrm>
            <a:off x="4143061" y="6392518"/>
            <a:ext cx="6235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18590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cs typeface="Arial" pitchFamily="34" charset="0"/>
              </a:rPr>
              <a:t>Native FC </a:t>
            </a:r>
            <a:endParaRPr lang="en-US" sz="120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91" name="Line 14"/>
          <p:cNvSpPr>
            <a:spLocks noChangeShapeType="1"/>
          </p:cNvSpPr>
          <p:nvPr/>
        </p:nvSpPr>
        <p:spPr bwMode="auto">
          <a:xfrm flipV="1">
            <a:off x="3776084" y="6474547"/>
            <a:ext cx="329012" cy="3"/>
          </a:xfrm>
          <a:prstGeom prst="line">
            <a:avLst/>
          </a:prstGeom>
          <a:noFill/>
          <a:ln w="38100" cap="flat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121856" tIns="60928" rIns="121856" bIns="60928" numCol="1" anchor="t" anchorCtr="0" compatLnSpc="1">
            <a:prstTxWarp prst="textNoShape">
              <a:avLst/>
            </a:prstTxWarp>
          </a:bodyPr>
          <a:lstStyle/>
          <a:p>
            <a:pPr defTabSz="914171"/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292" name="Rectangle 92"/>
          <p:cNvSpPr>
            <a:spLocks noChangeArrowheads="1"/>
          </p:cNvSpPr>
          <p:nvPr/>
        </p:nvSpPr>
        <p:spPr bwMode="auto">
          <a:xfrm>
            <a:off x="2083561" y="6392518"/>
            <a:ext cx="58669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18590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cs typeface="Arial" pitchFamily="34" charset="0"/>
              </a:rPr>
              <a:t>Ethernet </a:t>
            </a:r>
            <a:endParaRPr lang="en-US" sz="120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93" name="Line 12"/>
          <p:cNvSpPr>
            <a:spLocks noChangeShapeType="1"/>
          </p:cNvSpPr>
          <p:nvPr/>
        </p:nvSpPr>
        <p:spPr bwMode="auto">
          <a:xfrm>
            <a:off x="1729277" y="6474548"/>
            <a:ext cx="329012" cy="0"/>
          </a:xfrm>
          <a:prstGeom prst="line">
            <a:avLst/>
          </a:prstGeom>
          <a:noFill/>
          <a:ln w="38100" cap="flat">
            <a:solidFill>
              <a:srgbClr val="00B0F0"/>
            </a:solidFill>
            <a:prstDash val="solid"/>
            <a:round/>
            <a:headEnd/>
            <a:tailEnd/>
          </a:ln>
        </p:spPr>
        <p:txBody>
          <a:bodyPr vert="horz" wrap="square" lIns="121856" tIns="60928" rIns="121856" bIns="60928" numCol="1" anchor="t" anchorCtr="0" compatLnSpc="1">
            <a:prstTxWarp prst="textNoShape">
              <a:avLst/>
            </a:prstTxWarp>
          </a:bodyPr>
          <a:lstStyle/>
          <a:p>
            <a:pPr defTabSz="914171"/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294" name="Line 8"/>
          <p:cNvSpPr>
            <a:spLocks noChangeShapeType="1"/>
          </p:cNvSpPr>
          <p:nvPr/>
        </p:nvSpPr>
        <p:spPr bwMode="auto">
          <a:xfrm flipV="1">
            <a:off x="2857385" y="6474548"/>
            <a:ext cx="329012" cy="0"/>
          </a:xfrm>
          <a:prstGeom prst="line">
            <a:avLst/>
          </a:prstGeom>
          <a:noFill/>
          <a:ln w="38100" cap="flat">
            <a:solidFill>
              <a:srgbClr val="00B050"/>
            </a:solidFill>
            <a:prstDash val="solid"/>
            <a:round/>
            <a:headEnd/>
            <a:tailEnd/>
          </a:ln>
        </p:spPr>
        <p:txBody>
          <a:bodyPr vert="horz" wrap="square" lIns="121856" tIns="60928" rIns="121856" bIns="60928" numCol="1" anchor="t" anchorCtr="0" compatLnSpc="1">
            <a:prstTxWarp prst="textNoShape">
              <a:avLst/>
            </a:prstTxWarp>
          </a:bodyPr>
          <a:lstStyle/>
          <a:p>
            <a:pPr defTabSz="914171"/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295" name="Rectangle 92"/>
          <p:cNvSpPr>
            <a:spLocks noChangeArrowheads="1"/>
          </p:cNvSpPr>
          <p:nvPr/>
        </p:nvSpPr>
        <p:spPr bwMode="auto">
          <a:xfrm>
            <a:off x="3218017" y="6392518"/>
            <a:ext cx="34329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18590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cs typeface="Arial" pitchFamily="34" charset="0"/>
              </a:rPr>
              <a:t>FCoE </a:t>
            </a:r>
            <a:endParaRPr lang="en-US" sz="1200" dirty="0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332" name="Picture 331" descr="Storage_blue_positive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5858" t="36491" r="35531" b="34522"/>
          <a:stretch/>
        </p:blipFill>
        <p:spPr>
          <a:xfrm>
            <a:off x="3148321" y="2257133"/>
            <a:ext cx="535814" cy="592642"/>
          </a:xfrm>
          <a:prstGeom prst="rect">
            <a:avLst/>
          </a:prstGeom>
        </p:spPr>
      </p:pic>
      <p:sp>
        <p:nvSpPr>
          <p:cNvPr id="333" name="TextBox 332"/>
          <p:cNvSpPr txBox="1"/>
          <p:nvPr/>
        </p:nvSpPr>
        <p:spPr>
          <a:xfrm>
            <a:off x="2664155" y="1984304"/>
            <a:ext cx="2486509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333" b="1" dirty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 </a:t>
            </a:r>
            <a:r>
              <a:rPr lang="en-US" sz="1333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   FC Storage    FCoE Storage</a:t>
            </a:r>
            <a:endParaRPr lang="en-US" sz="1333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pic>
        <p:nvPicPr>
          <p:cNvPr id="334" name="Picture 333" descr="Storage_blue_positive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5858" t="36491" r="35531" b="34522"/>
          <a:stretch/>
        </p:blipFill>
        <p:spPr>
          <a:xfrm>
            <a:off x="3950529" y="2257133"/>
            <a:ext cx="535814" cy="592642"/>
          </a:xfrm>
          <a:prstGeom prst="rect">
            <a:avLst/>
          </a:prstGeom>
        </p:spPr>
      </p:pic>
      <p:cxnSp>
        <p:nvCxnSpPr>
          <p:cNvPr id="335" name="Straight Connector 334"/>
          <p:cNvCxnSpPr>
            <a:stCxn id="334" idx="2"/>
          </p:cNvCxnSpPr>
          <p:nvPr/>
        </p:nvCxnSpPr>
        <p:spPr>
          <a:xfrm>
            <a:off x="4218436" y="2849775"/>
            <a:ext cx="833384" cy="1289281"/>
          </a:xfrm>
          <a:prstGeom prst="line">
            <a:avLst/>
          </a:prstGeom>
          <a:noFill/>
          <a:ln w="28575" cap="flat">
            <a:solidFill>
              <a:schemeClr val="accent1"/>
            </a:solidFill>
            <a:prstDash val="solid"/>
            <a:round/>
            <a:headEnd/>
            <a:tailEnd/>
          </a:ln>
        </p:spPr>
      </p:cxnSp>
      <p:cxnSp>
        <p:nvCxnSpPr>
          <p:cNvPr id="336" name="Straight Connector 335"/>
          <p:cNvCxnSpPr/>
          <p:nvPr/>
        </p:nvCxnSpPr>
        <p:spPr>
          <a:xfrm flipH="1">
            <a:off x="3776569" y="2849775"/>
            <a:ext cx="308818" cy="1180321"/>
          </a:xfrm>
          <a:prstGeom prst="line">
            <a:avLst/>
          </a:prstGeom>
          <a:noFill/>
          <a:ln w="28575" cap="flat">
            <a:solidFill>
              <a:schemeClr val="accent1"/>
            </a:solidFill>
            <a:prstDash val="solid"/>
            <a:round/>
            <a:headEnd/>
            <a:tailEnd/>
          </a:ln>
        </p:spPr>
      </p:cxnSp>
      <p:cxnSp>
        <p:nvCxnSpPr>
          <p:cNvPr id="243" name="Straight Connector 242"/>
          <p:cNvCxnSpPr/>
          <p:nvPr/>
        </p:nvCxnSpPr>
        <p:spPr>
          <a:xfrm>
            <a:off x="3599604" y="2780239"/>
            <a:ext cx="994872" cy="1141242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244" name="Straight Connector 243"/>
          <p:cNvCxnSpPr>
            <a:stCxn id="332" idx="2"/>
          </p:cNvCxnSpPr>
          <p:nvPr/>
        </p:nvCxnSpPr>
        <p:spPr>
          <a:xfrm>
            <a:off x="3416228" y="2849775"/>
            <a:ext cx="158959" cy="1061490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246" name="Straight Connector 245"/>
          <p:cNvCxnSpPr/>
          <p:nvPr/>
        </p:nvCxnSpPr>
        <p:spPr>
          <a:xfrm>
            <a:off x="3599604" y="4292157"/>
            <a:ext cx="0" cy="720067"/>
          </a:xfrm>
          <a:prstGeom prst="line">
            <a:avLst/>
          </a:prstGeom>
          <a:noFill/>
          <a:ln w="28575" cap="flat">
            <a:solidFill>
              <a:schemeClr val="accent1"/>
            </a:solidFill>
            <a:prstDash val="solid"/>
            <a:round/>
            <a:headEnd/>
            <a:tailEnd/>
          </a:ln>
        </p:spPr>
      </p:cxnSp>
      <p:cxnSp>
        <p:nvCxnSpPr>
          <p:cNvPr id="247" name="Straight Connector 246"/>
          <p:cNvCxnSpPr/>
          <p:nvPr/>
        </p:nvCxnSpPr>
        <p:spPr>
          <a:xfrm flipH="1">
            <a:off x="3907410" y="4290997"/>
            <a:ext cx="859220" cy="721227"/>
          </a:xfrm>
          <a:prstGeom prst="line">
            <a:avLst/>
          </a:prstGeom>
          <a:noFill/>
          <a:ln w="28575" cap="flat">
            <a:solidFill>
              <a:schemeClr val="accent1"/>
            </a:solidFill>
            <a:prstDash val="solid"/>
            <a:round/>
            <a:headEnd/>
            <a:tailEnd/>
          </a:ln>
        </p:spPr>
      </p:cxnSp>
      <p:cxnSp>
        <p:nvCxnSpPr>
          <p:cNvPr id="248" name="Straight Connector 247"/>
          <p:cNvCxnSpPr/>
          <p:nvPr/>
        </p:nvCxnSpPr>
        <p:spPr>
          <a:xfrm>
            <a:off x="3817024" y="4275064"/>
            <a:ext cx="866723" cy="699924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pic>
        <p:nvPicPr>
          <p:cNvPr id="144" name="Picture 143" descr="Server_blue_positive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9901" t="33216" r="40145" b="32804"/>
          <a:stretch/>
        </p:blipFill>
        <p:spPr>
          <a:xfrm>
            <a:off x="4684406" y="4707763"/>
            <a:ext cx="472830" cy="879018"/>
          </a:xfrm>
          <a:prstGeom prst="rect">
            <a:avLst/>
          </a:prstGeom>
        </p:spPr>
      </p:pic>
      <p:pic>
        <p:nvPicPr>
          <p:cNvPr id="92" name="Picture 91" descr="Server_blue_positive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9901" t="33216" r="40145" b="32804"/>
          <a:stretch/>
        </p:blipFill>
        <p:spPr>
          <a:xfrm>
            <a:off x="3522728" y="4707763"/>
            <a:ext cx="472830" cy="879018"/>
          </a:xfrm>
          <a:prstGeom prst="rect">
            <a:avLst/>
          </a:prstGeom>
        </p:spPr>
      </p:pic>
      <p:pic>
        <p:nvPicPr>
          <p:cNvPr id="231" name="Picture 2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9384" y="3905263"/>
            <a:ext cx="771935" cy="386894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4398974" y="5767403"/>
            <a:ext cx="9961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32/16/8 G FC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315081" y="5751348"/>
            <a:ext cx="9961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25/10GbE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317584" y="3921481"/>
            <a:ext cx="14012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32/16/8 G FC</a:t>
            </a:r>
          </a:p>
          <a:p>
            <a:r>
              <a:rPr lang="en-US" sz="1200" dirty="0" smtClean="0">
                <a:latin typeface="HP Simplified" panose="020B0604020204020204" pitchFamily="34" charset="0"/>
              </a:rPr>
              <a:t>25/10GbE FCoE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780456" y="1815662"/>
            <a:ext cx="9961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32/16/8 G FC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sp>
        <p:nvSpPr>
          <p:cNvPr id="33" name="Rounded Rectangular Callout 32"/>
          <p:cNvSpPr/>
          <p:nvPr/>
        </p:nvSpPr>
        <p:spPr>
          <a:xfrm>
            <a:off x="818285" y="3993318"/>
            <a:ext cx="1273528" cy="487330"/>
          </a:xfrm>
          <a:prstGeom prst="wedgeRoundRectCallout">
            <a:avLst>
              <a:gd name="adj1" fmla="val 84328"/>
              <a:gd name="adj2" fmla="val 14846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  <a:r>
              <a:rPr lang="en-US" dirty="0" smtClean="0"/>
              <a:t>ongestion</a:t>
            </a:r>
          </a:p>
          <a:p>
            <a:pPr algn="ctr"/>
            <a:r>
              <a:rPr lang="en-US" dirty="0" smtClean="0"/>
              <a:t>load</a:t>
            </a:r>
            <a:endParaRPr lang="en-US" dirty="0"/>
          </a:p>
        </p:txBody>
      </p:sp>
      <p:cxnSp>
        <p:nvCxnSpPr>
          <p:cNvPr id="34" name="Straight Connector 33"/>
          <p:cNvCxnSpPr>
            <a:endCxn id="26" idx="0"/>
          </p:cNvCxnSpPr>
          <p:nvPr/>
        </p:nvCxnSpPr>
        <p:spPr>
          <a:xfrm flipH="1">
            <a:off x="2762416" y="4101210"/>
            <a:ext cx="696565" cy="399073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36" name="Straight Connector 35"/>
          <p:cNvCxnSpPr/>
          <p:nvPr/>
        </p:nvCxnSpPr>
        <p:spPr>
          <a:xfrm flipH="1">
            <a:off x="2956934" y="4253151"/>
            <a:ext cx="1633342" cy="297849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pic>
        <p:nvPicPr>
          <p:cNvPr id="26" name="Picture 25" descr="Server_blue_positive.png"/>
          <p:cNvPicPr>
            <a:picLocks noChangeAspect="1"/>
          </p:cNvPicPr>
          <p:nvPr/>
        </p:nvPicPr>
        <p:blipFill rotWithShape="1">
          <a:blip r:embed="rId4" cstate="email">
            <a:biLevel thresh="7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9901" t="33216" r="40145" b="32804"/>
          <a:stretch/>
        </p:blipFill>
        <p:spPr>
          <a:xfrm>
            <a:off x="2526001" y="4500283"/>
            <a:ext cx="472830" cy="879018"/>
          </a:xfrm>
          <a:prstGeom prst="rect">
            <a:avLst/>
          </a:prstGeom>
        </p:spPr>
      </p:pic>
      <p:pic>
        <p:nvPicPr>
          <p:cNvPr id="216" name="Picture 2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214" y="3905263"/>
            <a:ext cx="771935" cy="386894"/>
          </a:xfrm>
          <a:prstGeom prst="rect">
            <a:avLst/>
          </a:prstGeom>
        </p:spPr>
      </p:pic>
      <p:sp>
        <p:nvSpPr>
          <p:cNvPr id="43" name="TextBox 42"/>
          <p:cNvSpPr txBox="1"/>
          <p:nvPr/>
        </p:nvSpPr>
        <p:spPr>
          <a:xfrm>
            <a:off x="2249427" y="5389895"/>
            <a:ext cx="1029085" cy="256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066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Server1/HBA</a:t>
            </a:r>
            <a:endParaRPr lang="en-US" sz="1066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231188" y="5575063"/>
            <a:ext cx="9961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32/16/8 G FC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282867" y="3757116"/>
            <a:ext cx="14012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32/16/8 G FC</a:t>
            </a:r>
          </a:p>
          <a:p>
            <a:r>
              <a:rPr lang="en-US" sz="1200" dirty="0" smtClean="0">
                <a:latin typeface="HP Simplified" panose="020B0604020204020204" pitchFamily="34" charset="0"/>
              </a:rPr>
              <a:t>25/10GbE FCoE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58B74-B98C-44B5-B413-C3D4F0163962}" type="datetime1">
              <a:rPr lang="en-US" smtClean="0"/>
              <a:t>4/14/2016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FCIA GEN6 PlugFest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969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HP Simplified" panose="020B0604020204020204" pitchFamily="34" charset="0"/>
              </a:rPr>
              <a:t>Test Track 7   </a:t>
            </a:r>
            <a:r>
              <a:rPr lang="en-US" sz="3200" dirty="0" smtClean="0">
                <a:latin typeface="HP Simplified" panose="020B0604020204020204" pitchFamily="34" charset="0"/>
              </a:rPr>
              <a:t>Converged</a:t>
            </a:r>
            <a:br>
              <a:rPr lang="en-US" sz="3200" dirty="0" smtClean="0">
                <a:latin typeface="HP Simplified" panose="020B0604020204020204" pitchFamily="34" charset="0"/>
              </a:rPr>
            </a:br>
            <a:r>
              <a:rPr lang="en-US" sz="3200" dirty="0" smtClean="0">
                <a:latin typeface="HP Simplified" panose="020B0604020204020204" pitchFamily="34" charset="0"/>
              </a:rPr>
              <a:t> Procedure</a:t>
            </a:r>
            <a:endParaRPr lang="en-US" sz="3200" dirty="0">
              <a:latin typeface="HP Simplified" panose="020B0604020204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Procedure:</a:t>
            </a:r>
          </a:p>
          <a:p>
            <a:pPr marL="0" indent="0">
              <a:buNone/>
            </a:pPr>
            <a:r>
              <a:rPr lang="en-US" dirty="0"/>
              <a:t>1.  Connect the devices as shown in the test setup.</a:t>
            </a:r>
          </a:p>
          <a:p>
            <a:pPr marL="0" indent="0">
              <a:buNone/>
            </a:pPr>
            <a:r>
              <a:rPr lang="en-US" dirty="0"/>
              <a:t>2.  Verify that the Initiator and Targets shows up in the name server of the Switch.</a:t>
            </a:r>
          </a:p>
          <a:p>
            <a:pPr marL="0" indent="0">
              <a:buNone/>
            </a:pPr>
            <a:r>
              <a:rPr lang="en-US" dirty="0"/>
              <a:t>3.  Verify that the Initiator sees the Targets and can perform I/Os to them.</a:t>
            </a:r>
          </a:p>
          <a:p>
            <a:pPr marL="0" indent="0">
              <a:buNone/>
            </a:pPr>
            <a:r>
              <a:rPr lang="en-US" dirty="0"/>
              <a:t>4.  Perform 100% Write operations for 5 minutes to every Target.</a:t>
            </a:r>
          </a:p>
          <a:p>
            <a:pPr marL="0" indent="0">
              <a:buNone/>
            </a:pPr>
            <a:r>
              <a:rPr lang="en-US" dirty="0"/>
              <a:t>5.  Perform 100% Read operations for 5 minutes to every Target.</a:t>
            </a:r>
          </a:p>
          <a:p>
            <a:pPr marL="0" indent="0">
              <a:buNone/>
            </a:pPr>
            <a:r>
              <a:rPr lang="en-US" dirty="0"/>
              <a:t>6.  Perform 50% Read/ 50% Write operations for 5 minutes to every Target.</a:t>
            </a:r>
          </a:p>
          <a:p>
            <a:pPr marL="514350" indent="-514350">
              <a:buAutoNum type="arabicPeriod" startAt="7"/>
            </a:pPr>
            <a:r>
              <a:rPr lang="en-US" dirty="0" smtClean="0"/>
              <a:t>Use </a:t>
            </a:r>
            <a:r>
              <a:rPr lang="en-US" dirty="0"/>
              <a:t>different physical cables and 32/16/8G speeds, and repeat step 1 through 6 until all </a:t>
            </a:r>
            <a:r>
              <a:rPr lang="en-US" dirty="0" smtClean="0"/>
              <a:t>options </a:t>
            </a:r>
            <a:r>
              <a:rPr lang="en-US" dirty="0"/>
              <a:t>used.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Observable </a:t>
            </a:r>
            <a:r>
              <a:rPr lang="en-US" dirty="0"/>
              <a:t>Results:</a:t>
            </a:r>
          </a:p>
          <a:p>
            <a:pPr marL="0" indent="0">
              <a:buNone/>
            </a:pPr>
            <a:r>
              <a:rPr lang="en-US" dirty="0"/>
              <a:t>●     Verify that all Initiators and Targets show up in the name server of the Switch.</a:t>
            </a:r>
          </a:p>
          <a:p>
            <a:pPr marL="0" indent="0">
              <a:buNone/>
            </a:pPr>
            <a:r>
              <a:rPr lang="en-US" dirty="0"/>
              <a:t>●     Verify that the Target and all of its drives show up in the management of the host initiator </a:t>
            </a:r>
            <a:r>
              <a:rPr lang="en-US" dirty="0" smtClean="0"/>
              <a:t>system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●     Verify that the 5 minutes of Read and Write operations completes successfully between the </a:t>
            </a:r>
            <a:r>
              <a:rPr lang="en-US" dirty="0" smtClean="0"/>
              <a:t>Initiator </a:t>
            </a:r>
            <a:r>
              <a:rPr lang="en-US" dirty="0"/>
              <a:t>and the Target. The 5 minutes of data may be any pattern: random, constant or a looped </a:t>
            </a:r>
            <a:r>
              <a:rPr lang="en-US" dirty="0" smtClean="0"/>
              <a:t> pattern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smtClean="0"/>
              <a:t>Possible </a:t>
            </a:r>
            <a:r>
              <a:rPr lang="en-US" dirty="0"/>
              <a:t>Problems: None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1B0D3-075A-42C8-9108-E2B3227D31D5}" type="datetime1">
              <a:rPr lang="en-US" smtClean="0"/>
              <a:t>4/14/2016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FCIA GEN6 PlugFest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8329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199" dirty="0" smtClean="0">
                <a:latin typeface="HP Simplified" panose="020B0604020204020204" pitchFamily="34" charset="0"/>
              </a:rPr>
              <a:t>Test Track 8   Converged Multi-hop</a:t>
            </a:r>
            <a:endParaRPr lang="zh-CN" altLang="en-US" sz="3199" dirty="0">
              <a:solidFill>
                <a:srgbClr val="0096D6"/>
              </a:solidFill>
              <a:latin typeface="HP Simplified" panose="020B0604020204020204" pitchFamily="34" charset="0"/>
            </a:endParaRPr>
          </a:p>
        </p:txBody>
      </p:sp>
      <p:cxnSp>
        <p:nvCxnSpPr>
          <p:cNvPr id="79" name="Straight Connector 78"/>
          <p:cNvCxnSpPr/>
          <p:nvPr/>
        </p:nvCxnSpPr>
        <p:spPr>
          <a:xfrm>
            <a:off x="5724000" y="3932154"/>
            <a:ext cx="0" cy="720067"/>
          </a:xfrm>
          <a:prstGeom prst="line">
            <a:avLst/>
          </a:prstGeom>
          <a:noFill/>
          <a:ln w="28575" cap="flat">
            <a:solidFill>
              <a:schemeClr val="accent1"/>
            </a:solidFill>
            <a:prstDash val="solid"/>
            <a:round/>
            <a:headEnd/>
            <a:tailEnd/>
          </a:ln>
        </p:spPr>
      </p:cxnSp>
      <p:sp>
        <p:nvSpPr>
          <p:cNvPr id="156" name="TextBox 155"/>
          <p:cNvSpPr txBox="1"/>
          <p:nvPr/>
        </p:nvSpPr>
        <p:spPr>
          <a:xfrm>
            <a:off x="3834456" y="5433072"/>
            <a:ext cx="1252093" cy="256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066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Server/HBA + CNA</a:t>
            </a:r>
            <a:endParaRPr lang="en-US" sz="1066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6125404" y="5443739"/>
            <a:ext cx="1029085" cy="256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066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Server2/HBA</a:t>
            </a:r>
            <a:endParaRPr lang="en-US" sz="1066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sp>
        <p:nvSpPr>
          <p:cNvPr id="287" name="Rectangle 92"/>
          <p:cNvSpPr>
            <a:spLocks noChangeArrowheads="1"/>
          </p:cNvSpPr>
          <p:nvPr/>
        </p:nvSpPr>
        <p:spPr bwMode="auto">
          <a:xfrm>
            <a:off x="4143061" y="6392518"/>
            <a:ext cx="6235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18590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cs typeface="Arial" pitchFamily="34" charset="0"/>
              </a:rPr>
              <a:t>Native FC </a:t>
            </a:r>
            <a:endParaRPr lang="en-US" sz="120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91" name="Line 14"/>
          <p:cNvSpPr>
            <a:spLocks noChangeShapeType="1"/>
          </p:cNvSpPr>
          <p:nvPr/>
        </p:nvSpPr>
        <p:spPr bwMode="auto">
          <a:xfrm flipV="1">
            <a:off x="3776084" y="6474547"/>
            <a:ext cx="329012" cy="3"/>
          </a:xfrm>
          <a:prstGeom prst="line">
            <a:avLst/>
          </a:prstGeom>
          <a:noFill/>
          <a:ln w="38100" cap="flat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121856" tIns="60928" rIns="121856" bIns="60928" numCol="1" anchor="t" anchorCtr="0" compatLnSpc="1">
            <a:prstTxWarp prst="textNoShape">
              <a:avLst/>
            </a:prstTxWarp>
          </a:bodyPr>
          <a:lstStyle/>
          <a:p>
            <a:pPr defTabSz="914171"/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292" name="Rectangle 92"/>
          <p:cNvSpPr>
            <a:spLocks noChangeArrowheads="1"/>
          </p:cNvSpPr>
          <p:nvPr/>
        </p:nvSpPr>
        <p:spPr bwMode="auto">
          <a:xfrm>
            <a:off x="2083561" y="6392518"/>
            <a:ext cx="58669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18590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cs typeface="Arial" pitchFamily="34" charset="0"/>
              </a:rPr>
              <a:t>Ethernet </a:t>
            </a:r>
            <a:endParaRPr lang="en-US" sz="120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93" name="Line 12"/>
          <p:cNvSpPr>
            <a:spLocks noChangeShapeType="1"/>
          </p:cNvSpPr>
          <p:nvPr/>
        </p:nvSpPr>
        <p:spPr bwMode="auto">
          <a:xfrm>
            <a:off x="1729277" y="6474548"/>
            <a:ext cx="329012" cy="0"/>
          </a:xfrm>
          <a:prstGeom prst="line">
            <a:avLst/>
          </a:prstGeom>
          <a:noFill/>
          <a:ln w="38100" cap="flat">
            <a:solidFill>
              <a:srgbClr val="00B0F0"/>
            </a:solidFill>
            <a:prstDash val="solid"/>
            <a:round/>
            <a:headEnd/>
            <a:tailEnd/>
          </a:ln>
        </p:spPr>
        <p:txBody>
          <a:bodyPr vert="horz" wrap="square" lIns="121856" tIns="60928" rIns="121856" bIns="60928" numCol="1" anchor="t" anchorCtr="0" compatLnSpc="1">
            <a:prstTxWarp prst="textNoShape">
              <a:avLst/>
            </a:prstTxWarp>
          </a:bodyPr>
          <a:lstStyle/>
          <a:p>
            <a:pPr defTabSz="914171"/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294" name="Line 8"/>
          <p:cNvSpPr>
            <a:spLocks noChangeShapeType="1"/>
          </p:cNvSpPr>
          <p:nvPr/>
        </p:nvSpPr>
        <p:spPr bwMode="auto">
          <a:xfrm flipV="1">
            <a:off x="2857385" y="6474548"/>
            <a:ext cx="329012" cy="0"/>
          </a:xfrm>
          <a:prstGeom prst="line">
            <a:avLst/>
          </a:prstGeom>
          <a:noFill/>
          <a:ln w="38100" cap="flat">
            <a:solidFill>
              <a:srgbClr val="00B050"/>
            </a:solidFill>
            <a:prstDash val="solid"/>
            <a:round/>
            <a:headEnd/>
            <a:tailEnd/>
          </a:ln>
        </p:spPr>
        <p:txBody>
          <a:bodyPr vert="horz" wrap="square" lIns="121856" tIns="60928" rIns="121856" bIns="60928" numCol="1" anchor="t" anchorCtr="0" compatLnSpc="1">
            <a:prstTxWarp prst="textNoShape">
              <a:avLst/>
            </a:prstTxWarp>
          </a:bodyPr>
          <a:lstStyle/>
          <a:p>
            <a:pPr defTabSz="914171"/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295" name="Rectangle 92"/>
          <p:cNvSpPr>
            <a:spLocks noChangeArrowheads="1"/>
          </p:cNvSpPr>
          <p:nvPr/>
        </p:nvSpPr>
        <p:spPr bwMode="auto">
          <a:xfrm>
            <a:off x="3218017" y="6392518"/>
            <a:ext cx="34329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18590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cs typeface="Arial" pitchFamily="34" charset="0"/>
              </a:rPr>
              <a:t>FCoE </a:t>
            </a:r>
            <a:endParaRPr lang="en-US" sz="1200" dirty="0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332" name="Picture 331" descr="Storage_blue_positive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5858" t="36491" r="35531" b="34522"/>
          <a:stretch/>
        </p:blipFill>
        <p:spPr>
          <a:xfrm>
            <a:off x="4631306" y="2027594"/>
            <a:ext cx="535814" cy="592642"/>
          </a:xfrm>
          <a:prstGeom prst="rect">
            <a:avLst/>
          </a:prstGeom>
        </p:spPr>
      </p:pic>
      <p:sp>
        <p:nvSpPr>
          <p:cNvPr id="333" name="TextBox 332"/>
          <p:cNvSpPr txBox="1"/>
          <p:nvPr/>
        </p:nvSpPr>
        <p:spPr>
          <a:xfrm>
            <a:off x="4188260" y="1675185"/>
            <a:ext cx="2486509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333" b="1" dirty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 </a:t>
            </a:r>
            <a:r>
              <a:rPr lang="en-US" sz="1333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   FC Storage    FCoE Storage</a:t>
            </a:r>
            <a:endParaRPr lang="en-US" sz="1333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cxnSp>
        <p:nvCxnSpPr>
          <p:cNvPr id="335" name="Straight Connector 334"/>
          <p:cNvCxnSpPr/>
          <p:nvPr/>
        </p:nvCxnSpPr>
        <p:spPr>
          <a:xfrm>
            <a:off x="4983647" y="2568570"/>
            <a:ext cx="402164" cy="549900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243" name="Straight Connector 242"/>
          <p:cNvCxnSpPr/>
          <p:nvPr/>
        </p:nvCxnSpPr>
        <p:spPr>
          <a:xfrm>
            <a:off x="4745524" y="2596192"/>
            <a:ext cx="476553" cy="546491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247" name="Straight Connector 246"/>
          <p:cNvCxnSpPr/>
          <p:nvPr/>
        </p:nvCxnSpPr>
        <p:spPr>
          <a:xfrm flipH="1">
            <a:off x="4511479" y="4140538"/>
            <a:ext cx="790965" cy="604804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248" name="Straight Connector 247"/>
          <p:cNvCxnSpPr/>
          <p:nvPr/>
        </p:nvCxnSpPr>
        <p:spPr>
          <a:xfrm>
            <a:off x="5513507" y="4068651"/>
            <a:ext cx="0" cy="720067"/>
          </a:xfrm>
          <a:prstGeom prst="line">
            <a:avLst/>
          </a:prstGeom>
          <a:noFill/>
          <a:ln w="28575" cap="flat">
            <a:solidFill>
              <a:schemeClr val="accent1"/>
            </a:solidFill>
            <a:prstDash val="solid"/>
            <a:round/>
            <a:headEnd/>
            <a:tailEnd/>
          </a:ln>
        </p:spPr>
      </p:cxnSp>
      <p:pic>
        <p:nvPicPr>
          <p:cNvPr id="144" name="Picture 143" descr="Server_blue_positive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9901" t="33216" r="40145" b="32804"/>
          <a:stretch/>
        </p:blipFill>
        <p:spPr>
          <a:xfrm>
            <a:off x="5407741" y="4556689"/>
            <a:ext cx="472830" cy="879018"/>
          </a:xfrm>
          <a:prstGeom prst="rect">
            <a:avLst/>
          </a:prstGeom>
        </p:spPr>
      </p:pic>
      <p:cxnSp>
        <p:nvCxnSpPr>
          <p:cNvPr id="28" name="Straight Connector 27"/>
          <p:cNvCxnSpPr>
            <a:stCxn id="231" idx="1"/>
          </p:cNvCxnSpPr>
          <p:nvPr/>
        </p:nvCxnSpPr>
        <p:spPr>
          <a:xfrm flipH="1">
            <a:off x="4339318" y="3947636"/>
            <a:ext cx="913401" cy="617085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23" name="Straight Connector 22"/>
          <p:cNvCxnSpPr>
            <a:stCxn id="334" idx="2"/>
            <a:endCxn id="33" idx="0"/>
          </p:cNvCxnSpPr>
          <p:nvPr/>
        </p:nvCxnSpPr>
        <p:spPr>
          <a:xfrm flipH="1">
            <a:off x="5581131" y="2618897"/>
            <a:ext cx="212950" cy="523786"/>
          </a:xfrm>
          <a:prstGeom prst="line">
            <a:avLst/>
          </a:prstGeom>
          <a:noFill/>
          <a:ln w="28575" cap="flat">
            <a:solidFill>
              <a:schemeClr val="accent1"/>
            </a:solidFill>
            <a:prstDash val="solid"/>
            <a:round/>
            <a:headEnd/>
            <a:tailEnd/>
          </a:ln>
        </p:spPr>
      </p:cxnSp>
      <p:cxnSp>
        <p:nvCxnSpPr>
          <p:cNvPr id="25" name="Straight Connector 24"/>
          <p:cNvCxnSpPr/>
          <p:nvPr/>
        </p:nvCxnSpPr>
        <p:spPr>
          <a:xfrm flipH="1">
            <a:off x="5794081" y="2618234"/>
            <a:ext cx="164450" cy="508507"/>
          </a:xfrm>
          <a:prstGeom prst="line">
            <a:avLst/>
          </a:prstGeom>
          <a:noFill/>
          <a:ln w="28575" cap="flat">
            <a:solidFill>
              <a:schemeClr val="accent1"/>
            </a:solidFill>
            <a:prstDash val="solid"/>
            <a:round/>
            <a:headEnd/>
            <a:tailEnd/>
          </a:ln>
        </p:spPr>
      </p:cxnSp>
      <p:pic>
        <p:nvPicPr>
          <p:cNvPr id="334" name="Picture 333" descr="Storage_blue_positive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5858" t="36491" r="35531" b="34522"/>
          <a:stretch/>
        </p:blipFill>
        <p:spPr>
          <a:xfrm>
            <a:off x="5526174" y="2026255"/>
            <a:ext cx="535814" cy="592642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6176713" y="3803923"/>
            <a:ext cx="996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FCF</a:t>
            </a:r>
          </a:p>
          <a:p>
            <a:r>
              <a:rPr lang="en-US" sz="1200" dirty="0" smtClean="0">
                <a:latin typeface="HP Simplified" panose="020B0604020204020204" pitchFamily="34" charset="0"/>
              </a:rPr>
              <a:t>32/16/8 G FC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58376" y="5616328"/>
            <a:ext cx="9961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32/16/8 G FC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816883" y="5606174"/>
            <a:ext cx="12474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32/16/8 G FC + 25/10gGbE  CNA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2581253" y="4017936"/>
            <a:ext cx="1273528" cy="487330"/>
          </a:xfrm>
          <a:prstGeom prst="wedgeRoundRectCallout">
            <a:avLst>
              <a:gd name="adj1" fmla="val 83704"/>
              <a:gd name="adj2" fmla="val 14520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  <a:r>
              <a:rPr lang="en-US" dirty="0" smtClean="0"/>
              <a:t>ongestion</a:t>
            </a:r>
          </a:p>
          <a:p>
            <a:pPr algn="ctr"/>
            <a:r>
              <a:rPr lang="en-US" dirty="0" smtClean="0"/>
              <a:t>load</a:t>
            </a:r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 flipH="1">
            <a:off x="4435349" y="3956924"/>
            <a:ext cx="913401" cy="617085"/>
          </a:xfrm>
          <a:prstGeom prst="line">
            <a:avLst/>
          </a:prstGeom>
          <a:noFill/>
          <a:ln w="28575" cap="flat">
            <a:solidFill>
              <a:schemeClr val="accent1"/>
            </a:solidFill>
            <a:prstDash val="solid"/>
            <a:round/>
            <a:headEnd/>
            <a:tailEnd/>
          </a:ln>
        </p:spPr>
      </p:cxnSp>
      <p:cxnSp>
        <p:nvCxnSpPr>
          <p:cNvPr id="37" name="Straight Connector 36"/>
          <p:cNvCxnSpPr/>
          <p:nvPr/>
        </p:nvCxnSpPr>
        <p:spPr>
          <a:xfrm flipH="1">
            <a:off x="4712275" y="4078208"/>
            <a:ext cx="790965" cy="604804"/>
          </a:xfrm>
          <a:prstGeom prst="line">
            <a:avLst/>
          </a:prstGeom>
          <a:noFill/>
          <a:ln w="28575" cap="flat">
            <a:solidFill>
              <a:schemeClr val="accent1"/>
            </a:solidFill>
            <a:prstDash val="solid"/>
            <a:round/>
            <a:headEnd/>
            <a:tailEnd/>
          </a:ln>
        </p:spPr>
      </p:cxnSp>
      <p:pic>
        <p:nvPicPr>
          <p:cNvPr id="231" name="Picture 2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2719" y="3754189"/>
            <a:ext cx="771935" cy="386894"/>
          </a:xfrm>
          <a:prstGeom prst="rect">
            <a:avLst/>
          </a:prstGeom>
        </p:spPr>
      </p:pic>
      <p:pic>
        <p:nvPicPr>
          <p:cNvPr id="92" name="Picture 91" descr="Server_blue_positive.png"/>
          <p:cNvPicPr>
            <a:picLocks noChangeAspect="1"/>
          </p:cNvPicPr>
          <p:nvPr/>
        </p:nvPicPr>
        <p:blipFill rotWithShape="1">
          <a:blip r:embed="rId4" cstate="email">
            <a:biLevel thresh="7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9901" t="33216" r="40145" b="32804"/>
          <a:stretch/>
        </p:blipFill>
        <p:spPr>
          <a:xfrm>
            <a:off x="4246063" y="4556689"/>
            <a:ext cx="472830" cy="879018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4292033" y="1498625"/>
            <a:ext cx="9961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32/16/8 G FC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5163" y="3142683"/>
            <a:ext cx="771935" cy="386894"/>
          </a:xfrm>
          <a:prstGeom prst="rect">
            <a:avLst/>
          </a:prstGeom>
        </p:spPr>
      </p:pic>
      <p:cxnSp>
        <p:nvCxnSpPr>
          <p:cNvPr id="47" name="Straight Connector 46"/>
          <p:cNvCxnSpPr>
            <a:stCxn id="33" idx="2"/>
          </p:cNvCxnSpPr>
          <p:nvPr/>
        </p:nvCxnSpPr>
        <p:spPr>
          <a:xfrm flipH="1">
            <a:off x="5576273" y="3529577"/>
            <a:ext cx="4858" cy="218019"/>
          </a:xfrm>
          <a:prstGeom prst="line">
            <a:avLst/>
          </a:prstGeom>
          <a:noFill/>
          <a:ln w="28575" cap="flat">
            <a:solidFill>
              <a:schemeClr val="accent1"/>
            </a:solidFill>
            <a:prstDash val="solid"/>
            <a:round/>
            <a:headEnd/>
            <a:tailEnd/>
          </a:ln>
        </p:spPr>
      </p:cxnSp>
      <p:cxnSp>
        <p:nvCxnSpPr>
          <p:cNvPr id="49" name="Straight Connector 48"/>
          <p:cNvCxnSpPr/>
          <p:nvPr/>
        </p:nvCxnSpPr>
        <p:spPr>
          <a:xfrm flipH="1">
            <a:off x="5638685" y="3529577"/>
            <a:ext cx="4858" cy="218019"/>
          </a:xfrm>
          <a:prstGeom prst="line">
            <a:avLst/>
          </a:prstGeom>
          <a:noFill/>
          <a:ln w="28575" cap="flat">
            <a:solidFill>
              <a:schemeClr val="accent1"/>
            </a:solidFill>
            <a:prstDash val="solid"/>
            <a:round/>
            <a:headEnd/>
            <a:tailEnd/>
          </a:ln>
        </p:spPr>
      </p:cxnSp>
      <p:sp>
        <p:nvSpPr>
          <p:cNvPr id="50" name="TextBox 49"/>
          <p:cNvSpPr txBox="1"/>
          <p:nvPr/>
        </p:nvSpPr>
        <p:spPr>
          <a:xfrm>
            <a:off x="6205231" y="3182438"/>
            <a:ext cx="996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FCF</a:t>
            </a:r>
          </a:p>
          <a:p>
            <a:r>
              <a:rPr lang="en-US" sz="1200" dirty="0" smtClean="0">
                <a:latin typeface="HP Simplified" panose="020B0604020204020204" pitchFamily="34" charset="0"/>
              </a:rPr>
              <a:t>32/16/8 G FC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pic>
        <p:nvPicPr>
          <p:cNvPr id="39" name="Picture 38" descr="Server_blue_positive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9901" t="33216" r="40145" b="32804"/>
          <a:stretch/>
        </p:blipFill>
        <p:spPr>
          <a:xfrm>
            <a:off x="6251891" y="4564721"/>
            <a:ext cx="472830" cy="879018"/>
          </a:xfrm>
          <a:prstGeom prst="rect">
            <a:avLst/>
          </a:prstGeom>
        </p:spPr>
      </p:pic>
      <p:sp>
        <p:nvSpPr>
          <p:cNvPr id="40" name="TextBox 39"/>
          <p:cNvSpPr txBox="1"/>
          <p:nvPr/>
        </p:nvSpPr>
        <p:spPr>
          <a:xfrm>
            <a:off x="5184729" y="5458582"/>
            <a:ext cx="1029085" cy="256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066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Server1/CNA</a:t>
            </a:r>
            <a:endParaRPr lang="en-US" sz="1066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250673" y="5656156"/>
            <a:ext cx="9961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25/10GbE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cxnSp>
        <p:nvCxnSpPr>
          <p:cNvPr id="43" name="Straight Connector 42"/>
          <p:cNvCxnSpPr>
            <a:endCxn id="39" idx="0"/>
          </p:cNvCxnSpPr>
          <p:nvPr/>
        </p:nvCxnSpPr>
        <p:spPr>
          <a:xfrm>
            <a:off x="6048894" y="4121187"/>
            <a:ext cx="439412" cy="443534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44" name="Straight Connector 43"/>
          <p:cNvCxnSpPr/>
          <p:nvPr/>
        </p:nvCxnSpPr>
        <p:spPr>
          <a:xfrm>
            <a:off x="5876400" y="4084554"/>
            <a:ext cx="500546" cy="567667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1BA5B-DDB5-441B-B9B3-FDDD34185172}" type="datetime1">
              <a:rPr lang="en-US" smtClean="0"/>
              <a:t>4/14/2016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FCIA GEN6 PlugFest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809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HP Simplified" panose="020B0604020204020204" pitchFamily="34" charset="0"/>
              </a:rPr>
              <a:t>Test Track 8   Converged </a:t>
            </a:r>
            <a:r>
              <a:rPr lang="en-US" sz="3200" dirty="0" smtClean="0">
                <a:latin typeface="HP Simplified" panose="020B0604020204020204" pitchFamily="34" charset="0"/>
              </a:rPr>
              <a:t>Multi-hop</a:t>
            </a:r>
            <a:br>
              <a:rPr lang="en-US" sz="3200" dirty="0" smtClean="0">
                <a:latin typeface="HP Simplified" panose="020B0604020204020204" pitchFamily="34" charset="0"/>
              </a:rPr>
            </a:br>
            <a:r>
              <a:rPr lang="en-US" sz="3200" dirty="0" smtClean="0">
                <a:latin typeface="HP Simplified" panose="020B0604020204020204" pitchFamily="34" charset="0"/>
              </a:rPr>
              <a:t>Procedure</a:t>
            </a:r>
            <a:endParaRPr lang="en-US" sz="3200" dirty="0">
              <a:latin typeface="HP Simplified" panose="020B0604020204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Procedure:</a:t>
            </a:r>
          </a:p>
          <a:p>
            <a:pPr marL="0" indent="0">
              <a:buNone/>
            </a:pPr>
            <a:r>
              <a:rPr lang="en-US" dirty="0"/>
              <a:t>1.  Connect the devices as shown in the test setup.</a:t>
            </a:r>
          </a:p>
          <a:p>
            <a:pPr marL="0" indent="0">
              <a:buNone/>
            </a:pPr>
            <a:r>
              <a:rPr lang="en-US" dirty="0"/>
              <a:t>2.  Verify that the Initiator and Targets shows up in the name server of the Switch.</a:t>
            </a:r>
          </a:p>
          <a:p>
            <a:pPr marL="0" indent="0">
              <a:buNone/>
            </a:pPr>
            <a:r>
              <a:rPr lang="en-US" dirty="0"/>
              <a:t>3.  Verify that the Initiator sees the Targets and can perform I/Os to them.</a:t>
            </a:r>
          </a:p>
          <a:p>
            <a:pPr marL="0" indent="0">
              <a:buNone/>
            </a:pPr>
            <a:r>
              <a:rPr lang="en-US" dirty="0"/>
              <a:t>4.  Perform 100% Write operations for 5 minutes to every Target.</a:t>
            </a:r>
          </a:p>
          <a:p>
            <a:pPr marL="0" indent="0">
              <a:buNone/>
            </a:pPr>
            <a:r>
              <a:rPr lang="en-US" dirty="0"/>
              <a:t>5.  Perform 100% Read operations for 5 minutes to every Target.</a:t>
            </a:r>
          </a:p>
          <a:p>
            <a:pPr marL="0" indent="0">
              <a:buNone/>
            </a:pPr>
            <a:r>
              <a:rPr lang="en-US" dirty="0"/>
              <a:t>6.  Perform 50% Read/ 50% Write operations for 5 minutes to every Target.</a:t>
            </a:r>
          </a:p>
          <a:p>
            <a:pPr marL="514350" indent="-514350">
              <a:buAutoNum type="arabicPeriod" startAt="7"/>
            </a:pPr>
            <a:r>
              <a:rPr lang="en-US" dirty="0" smtClean="0"/>
              <a:t>Use </a:t>
            </a:r>
            <a:r>
              <a:rPr lang="en-US" dirty="0"/>
              <a:t>different physical cables and 32/16/8G speeds, and repeat step 1 through 6 until all </a:t>
            </a:r>
            <a:r>
              <a:rPr lang="en-US" dirty="0" smtClean="0"/>
              <a:t>options </a:t>
            </a:r>
            <a:r>
              <a:rPr lang="en-US" dirty="0"/>
              <a:t>used.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Observable </a:t>
            </a:r>
            <a:r>
              <a:rPr lang="en-US" dirty="0"/>
              <a:t>Results:</a:t>
            </a:r>
          </a:p>
          <a:p>
            <a:pPr marL="0" indent="0">
              <a:buNone/>
            </a:pPr>
            <a:r>
              <a:rPr lang="en-US" dirty="0"/>
              <a:t>●     Verify that all Initiators and Targets show up in the name server of the Switch.</a:t>
            </a:r>
          </a:p>
          <a:p>
            <a:pPr marL="0" indent="0">
              <a:buNone/>
            </a:pPr>
            <a:r>
              <a:rPr lang="en-US" dirty="0"/>
              <a:t>●     Verify that the Target and all of its drives show up in the management of the host initiator </a:t>
            </a:r>
            <a:r>
              <a:rPr lang="en-US" dirty="0" smtClean="0"/>
              <a:t>system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●     Verify that the 5 minutes of Read and Write operations completes successfully between the </a:t>
            </a:r>
            <a:r>
              <a:rPr lang="en-US" dirty="0" smtClean="0"/>
              <a:t>Initiator </a:t>
            </a:r>
            <a:r>
              <a:rPr lang="en-US" dirty="0"/>
              <a:t>and the Target. The 5 minutes of data may be any pattern: random, constant or a looped </a:t>
            </a:r>
            <a:r>
              <a:rPr lang="en-US" dirty="0" smtClean="0"/>
              <a:t> pattern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smtClean="0"/>
              <a:t>Possible </a:t>
            </a:r>
            <a:r>
              <a:rPr lang="en-US" dirty="0"/>
              <a:t>Problems: None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60AC9-9FCA-45B2-9355-735864912A16}" type="datetime1">
              <a:rPr lang="en-US" smtClean="0"/>
              <a:t>4/14/2016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FCIA GEN6 PlugFest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9622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2981" y="365125"/>
            <a:ext cx="11298803" cy="1325563"/>
          </a:xfrm>
        </p:spPr>
        <p:txBody>
          <a:bodyPr>
            <a:normAutofit/>
          </a:bodyPr>
          <a:lstStyle/>
          <a:p>
            <a:r>
              <a:rPr lang="en-US" altLang="zh-CN" sz="3200" dirty="0" smtClean="0">
                <a:latin typeface="HP Simplified" panose="020B0604020204020204" pitchFamily="34" charset="0"/>
              </a:rPr>
              <a:t>Test Track </a:t>
            </a:r>
            <a:r>
              <a:rPr lang="en-US" altLang="zh-CN" sz="3200" dirty="0">
                <a:latin typeface="HP Simplified" panose="020B0604020204020204" pitchFamily="34" charset="0"/>
              </a:rPr>
              <a:t>9</a:t>
            </a:r>
            <a:r>
              <a:rPr lang="en-US" altLang="zh-CN" sz="3200" dirty="0" smtClean="0">
                <a:latin typeface="HP Simplified" panose="020B0604020204020204" pitchFamily="34" charset="0"/>
              </a:rPr>
              <a:t>  Converged Multi-Vendor </a:t>
            </a:r>
            <a:r>
              <a:rPr lang="en-US" altLang="zh-CN" sz="3200" dirty="0">
                <a:latin typeface="HP Simplified" panose="020B0604020204020204" pitchFamily="34" charset="0"/>
              </a:rPr>
              <a:t>switch (NPV) Interoperability</a:t>
            </a:r>
            <a:endParaRPr lang="zh-CN" altLang="en-US" sz="3200" dirty="0">
              <a:solidFill>
                <a:srgbClr val="0096D6"/>
              </a:solidFill>
              <a:latin typeface="HP Simplified" panose="020B0604020204020204" pitchFamily="34" charset="0"/>
            </a:endParaRPr>
          </a:p>
        </p:txBody>
      </p:sp>
      <p:cxnSp>
        <p:nvCxnSpPr>
          <p:cNvPr id="79" name="Straight Connector 78"/>
          <p:cNvCxnSpPr/>
          <p:nvPr/>
        </p:nvCxnSpPr>
        <p:spPr>
          <a:xfrm>
            <a:off x="5724000" y="3932154"/>
            <a:ext cx="0" cy="720067"/>
          </a:xfrm>
          <a:prstGeom prst="line">
            <a:avLst/>
          </a:prstGeom>
          <a:noFill/>
          <a:ln w="28575" cap="flat">
            <a:solidFill>
              <a:schemeClr val="accent1"/>
            </a:solidFill>
            <a:prstDash val="solid"/>
            <a:round/>
            <a:headEnd/>
            <a:tailEnd/>
          </a:ln>
        </p:spPr>
      </p:cxnSp>
      <p:sp>
        <p:nvSpPr>
          <p:cNvPr id="156" name="TextBox 155"/>
          <p:cNvSpPr txBox="1"/>
          <p:nvPr/>
        </p:nvSpPr>
        <p:spPr>
          <a:xfrm>
            <a:off x="3834456" y="5433072"/>
            <a:ext cx="1252093" cy="256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066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Server/HBA + CNA</a:t>
            </a:r>
            <a:endParaRPr lang="en-US" sz="1066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6125404" y="5443739"/>
            <a:ext cx="1029085" cy="256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066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Server2/HBA</a:t>
            </a:r>
            <a:endParaRPr lang="en-US" sz="1066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sp>
        <p:nvSpPr>
          <p:cNvPr id="287" name="Rectangle 92"/>
          <p:cNvSpPr>
            <a:spLocks noChangeArrowheads="1"/>
          </p:cNvSpPr>
          <p:nvPr/>
        </p:nvSpPr>
        <p:spPr bwMode="auto">
          <a:xfrm>
            <a:off x="4143061" y="6392518"/>
            <a:ext cx="6235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18590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cs typeface="Arial" pitchFamily="34" charset="0"/>
              </a:rPr>
              <a:t>Native FC </a:t>
            </a:r>
            <a:endParaRPr lang="en-US" sz="120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91" name="Line 14"/>
          <p:cNvSpPr>
            <a:spLocks noChangeShapeType="1"/>
          </p:cNvSpPr>
          <p:nvPr/>
        </p:nvSpPr>
        <p:spPr bwMode="auto">
          <a:xfrm flipV="1">
            <a:off x="3776084" y="6474547"/>
            <a:ext cx="329012" cy="3"/>
          </a:xfrm>
          <a:prstGeom prst="line">
            <a:avLst/>
          </a:prstGeom>
          <a:noFill/>
          <a:ln w="38100" cap="flat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121856" tIns="60928" rIns="121856" bIns="60928" numCol="1" anchor="t" anchorCtr="0" compatLnSpc="1">
            <a:prstTxWarp prst="textNoShape">
              <a:avLst/>
            </a:prstTxWarp>
          </a:bodyPr>
          <a:lstStyle/>
          <a:p>
            <a:pPr defTabSz="914171"/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292" name="Rectangle 92"/>
          <p:cNvSpPr>
            <a:spLocks noChangeArrowheads="1"/>
          </p:cNvSpPr>
          <p:nvPr/>
        </p:nvSpPr>
        <p:spPr bwMode="auto">
          <a:xfrm>
            <a:off x="2083561" y="6392518"/>
            <a:ext cx="58669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18590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cs typeface="Arial" pitchFamily="34" charset="0"/>
              </a:rPr>
              <a:t>Ethernet </a:t>
            </a:r>
            <a:endParaRPr lang="en-US" sz="120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93" name="Line 12"/>
          <p:cNvSpPr>
            <a:spLocks noChangeShapeType="1"/>
          </p:cNvSpPr>
          <p:nvPr/>
        </p:nvSpPr>
        <p:spPr bwMode="auto">
          <a:xfrm>
            <a:off x="1729277" y="6474548"/>
            <a:ext cx="329012" cy="0"/>
          </a:xfrm>
          <a:prstGeom prst="line">
            <a:avLst/>
          </a:prstGeom>
          <a:noFill/>
          <a:ln w="38100" cap="flat">
            <a:solidFill>
              <a:srgbClr val="00B0F0"/>
            </a:solidFill>
            <a:prstDash val="solid"/>
            <a:round/>
            <a:headEnd/>
            <a:tailEnd/>
          </a:ln>
        </p:spPr>
        <p:txBody>
          <a:bodyPr vert="horz" wrap="square" lIns="121856" tIns="60928" rIns="121856" bIns="60928" numCol="1" anchor="t" anchorCtr="0" compatLnSpc="1">
            <a:prstTxWarp prst="textNoShape">
              <a:avLst/>
            </a:prstTxWarp>
          </a:bodyPr>
          <a:lstStyle/>
          <a:p>
            <a:pPr defTabSz="914171"/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294" name="Line 8"/>
          <p:cNvSpPr>
            <a:spLocks noChangeShapeType="1"/>
          </p:cNvSpPr>
          <p:nvPr/>
        </p:nvSpPr>
        <p:spPr bwMode="auto">
          <a:xfrm flipV="1">
            <a:off x="2857385" y="6474548"/>
            <a:ext cx="329012" cy="0"/>
          </a:xfrm>
          <a:prstGeom prst="line">
            <a:avLst/>
          </a:prstGeom>
          <a:noFill/>
          <a:ln w="38100" cap="flat">
            <a:solidFill>
              <a:srgbClr val="00B050"/>
            </a:solidFill>
            <a:prstDash val="solid"/>
            <a:round/>
            <a:headEnd/>
            <a:tailEnd/>
          </a:ln>
        </p:spPr>
        <p:txBody>
          <a:bodyPr vert="horz" wrap="square" lIns="121856" tIns="60928" rIns="121856" bIns="60928" numCol="1" anchor="t" anchorCtr="0" compatLnSpc="1">
            <a:prstTxWarp prst="textNoShape">
              <a:avLst/>
            </a:prstTxWarp>
          </a:bodyPr>
          <a:lstStyle/>
          <a:p>
            <a:pPr defTabSz="914171"/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295" name="Rectangle 92"/>
          <p:cNvSpPr>
            <a:spLocks noChangeArrowheads="1"/>
          </p:cNvSpPr>
          <p:nvPr/>
        </p:nvSpPr>
        <p:spPr bwMode="auto">
          <a:xfrm>
            <a:off x="3218017" y="6392518"/>
            <a:ext cx="34329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18590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cs typeface="Arial" pitchFamily="34" charset="0"/>
              </a:rPr>
              <a:t>FCoE </a:t>
            </a:r>
            <a:endParaRPr lang="en-US" sz="1200" dirty="0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332" name="Picture 331" descr="Storage_blue_positive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5858" t="36491" r="35531" b="34522"/>
          <a:stretch/>
        </p:blipFill>
        <p:spPr>
          <a:xfrm>
            <a:off x="4631306" y="2027594"/>
            <a:ext cx="535814" cy="592642"/>
          </a:xfrm>
          <a:prstGeom prst="rect">
            <a:avLst/>
          </a:prstGeom>
        </p:spPr>
      </p:pic>
      <p:sp>
        <p:nvSpPr>
          <p:cNvPr id="333" name="TextBox 332"/>
          <p:cNvSpPr txBox="1"/>
          <p:nvPr/>
        </p:nvSpPr>
        <p:spPr>
          <a:xfrm>
            <a:off x="4188260" y="1675185"/>
            <a:ext cx="2486509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333" b="1" dirty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 </a:t>
            </a:r>
            <a:r>
              <a:rPr lang="en-US" sz="1333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   FC Storage    FCoE Storage</a:t>
            </a:r>
            <a:endParaRPr lang="en-US" sz="1333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cxnSp>
        <p:nvCxnSpPr>
          <p:cNvPr id="335" name="Straight Connector 334"/>
          <p:cNvCxnSpPr/>
          <p:nvPr/>
        </p:nvCxnSpPr>
        <p:spPr>
          <a:xfrm>
            <a:off x="4983647" y="2568570"/>
            <a:ext cx="402164" cy="549900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243" name="Straight Connector 242"/>
          <p:cNvCxnSpPr/>
          <p:nvPr/>
        </p:nvCxnSpPr>
        <p:spPr>
          <a:xfrm>
            <a:off x="4745524" y="2596192"/>
            <a:ext cx="476553" cy="546491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247" name="Straight Connector 246"/>
          <p:cNvCxnSpPr/>
          <p:nvPr/>
        </p:nvCxnSpPr>
        <p:spPr>
          <a:xfrm flipH="1">
            <a:off x="4511479" y="4140538"/>
            <a:ext cx="790965" cy="604804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248" name="Straight Connector 247"/>
          <p:cNvCxnSpPr/>
          <p:nvPr/>
        </p:nvCxnSpPr>
        <p:spPr>
          <a:xfrm>
            <a:off x="5513507" y="4068651"/>
            <a:ext cx="0" cy="720067"/>
          </a:xfrm>
          <a:prstGeom prst="line">
            <a:avLst/>
          </a:prstGeom>
          <a:noFill/>
          <a:ln w="28575" cap="flat">
            <a:solidFill>
              <a:schemeClr val="accent1"/>
            </a:solidFill>
            <a:prstDash val="solid"/>
            <a:round/>
            <a:headEnd/>
            <a:tailEnd/>
          </a:ln>
        </p:spPr>
      </p:cxnSp>
      <p:pic>
        <p:nvPicPr>
          <p:cNvPr id="144" name="Picture 143" descr="Server_blue_positive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9901" t="33216" r="40145" b="32804"/>
          <a:stretch/>
        </p:blipFill>
        <p:spPr>
          <a:xfrm>
            <a:off x="5407741" y="4556689"/>
            <a:ext cx="472830" cy="879018"/>
          </a:xfrm>
          <a:prstGeom prst="rect">
            <a:avLst/>
          </a:prstGeom>
        </p:spPr>
      </p:pic>
      <p:cxnSp>
        <p:nvCxnSpPr>
          <p:cNvPr id="28" name="Straight Connector 27"/>
          <p:cNvCxnSpPr>
            <a:stCxn id="231" idx="1"/>
          </p:cNvCxnSpPr>
          <p:nvPr/>
        </p:nvCxnSpPr>
        <p:spPr>
          <a:xfrm flipH="1">
            <a:off x="4339318" y="3947636"/>
            <a:ext cx="913401" cy="617085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23" name="Straight Connector 22"/>
          <p:cNvCxnSpPr>
            <a:stCxn id="334" idx="2"/>
            <a:endCxn id="33" idx="0"/>
          </p:cNvCxnSpPr>
          <p:nvPr/>
        </p:nvCxnSpPr>
        <p:spPr>
          <a:xfrm flipH="1">
            <a:off x="5581131" y="2618897"/>
            <a:ext cx="212950" cy="523786"/>
          </a:xfrm>
          <a:prstGeom prst="line">
            <a:avLst/>
          </a:prstGeom>
          <a:noFill/>
          <a:ln w="28575" cap="flat">
            <a:solidFill>
              <a:schemeClr val="accent1"/>
            </a:solidFill>
            <a:prstDash val="solid"/>
            <a:round/>
            <a:headEnd/>
            <a:tailEnd/>
          </a:ln>
        </p:spPr>
      </p:cxnSp>
      <p:cxnSp>
        <p:nvCxnSpPr>
          <p:cNvPr id="25" name="Straight Connector 24"/>
          <p:cNvCxnSpPr/>
          <p:nvPr/>
        </p:nvCxnSpPr>
        <p:spPr>
          <a:xfrm flipH="1">
            <a:off x="5794081" y="2618234"/>
            <a:ext cx="164450" cy="508507"/>
          </a:xfrm>
          <a:prstGeom prst="line">
            <a:avLst/>
          </a:prstGeom>
          <a:noFill/>
          <a:ln w="28575" cap="flat">
            <a:solidFill>
              <a:schemeClr val="accent1"/>
            </a:solidFill>
            <a:prstDash val="solid"/>
            <a:round/>
            <a:headEnd/>
            <a:tailEnd/>
          </a:ln>
        </p:spPr>
      </p:cxnSp>
      <p:pic>
        <p:nvPicPr>
          <p:cNvPr id="334" name="Picture 333" descr="Storage_blue_positive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5858" t="36491" r="35531" b="34522"/>
          <a:stretch/>
        </p:blipFill>
        <p:spPr>
          <a:xfrm>
            <a:off x="5526174" y="2026255"/>
            <a:ext cx="535814" cy="592642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6176713" y="3803923"/>
            <a:ext cx="9961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NPV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158376" y="5616328"/>
            <a:ext cx="9961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32/16/8 G FC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816883" y="5606174"/>
            <a:ext cx="12474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32/16/8 G FC + 25/10gGbE  CNA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2581253" y="4017936"/>
            <a:ext cx="1273528" cy="487330"/>
          </a:xfrm>
          <a:prstGeom prst="wedgeRoundRectCallout">
            <a:avLst>
              <a:gd name="adj1" fmla="val 83704"/>
              <a:gd name="adj2" fmla="val 14520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  <a:r>
              <a:rPr lang="en-US" dirty="0" smtClean="0"/>
              <a:t>ongestion</a:t>
            </a:r>
          </a:p>
          <a:p>
            <a:pPr algn="ctr"/>
            <a:r>
              <a:rPr lang="en-US" dirty="0" smtClean="0"/>
              <a:t>load</a:t>
            </a:r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 flipH="1">
            <a:off x="4435349" y="3956924"/>
            <a:ext cx="913401" cy="617085"/>
          </a:xfrm>
          <a:prstGeom prst="line">
            <a:avLst/>
          </a:prstGeom>
          <a:noFill/>
          <a:ln w="28575" cap="flat">
            <a:solidFill>
              <a:schemeClr val="accent1"/>
            </a:solidFill>
            <a:prstDash val="solid"/>
            <a:round/>
            <a:headEnd/>
            <a:tailEnd/>
          </a:ln>
        </p:spPr>
      </p:cxnSp>
      <p:cxnSp>
        <p:nvCxnSpPr>
          <p:cNvPr id="37" name="Straight Connector 36"/>
          <p:cNvCxnSpPr/>
          <p:nvPr/>
        </p:nvCxnSpPr>
        <p:spPr>
          <a:xfrm flipH="1">
            <a:off x="4712275" y="4078208"/>
            <a:ext cx="790965" cy="604804"/>
          </a:xfrm>
          <a:prstGeom prst="line">
            <a:avLst/>
          </a:prstGeom>
          <a:noFill/>
          <a:ln w="28575" cap="flat">
            <a:solidFill>
              <a:schemeClr val="accent1"/>
            </a:solidFill>
            <a:prstDash val="solid"/>
            <a:round/>
            <a:headEnd/>
            <a:tailEnd/>
          </a:ln>
        </p:spPr>
      </p:cxnSp>
      <p:pic>
        <p:nvPicPr>
          <p:cNvPr id="231" name="Picture 2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2719" y="3754189"/>
            <a:ext cx="771935" cy="386894"/>
          </a:xfrm>
          <a:prstGeom prst="rect">
            <a:avLst/>
          </a:prstGeom>
        </p:spPr>
      </p:pic>
      <p:pic>
        <p:nvPicPr>
          <p:cNvPr id="92" name="Picture 91" descr="Server_blue_positive.png"/>
          <p:cNvPicPr>
            <a:picLocks noChangeAspect="1"/>
          </p:cNvPicPr>
          <p:nvPr/>
        </p:nvPicPr>
        <p:blipFill rotWithShape="1">
          <a:blip r:embed="rId4" cstate="email">
            <a:biLevel thresh="7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9901" t="33216" r="40145" b="32804"/>
          <a:stretch/>
        </p:blipFill>
        <p:spPr>
          <a:xfrm>
            <a:off x="4246063" y="4556689"/>
            <a:ext cx="472830" cy="879018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4292033" y="1498625"/>
            <a:ext cx="9961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32/16/8 G FC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5163" y="3142683"/>
            <a:ext cx="771935" cy="386894"/>
          </a:xfrm>
          <a:prstGeom prst="rect">
            <a:avLst/>
          </a:prstGeom>
        </p:spPr>
      </p:pic>
      <p:cxnSp>
        <p:nvCxnSpPr>
          <p:cNvPr id="47" name="Straight Connector 46"/>
          <p:cNvCxnSpPr>
            <a:stCxn id="33" idx="2"/>
          </p:cNvCxnSpPr>
          <p:nvPr/>
        </p:nvCxnSpPr>
        <p:spPr>
          <a:xfrm flipH="1">
            <a:off x="5576273" y="3529577"/>
            <a:ext cx="4858" cy="218019"/>
          </a:xfrm>
          <a:prstGeom prst="line">
            <a:avLst/>
          </a:prstGeom>
          <a:noFill/>
          <a:ln w="28575" cap="flat">
            <a:solidFill>
              <a:schemeClr val="accent1"/>
            </a:solidFill>
            <a:prstDash val="solid"/>
            <a:round/>
            <a:headEnd/>
            <a:tailEnd/>
          </a:ln>
        </p:spPr>
      </p:cxnSp>
      <p:cxnSp>
        <p:nvCxnSpPr>
          <p:cNvPr id="49" name="Straight Connector 48"/>
          <p:cNvCxnSpPr/>
          <p:nvPr/>
        </p:nvCxnSpPr>
        <p:spPr>
          <a:xfrm flipH="1">
            <a:off x="5638685" y="3529577"/>
            <a:ext cx="4858" cy="218019"/>
          </a:xfrm>
          <a:prstGeom prst="line">
            <a:avLst/>
          </a:prstGeom>
          <a:noFill/>
          <a:ln w="28575" cap="flat">
            <a:solidFill>
              <a:schemeClr val="accent1"/>
            </a:solidFill>
            <a:prstDash val="solid"/>
            <a:round/>
            <a:headEnd/>
            <a:tailEnd/>
          </a:ln>
        </p:spPr>
      </p:cxnSp>
      <p:sp>
        <p:nvSpPr>
          <p:cNvPr id="50" name="TextBox 49"/>
          <p:cNvSpPr txBox="1"/>
          <p:nvPr/>
        </p:nvSpPr>
        <p:spPr>
          <a:xfrm>
            <a:off x="6125404" y="3109610"/>
            <a:ext cx="9961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FCF</a:t>
            </a:r>
          </a:p>
        </p:txBody>
      </p:sp>
      <p:pic>
        <p:nvPicPr>
          <p:cNvPr id="39" name="Picture 38" descr="Server_blue_positive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9901" t="33216" r="40145" b="32804"/>
          <a:stretch/>
        </p:blipFill>
        <p:spPr>
          <a:xfrm>
            <a:off x="6251891" y="4564721"/>
            <a:ext cx="472830" cy="879018"/>
          </a:xfrm>
          <a:prstGeom prst="rect">
            <a:avLst/>
          </a:prstGeom>
        </p:spPr>
      </p:pic>
      <p:sp>
        <p:nvSpPr>
          <p:cNvPr id="40" name="TextBox 39"/>
          <p:cNvSpPr txBox="1"/>
          <p:nvPr/>
        </p:nvSpPr>
        <p:spPr>
          <a:xfrm>
            <a:off x="5184729" y="5458582"/>
            <a:ext cx="1029085" cy="256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066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Server1/CNA</a:t>
            </a:r>
            <a:endParaRPr lang="en-US" sz="1066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250673" y="5656156"/>
            <a:ext cx="9961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25/10GbE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cxnSp>
        <p:nvCxnSpPr>
          <p:cNvPr id="43" name="Straight Connector 42"/>
          <p:cNvCxnSpPr>
            <a:endCxn id="39" idx="0"/>
          </p:cNvCxnSpPr>
          <p:nvPr/>
        </p:nvCxnSpPr>
        <p:spPr>
          <a:xfrm>
            <a:off x="6048894" y="4121187"/>
            <a:ext cx="439412" cy="443534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44" name="Straight Connector 43"/>
          <p:cNvCxnSpPr/>
          <p:nvPr/>
        </p:nvCxnSpPr>
        <p:spPr>
          <a:xfrm>
            <a:off x="5876400" y="4084554"/>
            <a:ext cx="500546" cy="567667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57B8C-C426-4735-8DC0-1EABD0ACCAFE}" type="datetime1">
              <a:rPr lang="en-US" smtClean="0"/>
              <a:t>4/14/2016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FCIA GEN6 PlugFest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582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651436" cy="1325563"/>
          </a:xfrm>
        </p:spPr>
        <p:txBody>
          <a:bodyPr>
            <a:normAutofit/>
          </a:bodyPr>
          <a:lstStyle/>
          <a:p>
            <a:r>
              <a:rPr lang="en-US" altLang="zh-CN" sz="3200" dirty="0">
                <a:latin typeface="HP Simplified" panose="020B0604020204020204" pitchFamily="34" charset="0"/>
              </a:rPr>
              <a:t>Test Track 9  Converged Multi-Vendor </a:t>
            </a:r>
            <a:r>
              <a:rPr lang="en-US" altLang="zh-CN" sz="3200" dirty="0" smtClean="0">
                <a:latin typeface="HP Simplified" panose="020B0604020204020204" pitchFamily="34" charset="0"/>
              </a:rPr>
              <a:t>switch(NPV</a:t>
            </a:r>
            <a:r>
              <a:rPr lang="en-US" altLang="zh-CN" sz="3200" dirty="0">
                <a:latin typeface="HP Simplified" panose="020B0604020204020204" pitchFamily="34" charset="0"/>
              </a:rPr>
              <a:t>) </a:t>
            </a:r>
            <a:r>
              <a:rPr lang="en-US" altLang="zh-CN" sz="3200" dirty="0" smtClean="0">
                <a:latin typeface="HP Simplified" panose="020B0604020204020204" pitchFamily="34" charset="0"/>
              </a:rPr>
              <a:t/>
            </a:r>
            <a:br>
              <a:rPr lang="en-US" altLang="zh-CN" sz="3200" dirty="0" smtClean="0">
                <a:latin typeface="HP Simplified" panose="020B0604020204020204" pitchFamily="34" charset="0"/>
              </a:rPr>
            </a:br>
            <a:r>
              <a:rPr lang="en-US" sz="3200" dirty="0" smtClean="0">
                <a:latin typeface="HP Simplified" panose="020B0604020204020204" pitchFamily="34" charset="0"/>
              </a:rPr>
              <a:t>Procedure</a:t>
            </a:r>
            <a:endParaRPr lang="en-US" sz="3200" dirty="0">
              <a:latin typeface="HP Simplified" panose="020B0604020204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566407"/>
            <a:ext cx="10515600" cy="498546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Procedure: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Connect </a:t>
            </a:r>
            <a:r>
              <a:rPr lang="en-US" dirty="0"/>
              <a:t>the devices as shown in the test setup.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Verify </a:t>
            </a:r>
            <a:r>
              <a:rPr lang="en-US" dirty="0"/>
              <a:t>that the Initiators and Targets shows up in the name server of the FCF.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Verify </a:t>
            </a:r>
            <a:r>
              <a:rPr lang="en-US" dirty="0"/>
              <a:t>that all of the Initiators on the fabric see the Targets and can perform I/Os to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Perform </a:t>
            </a:r>
            <a:r>
              <a:rPr lang="en-US" dirty="0"/>
              <a:t>50% Read/ 50% Write operations simultaneously from every Initiator to every Target. </a:t>
            </a:r>
            <a:r>
              <a:rPr lang="en-US" dirty="0" smtClean="0"/>
              <a:t> During </a:t>
            </a:r>
            <a:r>
              <a:rPr lang="en-US" dirty="0"/>
              <a:t>the I/Os disconnect then reconnect each cable plugged into the top HA FCoE Switches. </a:t>
            </a:r>
            <a:r>
              <a:rPr lang="en-US" dirty="0" smtClean="0"/>
              <a:t> Continue </a:t>
            </a:r>
            <a:r>
              <a:rPr lang="en-US" dirty="0"/>
              <a:t>to perform I/Os throughout the cable pull process.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Repeat </a:t>
            </a:r>
            <a:r>
              <a:rPr lang="en-US" dirty="0"/>
              <a:t>Step 4 for the bottom HA FCoE Switch.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Perform </a:t>
            </a:r>
            <a:r>
              <a:rPr lang="en-US" dirty="0"/>
              <a:t>50% Read/ 50% Write operations simultaneously from every Initiator to every Target. </a:t>
            </a:r>
            <a:r>
              <a:rPr lang="en-US" dirty="0" smtClean="0"/>
              <a:t>   During </a:t>
            </a:r>
            <a:r>
              <a:rPr lang="en-US" dirty="0"/>
              <a:t>the I/Os power cycle the top HA FCoE Switch. Continue to perform I/Os throughout the power </a:t>
            </a:r>
            <a:r>
              <a:rPr lang="en-US" dirty="0" smtClean="0"/>
              <a:t>cycle </a:t>
            </a:r>
            <a:r>
              <a:rPr lang="en-US" dirty="0"/>
              <a:t>process</a:t>
            </a:r>
            <a:r>
              <a:rPr lang="en-US" dirty="0" smtClean="0"/>
              <a:t>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Repeat </a:t>
            </a:r>
            <a:r>
              <a:rPr lang="en-US" dirty="0"/>
              <a:t>Step 6 for the bottom HA FCoE Switch.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Observable </a:t>
            </a:r>
            <a:r>
              <a:rPr lang="en-US" dirty="0"/>
              <a:t>Results:</a:t>
            </a:r>
          </a:p>
          <a:p>
            <a:r>
              <a:rPr lang="en-US" dirty="0" smtClean="0"/>
              <a:t>Verify </a:t>
            </a:r>
            <a:r>
              <a:rPr lang="en-US" dirty="0"/>
              <a:t>that all Initiators and Targets show up in the name server of the FCF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Verify that the Target and all of its drives show up in the management of each host </a:t>
            </a:r>
            <a:r>
              <a:rPr lang="en-US" dirty="0" smtClean="0"/>
              <a:t>initiator system</a:t>
            </a:r>
            <a:endParaRPr lang="en-US" dirty="0"/>
          </a:p>
          <a:p>
            <a:r>
              <a:rPr lang="en-US" dirty="0" smtClean="0"/>
              <a:t>Verify </a:t>
            </a:r>
            <a:r>
              <a:rPr lang="en-US" dirty="0"/>
              <a:t>that the 5 minutes of Read and Write operations completes successfully between </a:t>
            </a:r>
            <a:r>
              <a:rPr lang="en-US" dirty="0" smtClean="0"/>
              <a:t>all Initiators </a:t>
            </a:r>
            <a:r>
              <a:rPr lang="en-US" dirty="0"/>
              <a:t>and the Targets. The 5 minutes of data may be any pattern: random, constant or </a:t>
            </a:r>
            <a:r>
              <a:rPr lang="en-US" dirty="0" smtClean="0"/>
              <a:t>a looped </a:t>
            </a:r>
            <a:r>
              <a:rPr lang="en-US" dirty="0"/>
              <a:t>pattern.</a:t>
            </a:r>
          </a:p>
          <a:p>
            <a:r>
              <a:rPr lang="en-US" dirty="0" smtClean="0"/>
              <a:t>Verify </a:t>
            </a:r>
            <a:r>
              <a:rPr lang="en-US" dirty="0"/>
              <a:t>that when the HA FCoE Switches are power cycled or when cables </a:t>
            </a:r>
            <a:r>
              <a:rPr lang="en-US" dirty="0" smtClean="0"/>
              <a:t>are disconnected/reconnected </a:t>
            </a:r>
            <a:r>
              <a:rPr lang="en-US" dirty="0"/>
              <a:t>that traffic seamlessly fails over to the remaining switch and traffic </a:t>
            </a:r>
            <a:r>
              <a:rPr lang="en-US" dirty="0" smtClean="0"/>
              <a:t>is not </a:t>
            </a:r>
            <a:r>
              <a:rPr lang="en-US" dirty="0"/>
              <a:t>disrupted when the switch leaves the network or returns.</a:t>
            </a:r>
          </a:p>
          <a:p>
            <a:pPr marL="0" indent="0">
              <a:buNone/>
            </a:pPr>
            <a:r>
              <a:rPr lang="en-US" dirty="0"/>
              <a:t>Possible Problems: None.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CF667-4514-4559-99B5-9748F84FC155}" type="datetime1">
              <a:rPr lang="en-US" smtClean="0"/>
              <a:t>4/14/2016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FCIA GEN6 PlugFest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801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CE67D-F150-453C-A55B-24CE92F1848D}" type="datetime1">
              <a:rPr lang="en-US" smtClean="0"/>
              <a:t>4/14/2016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FCIA GEN6 PlugFest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277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FCIA GEN 6 Interoperability Test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All participating devices shall conform to the recently published version of </a:t>
            </a:r>
            <a:r>
              <a:rPr lang="en-US" dirty="0" smtClean="0"/>
              <a:t>FC-BB-6 Standard </a:t>
            </a:r>
            <a:r>
              <a:rPr lang="en-US" dirty="0"/>
              <a:t>version 2.00 published December, 2013. Initiators shall be configured with one of </a:t>
            </a:r>
            <a:r>
              <a:rPr lang="en-US" dirty="0" err="1" smtClean="0"/>
              <a:t>thefollowing</a:t>
            </a:r>
            <a:r>
              <a:rPr lang="en-US" dirty="0" smtClean="0"/>
              <a:t> </a:t>
            </a:r>
            <a:r>
              <a:rPr lang="en-US" dirty="0"/>
              <a:t>applications to allow generation of LAN traffic at the same time as FCoE traffic:</a:t>
            </a:r>
          </a:p>
          <a:p>
            <a:pPr marL="0" indent="0">
              <a:buNone/>
            </a:pPr>
            <a:r>
              <a:rPr lang="en-US" dirty="0"/>
              <a:t>a. NTCP (windows only)</a:t>
            </a:r>
          </a:p>
          <a:p>
            <a:pPr marL="0" indent="0">
              <a:buNone/>
            </a:pPr>
            <a:r>
              <a:rPr lang="en-US" dirty="0"/>
              <a:t>b. </a:t>
            </a:r>
            <a:r>
              <a:rPr lang="en-US" dirty="0" err="1"/>
              <a:t>iperf</a:t>
            </a:r>
            <a:r>
              <a:rPr lang="en-US" dirty="0"/>
              <a:t> (</a:t>
            </a:r>
            <a:r>
              <a:rPr lang="en-US" dirty="0" err="1"/>
              <a:t>linux</a:t>
            </a:r>
            <a:r>
              <a:rPr lang="en-US" dirty="0"/>
              <a:t> only)</a:t>
            </a:r>
          </a:p>
          <a:p>
            <a:pPr marL="0" indent="0">
              <a:buNone/>
            </a:pPr>
            <a:r>
              <a:rPr lang="en-US" dirty="0"/>
              <a:t>c. </a:t>
            </a:r>
            <a:r>
              <a:rPr lang="en-US" dirty="0" err="1"/>
              <a:t>netperf</a:t>
            </a:r>
            <a:r>
              <a:rPr lang="en-US" dirty="0"/>
              <a:t> (windows/</a:t>
            </a:r>
            <a:r>
              <a:rPr lang="en-US" dirty="0" err="1"/>
              <a:t>linux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d. Medusa MLTT tools (windows/</a:t>
            </a:r>
            <a:r>
              <a:rPr lang="en-US" dirty="0" err="1"/>
              <a:t>linux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Note</a:t>
            </a:r>
            <a:r>
              <a:rPr lang="en-US" dirty="0"/>
              <a:t>: Medusa Lab's tool can be installed when you arrive at the event. For the ETS testing in the </a:t>
            </a:r>
            <a:r>
              <a:rPr lang="en-US" dirty="0" err="1" smtClean="0"/>
              <a:t>largefabric</a:t>
            </a:r>
            <a:r>
              <a:rPr lang="en-US" dirty="0" smtClean="0"/>
              <a:t> </a:t>
            </a:r>
            <a:r>
              <a:rPr lang="en-US" dirty="0"/>
              <a:t>build, an external traffic source will be provided at the event. All participating hosts that </a:t>
            </a:r>
            <a:r>
              <a:rPr lang="en-US" dirty="0" err="1" smtClean="0"/>
              <a:t>arerunning</a:t>
            </a:r>
            <a:r>
              <a:rPr lang="en-US" dirty="0" smtClean="0"/>
              <a:t> </a:t>
            </a:r>
            <a:r>
              <a:rPr lang="en-US" dirty="0"/>
              <a:t>Windows OS need to come with MPIO failover software installed.</a:t>
            </a:r>
          </a:p>
          <a:p>
            <a:pPr marL="0" indent="0">
              <a:buNone/>
            </a:pPr>
            <a:r>
              <a:rPr lang="en-US" dirty="0"/>
              <a:t>FCoE – VLAN ID: 102, Priority 3, Lossless</a:t>
            </a:r>
          </a:p>
          <a:p>
            <a:pPr marL="0" indent="0">
              <a:buNone/>
            </a:pPr>
            <a:r>
              <a:rPr lang="en-US" dirty="0"/>
              <a:t>Tagged UDP LAN traffic will be on VLAN ID 10, Priority 5, Lossless</a:t>
            </a:r>
          </a:p>
          <a:p>
            <a:pPr marL="0" indent="0">
              <a:buNone/>
            </a:pPr>
            <a:r>
              <a:rPr lang="en-US" dirty="0"/>
              <a:t>Untagged LAN traffic will be on VLAN ID 1, </a:t>
            </a:r>
            <a:r>
              <a:rPr lang="en-US" dirty="0" err="1"/>
              <a:t>Lossy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04C3-9373-45EE-AB4C-D09ECA5ED850}" type="datetime1">
              <a:rPr lang="en-US" smtClean="0"/>
              <a:t>4/14/2016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FCIA GEN6 PlugFest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184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FCIA GEN 6 Interoperability Test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Definitions:</a:t>
            </a:r>
          </a:p>
          <a:p>
            <a:pPr marL="0" indent="0">
              <a:buNone/>
            </a:pPr>
            <a:r>
              <a:rPr lang="en-US" dirty="0" smtClean="0"/>
              <a:t>FCoE </a:t>
            </a:r>
            <a:r>
              <a:rPr lang="en-US" dirty="0"/>
              <a:t>switch: a Virtual bridged Local Area Network (VLAN) switch that contains a </a:t>
            </a:r>
            <a:r>
              <a:rPr lang="en-US" dirty="0" err="1" smtClean="0"/>
              <a:t>DCBswitch</a:t>
            </a:r>
            <a:r>
              <a:rPr lang="en-US" dirty="0" smtClean="0"/>
              <a:t> </a:t>
            </a:r>
            <a:r>
              <a:rPr lang="en-US" dirty="0"/>
              <a:t>and a FCF and optionally a Fibre Channel interface.</a:t>
            </a:r>
          </a:p>
          <a:p>
            <a:pPr marL="0" indent="0">
              <a:buNone/>
            </a:pPr>
            <a:r>
              <a:rPr lang="en-US" dirty="0" smtClean="0"/>
              <a:t>DCB </a:t>
            </a:r>
            <a:r>
              <a:rPr lang="en-US" dirty="0"/>
              <a:t>switch: a Virtual bridged Local Area Network (VLAN) switch that supports </a:t>
            </a:r>
            <a:r>
              <a:rPr lang="en-US" dirty="0" smtClean="0"/>
              <a:t>DCB functionalities </a:t>
            </a:r>
            <a:r>
              <a:rPr lang="en-US" dirty="0"/>
              <a:t>but does not contain FCF functionality. A DCB switch may be either a </a:t>
            </a:r>
            <a:r>
              <a:rPr lang="en-US" dirty="0" err="1" smtClean="0"/>
              <a:t>Prestandard</a:t>
            </a:r>
            <a:r>
              <a:rPr lang="en-US" dirty="0" smtClean="0"/>
              <a:t> DCBX </a:t>
            </a:r>
            <a:r>
              <a:rPr lang="en-US" dirty="0"/>
              <a:t>(CEE) switch or an IEEE standard DCBX (IEEE) switch.</a:t>
            </a:r>
          </a:p>
          <a:p>
            <a:pPr marL="0" indent="0">
              <a:buNone/>
            </a:pPr>
            <a:r>
              <a:rPr lang="en-US" dirty="0" smtClean="0"/>
              <a:t>FCF </a:t>
            </a:r>
            <a:r>
              <a:rPr lang="en-US" dirty="0"/>
              <a:t>(FCoE Forwarder): A Fibre Channel Switching Element that is able to forward </a:t>
            </a:r>
            <a:r>
              <a:rPr lang="en-US" dirty="0" smtClean="0"/>
              <a:t>FCoE frames </a:t>
            </a:r>
            <a:r>
              <a:rPr lang="en-US" dirty="0"/>
              <a:t>across one or more FCF-MACs and provides Fibre Channel Fabric services.</a:t>
            </a:r>
          </a:p>
          <a:p>
            <a:pPr marL="0" indent="0">
              <a:buNone/>
            </a:pPr>
            <a:r>
              <a:rPr lang="en-US" dirty="0" smtClean="0"/>
              <a:t>Converged </a:t>
            </a:r>
            <a:r>
              <a:rPr lang="en-US" dirty="0"/>
              <a:t>Network Adapter (CNA): a Virtual bridged Local Area Network host adapter that </a:t>
            </a:r>
            <a:r>
              <a:rPr lang="en-US" dirty="0" smtClean="0"/>
              <a:t>is capable </a:t>
            </a:r>
            <a:r>
              <a:rPr lang="en-US" dirty="0"/>
              <a:t>of driving TCP and/or iSCSI-over-DCB, and/or FCoE and/or </a:t>
            </a:r>
            <a:r>
              <a:rPr lang="en-US" dirty="0" err="1"/>
              <a:t>iWARP</a:t>
            </a:r>
            <a:r>
              <a:rPr lang="en-US" dirty="0"/>
              <a:t> </a:t>
            </a:r>
            <a:r>
              <a:rPr lang="en-US" dirty="0" smtClean="0"/>
              <a:t>traffic applications</a:t>
            </a:r>
          </a:p>
          <a:p>
            <a:pPr marL="0" indent="0">
              <a:buNone/>
            </a:pPr>
            <a:r>
              <a:rPr lang="en-US" dirty="0" smtClean="0"/>
              <a:t>FCoE </a:t>
            </a:r>
            <a:r>
              <a:rPr lang="en-US" dirty="0"/>
              <a:t>Gateway: a component that is able to forward FCoE frames from an Ethernet MAC to </a:t>
            </a:r>
            <a:r>
              <a:rPr lang="en-US" dirty="0" smtClean="0"/>
              <a:t>a Fibre </a:t>
            </a:r>
            <a:r>
              <a:rPr lang="en-US" dirty="0"/>
              <a:t>Channel interface, and that optionally includes one or more Lossless Ethernet </a:t>
            </a:r>
            <a:r>
              <a:rPr lang="en-US" dirty="0" smtClean="0"/>
              <a:t>bridging elements</a:t>
            </a:r>
            <a:r>
              <a:rPr lang="en-US" dirty="0"/>
              <a:t>, but that does not include a Fibre Channel Switching Element or Fibre Channel </a:t>
            </a:r>
            <a:r>
              <a:rPr lang="en-US" dirty="0" err="1" smtClean="0"/>
              <a:t>Fabricservices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smtClean="0"/>
              <a:t>FCoE </a:t>
            </a:r>
            <a:r>
              <a:rPr lang="en-US" dirty="0"/>
              <a:t>Target: a Target that is accessed through an FCoE port.</a:t>
            </a:r>
          </a:p>
          <a:p>
            <a:pPr marL="0" indent="0">
              <a:buNone/>
            </a:pPr>
            <a:r>
              <a:rPr lang="en-US" dirty="0" smtClean="0"/>
              <a:t>FC </a:t>
            </a:r>
            <a:r>
              <a:rPr lang="en-US" dirty="0"/>
              <a:t>Target: a Target that is accessed through an FC port.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04C3-9373-45EE-AB4C-D09ECA5ED850}" type="datetime1">
              <a:rPr lang="en-US" smtClean="0"/>
              <a:t>4/14/2016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FCIA GEN6 PlugFest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581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FCIA GEN 6 Interoperability Test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An FCoE switch for this </a:t>
            </a:r>
            <a:r>
              <a:rPr lang="en-US" dirty="0" err="1" smtClean="0"/>
              <a:t>Plugfest</a:t>
            </a:r>
            <a:r>
              <a:rPr lang="en-US" dirty="0" smtClean="0"/>
              <a:t> </a:t>
            </a:r>
            <a:r>
              <a:rPr lang="en-US" dirty="0"/>
              <a:t>shall operate as a Standard IEEE DCBX </a:t>
            </a:r>
            <a:r>
              <a:rPr lang="en-US" dirty="0" smtClean="0"/>
              <a:t>switch CEE </a:t>
            </a:r>
            <a:r>
              <a:rPr lang="en-US" dirty="0"/>
              <a:t>DCBX version 1.01 must also be supported</a:t>
            </a:r>
          </a:p>
          <a:p>
            <a:pPr marL="0" indent="0">
              <a:buNone/>
            </a:pPr>
            <a:r>
              <a:rPr lang="en-US" dirty="0"/>
              <a:t>A DCB switch for this </a:t>
            </a:r>
            <a:r>
              <a:rPr lang="en-US" dirty="0" err="1" smtClean="0"/>
              <a:t>Plugfest</a:t>
            </a:r>
            <a:r>
              <a:rPr lang="en-US" dirty="0" smtClean="0"/>
              <a:t> </a:t>
            </a:r>
            <a:r>
              <a:rPr lang="en-US" dirty="0"/>
              <a:t>shall operate as a Standard IEEE DCBX </a:t>
            </a:r>
            <a:r>
              <a:rPr lang="en-US" dirty="0" smtClean="0"/>
              <a:t>switch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Regarding </a:t>
            </a:r>
            <a:r>
              <a:rPr lang="en-US" dirty="0"/>
              <a:t>Trace Capture During The Event:</a:t>
            </a:r>
          </a:p>
          <a:p>
            <a:pPr marL="0" indent="0">
              <a:buNone/>
            </a:pPr>
            <a:r>
              <a:rPr lang="en-US" dirty="0"/>
              <a:t>1) Regarding the various traces taken during the test tracks throughout the </a:t>
            </a:r>
            <a:r>
              <a:rPr lang="en-US" dirty="0" err="1"/>
              <a:t>Plugfest</a:t>
            </a:r>
            <a:r>
              <a:rPr lang="en-US" dirty="0"/>
              <a:t> week, </a:t>
            </a:r>
            <a:r>
              <a:rPr lang="en-US" dirty="0" smtClean="0"/>
              <a:t>test equipment </a:t>
            </a:r>
            <a:r>
              <a:rPr lang="en-US" dirty="0"/>
              <a:t>vendors will share them with the vendors that request them on the UNH ftp share, or </a:t>
            </a:r>
            <a:r>
              <a:rPr lang="en-US" dirty="0" smtClean="0"/>
              <a:t>direct via </a:t>
            </a:r>
            <a:r>
              <a:rPr lang="en-US" dirty="0"/>
              <a:t>thumb drive. Internally, test equipment vendors may use some of the traces to correct/enhance </a:t>
            </a:r>
            <a:r>
              <a:rPr lang="en-US" dirty="0" smtClean="0"/>
              <a:t>their applications</a:t>
            </a:r>
            <a:r>
              <a:rPr lang="en-US" dirty="0"/>
              <a:t>. At no time will any of the traces be shared/used outside of the test equipment </a:t>
            </a:r>
            <a:r>
              <a:rPr lang="en-US" dirty="0" smtClean="0"/>
              <a:t>vendors company</a:t>
            </a:r>
            <a:r>
              <a:rPr lang="en-US" dirty="0"/>
              <a:t>, nor will they be used in any training courses.</a:t>
            </a:r>
          </a:p>
          <a:p>
            <a:pPr marL="0" indent="0">
              <a:buNone/>
            </a:pPr>
            <a:r>
              <a:rPr lang="en-US" dirty="0"/>
              <a:t>2) If at any time a vendor would like a trace taken, but prefer to keep it private, the test </a:t>
            </a:r>
            <a:r>
              <a:rPr lang="en-US" dirty="0" smtClean="0"/>
              <a:t>equipment vendor </a:t>
            </a:r>
            <a:r>
              <a:rPr lang="en-US" dirty="0"/>
              <a:t>will provide the trace to the vendor on a thumb drive, and then delete the original trace. </a:t>
            </a:r>
            <a:r>
              <a:rPr lang="en-US" dirty="0" smtClean="0"/>
              <a:t>Any vendor </a:t>
            </a:r>
            <a:r>
              <a:rPr lang="en-US" dirty="0"/>
              <a:t>should feel free to ask anyone from the test equipment vendor capturing traces to accommodate.</a:t>
            </a:r>
          </a:p>
          <a:p>
            <a:pPr marL="0" indent="0">
              <a:buNone/>
            </a:pPr>
            <a:r>
              <a:rPr lang="en-US" dirty="0"/>
              <a:t>3) If at any time a vendor would like to be certain that the test equipment vendor is not taking a trace </a:t>
            </a:r>
            <a:r>
              <a:rPr lang="en-US" dirty="0" smtClean="0"/>
              <a:t>on a </a:t>
            </a:r>
            <a:r>
              <a:rPr lang="en-US" dirty="0"/>
              <a:t>given set of ports, they can contact UNH to disconnect the tap for that particular test (or verify that </a:t>
            </a:r>
            <a:r>
              <a:rPr lang="en-US" dirty="0" err="1" smtClean="0"/>
              <a:t>notap</a:t>
            </a:r>
            <a:r>
              <a:rPr lang="en-US" dirty="0" smtClean="0"/>
              <a:t> </a:t>
            </a:r>
            <a:r>
              <a:rPr lang="en-US" dirty="0"/>
              <a:t>is connected).</a:t>
            </a:r>
          </a:p>
          <a:p>
            <a:pPr marL="0" indent="0">
              <a:buNone/>
            </a:pPr>
            <a:r>
              <a:rPr lang="en-US" dirty="0"/>
              <a:t>4) Under no circumstances will a test equipment vendor connect a tap to snoop what traffic may </a:t>
            </a:r>
            <a:r>
              <a:rPr lang="en-US" dirty="0" smtClean="0"/>
              <a:t>be occurring </a:t>
            </a:r>
            <a:r>
              <a:rPr lang="en-US" dirty="0"/>
              <a:t>on a link.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04C3-9373-45EE-AB4C-D09ECA5ED850}" type="datetime1">
              <a:rPr lang="en-US" smtClean="0"/>
              <a:t>4/14/2016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FCIA GEN6 PlugFest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293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199" dirty="0" smtClean="0">
                <a:latin typeface="HP Simplified" panose="020B0604020204020204" pitchFamily="34" charset="0"/>
              </a:rPr>
              <a:t>Test Track  - Physical</a:t>
            </a:r>
            <a:endParaRPr lang="zh-CN" altLang="en-US" sz="3199" dirty="0">
              <a:solidFill>
                <a:srgbClr val="0096D6"/>
              </a:solidFill>
              <a:latin typeface="HP Simplified" panose="020B0604020204020204" pitchFamily="34" charset="0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5176146" y="5434313"/>
            <a:ext cx="1029085" cy="256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066" b="1" dirty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Server/HBA</a:t>
            </a:r>
          </a:p>
        </p:txBody>
      </p:sp>
      <p:sp>
        <p:nvSpPr>
          <p:cNvPr id="287" name="Rectangle 92"/>
          <p:cNvSpPr>
            <a:spLocks noChangeArrowheads="1"/>
          </p:cNvSpPr>
          <p:nvPr/>
        </p:nvSpPr>
        <p:spPr bwMode="auto">
          <a:xfrm>
            <a:off x="4143061" y="6392518"/>
            <a:ext cx="6235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18590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cs typeface="Arial" pitchFamily="34" charset="0"/>
              </a:rPr>
              <a:t>Native FC </a:t>
            </a:r>
            <a:endParaRPr lang="en-US" sz="120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91" name="Line 14"/>
          <p:cNvSpPr>
            <a:spLocks noChangeShapeType="1"/>
          </p:cNvSpPr>
          <p:nvPr/>
        </p:nvSpPr>
        <p:spPr bwMode="auto">
          <a:xfrm flipV="1">
            <a:off x="3776084" y="6474547"/>
            <a:ext cx="329012" cy="3"/>
          </a:xfrm>
          <a:prstGeom prst="line">
            <a:avLst/>
          </a:prstGeom>
          <a:noFill/>
          <a:ln w="38100" cap="flat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121856" tIns="60928" rIns="121856" bIns="60928" numCol="1" anchor="t" anchorCtr="0" compatLnSpc="1">
            <a:prstTxWarp prst="textNoShape">
              <a:avLst/>
            </a:prstTxWarp>
          </a:bodyPr>
          <a:lstStyle/>
          <a:p>
            <a:pPr defTabSz="914171"/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292" name="Rectangle 92"/>
          <p:cNvSpPr>
            <a:spLocks noChangeArrowheads="1"/>
          </p:cNvSpPr>
          <p:nvPr/>
        </p:nvSpPr>
        <p:spPr bwMode="auto">
          <a:xfrm>
            <a:off x="2083561" y="6392518"/>
            <a:ext cx="58669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18590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cs typeface="Arial" pitchFamily="34" charset="0"/>
              </a:rPr>
              <a:t>Ethernet </a:t>
            </a:r>
            <a:endParaRPr lang="en-US" sz="120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93" name="Line 12"/>
          <p:cNvSpPr>
            <a:spLocks noChangeShapeType="1"/>
          </p:cNvSpPr>
          <p:nvPr/>
        </p:nvSpPr>
        <p:spPr bwMode="auto">
          <a:xfrm>
            <a:off x="1729277" y="6474548"/>
            <a:ext cx="329012" cy="0"/>
          </a:xfrm>
          <a:prstGeom prst="line">
            <a:avLst/>
          </a:prstGeom>
          <a:noFill/>
          <a:ln w="38100" cap="flat">
            <a:solidFill>
              <a:srgbClr val="00B0F0"/>
            </a:solidFill>
            <a:prstDash val="solid"/>
            <a:round/>
            <a:headEnd/>
            <a:tailEnd/>
          </a:ln>
        </p:spPr>
        <p:txBody>
          <a:bodyPr vert="horz" wrap="square" lIns="121856" tIns="60928" rIns="121856" bIns="60928" numCol="1" anchor="t" anchorCtr="0" compatLnSpc="1">
            <a:prstTxWarp prst="textNoShape">
              <a:avLst/>
            </a:prstTxWarp>
          </a:bodyPr>
          <a:lstStyle/>
          <a:p>
            <a:pPr defTabSz="914171"/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294" name="Line 8"/>
          <p:cNvSpPr>
            <a:spLocks noChangeShapeType="1"/>
          </p:cNvSpPr>
          <p:nvPr/>
        </p:nvSpPr>
        <p:spPr bwMode="auto">
          <a:xfrm flipV="1">
            <a:off x="2857385" y="6474548"/>
            <a:ext cx="329012" cy="0"/>
          </a:xfrm>
          <a:prstGeom prst="line">
            <a:avLst/>
          </a:prstGeom>
          <a:noFill/>
          <a:ln w="38100" cap="flat">
            <a:solidFill>
              <a:srgbClr val="00B050"/>
            </a:solidFill>
            <a:prstDash val="solid"/>
            <a:round/>
            <a:headEnd/>
            <a:tailEnd/>
          </a:ln>
        </p:spPr>
        <p:txBody>
          <a:bodyPr vert="horz" wrap="square" lIns="121856" tIns="60928" rIns="121856" bIns="60928" numCol="1" anchor="t" anchorCtr="0" compatLnSpc="1">
            <a:prstTxWarp prst="textNoShape">
              <a:avLst/>
            </a:prstTxWarp>
          </a:bodyPr>
          <a:lstStyle/>
          <a:p>
            <a:pPr defTabSz="914171"/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295" name="Rectangle 92"/>
          <p:cNvSpPr>
            <a:spLocks noChangeArrowheads="1"/>
          </p:cNvSpPr>
          <p:nvPr/>
        </p:nvSpPr>
        <p:spPr bwMode="auto">
          <a:xfrm>
            <a:off x="3218017" y="6392518"/>
            <a:ext cx="34329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18590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cs typeface="Arial" pitchFamily="34" charset="0"/>
              </a:rPr>
              <a:t>FCoE </a:t>
            </a:r>
            <a:endParaRPr lang="en-US" sz="1200" dirty="0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332" name="Picture 331" descr="Storage_blue_positive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5858" t="36491" r="35531" b="34522"/>
          <a:stretch/>
        </p:blipFill>
        <p:spPr>
          <a:xfrm>
            <a:off x="4538060" y="2169669"/>
            <a:ext cx="535814" cy="592642"/>
          </a:xfrm>
          <a:prstGeom prst="rect">
            <a:avLst/>
          </a:prstGeom>
        </p:spPr>
      </p:pic>
      <p:sp>
        <p:nvSpPr>
          <p:cNvPr id="333" name="TextBox 332"/>
          <p:cNvSpPr txBox="1"/>
          <p:nvPr/>
        </p:nvSpPr>
        <p:spPr>
          <a:xfrm>
            <a:off x="4198787" y="1825680"/>
            <a:ext cx="2486509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333" b="1" dirty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 </a:t>
            </a:r>
            <a:r>
              <a:rPr lang="en-US" sz="1333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   FC Storage</a:t>
            </a:r>
            <a:endParaRPr lang="en-US" sz="1333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cxnSp>
        <p:nvCxnSpPr>
          <p:cNvPr id="243" name="Straight Connector 242"/>
          <p:cNvCxnSpPr/>
          <p:nvPr/>
        </p:nvCxnSpPr>
        <p:spPr>
          <a:xfrm>
            <a:off x="4958857" y="2745076"/>
            <a:ext cx="546079" cy="1038432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248" name="Straight Connector 247"/>
          <p:cNvCxnSpPr/>
          <p:nvPr/>
        </p:nvCxnSpPr>
        <p:spPr>
          <a:xfrm>
            <a:off x="5513507" y="4068651"/>
            <a:ext cx="0" cy="720067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pic>
        <p:nvPicPr>
          <p:cNvPr id="144" name="Picture 143" descr="Server_blue_positive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9901" t="33216" r="40145" b="32804"/>
          <a:stretch/>
        </p:blipFill>
        <p:spPr>
          <a:xfrm>
            <a:off x="5407741" y="4556689"/>
            <a:ext cx="472830" cy="879018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6176713" y="3803923"/>
            <a:ext cx="996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Test Equipment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140629" y="5616328"/>
            <a:ext cx="9961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32/16/8 G FC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pic>
        <p:nvPicPr>
          <p:cNvPr id="231" name="Picture 2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2719" y="3754189"/>
            <a:ext cx="771935" cy="386894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4198787" y="1640700"/>
            <a:ext cx="9961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32/16/8 G FC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9DC50-0502-4803-8D59-C92CAE742827}" type="datetime1">
              <a:rPr lang="en-US" smtClean="0"/>
              <a:t>4/14/2016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FCIA GEN6 PlugFest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392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Track  - </a:t>
            </a:r>
            <a:r>
              <a:rPr lang="en-US" dirty="0" smtClean="0"/>
              <a:t>Physical - proposals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Transmit </a:t>
            </a:r>
            <a:r>
              <a:rPr lang="en-US" b="1" dirty="0"/>
              <a:t>: Transceiver</a:t>
            </a:r>
          </a:p>
          <a:p>
            <a:pPr marL="0" indent="0">
              <a:buNone/>
            </a:pPr>
            <a:r>
              <a:rPr lang="en-US" dirty="0"/>
              <a:t>Optical : </a:t>
            </a:r>
            <a:r>
              <a:rPr lang="en-US" dirty="0" err="1"/>
              <a:t>eyemask</a:t>
            </a:r>
            <a:r>
              <a:rPr lang="en-US" dirty="0"/>
              <a:t>.  Calibration of test signal could take ~6hrs worst case)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Then </a:t>
            </a:r>
            <a:r>
              <a:rPr lang="en-US" dirty="0"/>
              <a:t>it would be ~10-15minutes per DUT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Amplitude </a:t>
            </a:r>
            <a:r>
              <a:rPr lang="en-US" dirty="0"/>
              <a:t>- eye diagram.  ~10minutes per transceiver.  It uses the same signal,  but different pattern(PRBs)</a:t>
            </a:r>
          </a:p>
          <a:p>
            <a:pPr marL="0" indent="0">
              <a:buNone/>
            </a:pPr>
            <a:r>
              <a:rPr lang="en-US" dirty="0"/>
              <a:t>Jitter - eye diagram. ~10Min per transceiver.  Same signal, different pattern</a:t>
            </a:r>
          </a:p>
          <a:p>
            <a:pPr marL="0" indent="0">
              <a:buNone/>
            </a:pPr>
            <a:r>
              <a:rPr lang="en-US" dirty="0" smtClean="0"/>
              <a:t>AOC test </a:t>
            </a:r>
            <a:r>
              <a:rPr lang="en-US" dirty="0"/>
              <a:t>needed for 32G copper support: Electrical: same tests, same </a:t>
            </a:r>
            <a:r>
              <a:rPr lang="en-US" dirty="0" smtClean="0"/>
              <a:t>time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Equipment needed : Wave form Analyzer, Clock recovery unit, pattern generator,  optical </a:t>
            </a:r>
            <a:r>
              <a:rPr lang="en-US" dirty="0" err="1"/>
              <a:t>demux</a:t>
            </a:r>
            <a:r>
              <a:rPr lang="en-US" dirty="0"/>
              <a:t>, </a:t>
            </a:r>
          </a:p>
          <a:p>
            <a:pPr marL="0" indent="0">
              <a:buNone/>
            </a:pPr>
            <a:r>
              <a:rPr lang="en-US" dirty="0" smtClean="0"/>
              <a:t>Electrical </a:t>
            </a:r>
            <a:r>
              <a:rPr lang="en-US" dirty="0"/>
              <a:t>would require pattern generator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Receiver: </a:t>
            </a:r>
            <a:r>
              <a:rPr lang="en-US" b="1" dirty="0" err="1"/>
              <a:t>Tranceiver</a:t>
            </a:r>
            <a:endParaRPr lang="en-US" b="1" dirty="0"/>
          </a:p>
          <a:p>
            <a:pPr marL="0" indent="0">
              <a:buNone/>
            </a:pPr>
            <a:r>
              <a:rPr lang="en-US" dirty="0" smtClean="0"/>
              <a:t>Electrical </a:t>
            </a:r>
            <a:r>
              <a:rPr lang="en-US" dirty="0"/>
              <a:t>: Module electrical output (Optical in-Electrical out ) same ~6hr  calibration, 15minutes per DUT</a:t>
            </a:r>
          </a:p>
          <a:p>
            <a:pPr marL="0" indent="0">
              <a:buNone/>
            </a:pPr>
            <a:r>
              <a:rPr lang="en-US" dirty="0" smtClean="0"/>
              <a:t>equipment </a:t>
            </a:r>
            <a:r>
              <a:rPr lang="en-US" dirty="0"/>
              <a:t>: pattern generator with jitter capabilities and equalization settings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Host/NIC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Transmitter </a:t>
            </a:r>
            <a:r>
              <a:rPr lang="en-US" dirty="0"/>
              <a:t>eye diagram and jitter need access to pattern generation on host/NIC   for transmitter testing. 15minutes per DUT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BER needs access to loopback on NIC/host and would require ~6hr calibration,  15minutes per DUT</a:t>
            </a:r>
          </a:p>
          <a:p>
            <a:pPr marL="0" indent="0">
              <a:buNone/>
            </a:pPr>
            <a:r>
              <a:rPr lang="en-US" dirty="0" smtClean="0"/>
              <a:t>Equipment </a:t>
            </a:r>
            <a:r>
              <a:rPr lang="en-US" dirty="0"/>
              <a:t>needed : pattern generator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720B-BA3D-42C4-8F9C-B00B0E4CA14A}" type="datetime1">
              <a:rPr lang="en-US" smtClean="0"/>
              <a:t>4/14/2016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FCIA GEN6 PlugFest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84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HP Simplified" panose="020B0604020204020204" pitchFamily="34" charset="0"/>
              </a:rPr>
              <a:t>Test Track 1   32/16/8G FC </a:t>
            </a:r>
            <a:r>
              <a:rPr lang="en-US" sz="3200" dirty="0" smtClean="0">
                <a:latin typeface="HP Simplified" panose="020B0604020204020204" pitchFamily="34" charset="0"/>
              </a:rPr>
              <a:t>Interoperability </a:t>
            </a:r>
            <a:br>
              <a:rPr lang="en-US" sz="3200" dirty="0" smtClean="0">
                <a:latin typeface="HP Simplified" panose="020B0604020204020204" pitchFamily="34" charset="0"/>
              </a:rPr>
            </a:br>
            <a:r>
              <a:rPr lang="en-US" sz="3200" dirty="0" smtClean="0">
                <a:latin typeface="HP Simplified" panose="020B0604020204020204" pitchFamily="34" charset="0"/>
              </a:rPr>
              <a:t>Procedure</a:t>
            </a:r>
            <a:endParaRPr lang="en-US" sz="3200" dirty="0">
              <a:latin typeface="HP Simplified" panose="020B0604020204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Procedure:</a:t>
            </a:r>
          </a:p>
          <a:p>
            <a:pPr marL="0" indent="0">
              <a:buNone/>
            </a:pPr>
            <a:r>
              <a:rPr lang="en-US" dirty="0"/>
              <a:t>1.  Connect the devices as shown in the test setup.</a:t>
            </a:r>
          </a:p>
          <a:p>
            <a:pPr marL="514350" indent="-514350">
              <a:buAutoNum type="arabicPeriod" startAt="2"/>
            </a:pPr>
            <a:r>
              <a:rPr lang="en-US" dirty="0" smtClean="0"/>
              <a:t>Generate patterns</a:t>
            </a:r>
          </a:p>
          <a:p>
            <a:pPr marL="514350" indent="-514350">
              <a:buAutoNum type="arabicPeriod" startAt="2"/>
            </a:pPr>
            <a:r>
              <a:rPr lang="en-US" dirty="0" smtClean="0"/>
              <a:t>Measure transmitter power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Observable </a:t>
            </a:r>
            <a:r>
              <a:rPr lang="en-US" dirty="0"/>
              <a:t>Results:</a:t>
            </a:r>
          </a:p>
          <a:p>
            <a:pPr marL="0" indent="0">
              <a:buNone/>
            </a:pPr>
            <a:r>
              <a:rPr lang="en-US" dirty="0"/>
              <a:t>●     Verify </a:t>
            </a:r>
            <a:r>
              <a:rPr lang="en-US" dirty="0" smtClean="0"/>
              <a:t>eye patterns</a:t>
            </a:r>
          </a:p>
          <a:p>
            <a:pPr marL="0" indent="0">
              <a:buNone/>
            </a:pPr>
            <a:r>
              <a:rPr lang="en-US" smtClean="0"/>
              <a:t>●     </a:t>
            </a:r>
            <a:r>
              <a:rPr lang="en-US" dirty="0" smtClean="0"/>
              <a:t>Possible </a:t>
            </a:r>
            <a:r>
              <a:rPr lang="en-US" dirty="0"/>
              <a:t>Problems: None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0A18B-88C3-4371-AE0A-6C7E082739A2}" type="datetime1">
              <a:rPr lang="en-US" smtClean="0"/>
              <a:t>4/14/2016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FCIA GEN6 PlugFest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196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199" dirty="0" smtClean="0">
                <a:latin typeface="HP Simplified" panose="020B0604020204020204" pitchFamily="34" charset="0"/>
              </a:rPr>
              <a:t>Test Track 1   32/16/8G FC Interoperability</a:t>
            </a:r>
            <a:endParaRPr lang="zh-CN" altLang="en-US" sz="3199" dirty="0">
              <a:solidFill>
                <a:srgbClr val="0096D6"/>
              </a:solidFill>
              <a:latin typeface="HP Simplified" panose="020B0604020204020204" pitchFamily="34" charset="0"/>
            </a:endParaRPr>
          </a:p>
        </p:txBody>
      </p:sp>
      <p:cxnSp>
        <p:nvCxnSpPr>
          <p:cNvPr id="79" name="Straight Connector 78"/>
          <p:cNvCxnSpPr/>
          <p:nvPr/>
        </p:nvCxnSpPr>
        <p:spPr>
          <a:xfrm>
            <a:off x="5724000" y="3932154"/>
            <a:ext cx="0" cy="720067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sp>
        <p:nvSpPr>
          <p:cNvPr id="156" name="TextBox 155"/>
          <p:cNvSpPr txBox="1"/>
          <p:nvPr/>
        </p:nvSpPr>
        <p:spPr>
          <a:xfrm>
            <a:off x="4030546" y="5434313"/>
            <a:ext cx="1029085" cy="256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066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Server/HBAs</a:t>
            </a:r>
            <a:endParaRPr lang="en-US" sz="1066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5176146" y="5434313"/>
            <a:ext cx="1029085" cy="256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066" b="1" dirty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Server/HBA</a:t>
            </a:r>
          </a:p>
        </p:txBody>
      </p:sp>
      <p:sp>
        <p:nvSpPr>
          <p:cNvPr id="287" name="Rectangle 92"/>
          <p:cNvSpPr>
            <a:spLocks noChangeArrowheads="1"/>
          </p:cNvSpPr>
          <p:nvPr/>
        </p:nvSpPr>
        <p:spPr bwMode="auto">
          <a:xfrm>
            <a:off x="4143061" y="6392518"/>
            <a:ext cx="6235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18590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cs typeface="Arial" pitchFamily="34" charset="0"/>
              </a:rPr>
              <a:t>Native FC </a:t>
            </a:r>
            <a:endParaRPr lang="en-US" sz="120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91" name="Line 14"/>
          <p:cNvSpPr>
            <a:spLocks noChangeShapeType="1"/>
          </p:cNvSpPr>
          <p:nvPr/>
        </p:nvSpPr>
        <p:spPr bwMode="auto">
          <a:xfrm flipV="1">
            <a:off x="3776084" y="6474547"/>
            <a:ext cx="329012" cy="3"/>
          </a:xfrm>
          <a:prstGeom prst="line">
            <a:avLst/>
          </a:prstGeom>
          <a:noFill/>
          <a:ln w="38100" cap="flat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121856" tIns="60928" rIns="121856" bIns="60928" numCol="1" anchor="t" anchorCtr="0" compatLnSpc="1">
            <a:prstTxWarp prst="textNoShape">
              <a:avLst/>
            </a:prstTxWarp>
          </a:bodyPr>
          <a:lstStyle/>
          <a:p>
            <a:pPr defTabSz="914171"/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292" name="Rectangle 92"/>
          <p:cNvSpPr>
            <a:spLocks noChangeArrowheads="1"/>
          </p:cNvSpPr>
          <p:nvPr/>
        </p:nvSpPr>
        <p:spPr bwMode="auto">
          <a:xfrm>
            <a:off x="2083561" y="6392518"/>
            <a:ext cx="58669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18590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cs typeface="Arial" pitchFamily="34" charset="0"/>
              </a:rPr>
              <a:t>Ethernet </a:t>
            </a:r>
            <a:endParaRPr lang="en-US" sz="120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93" name="Line 12"/>
          <p:cNvSpPr>
            <a:spLocks noChangeShapeType="1"/>
          </p:cNvSpPr>
          <p:nvPr/>
        </p:nvSpPr>
        <p:spPr bwMode="auto">
          <a:xfrm>
            <a:off x="1729277" y="6474548"/>
            <a:ext cx="329012" cy="0"/>
          </a:xfrm>
          <a:prstGeom prst="line">
            <a:avLst/>
          </a:prstGeom>
          <a:noFill/>
          <a:ln w="38100" cap="flat">
            <a:solidFill>
              <a:srgbClr val="00B0F0"/>
            </a:solidFill>
            <a:prstDash val="solid"/>
            <a:round/>
            <a:headEnd/>
            <a:tailEnd/>
          </a:ln>
        </p:spPr>
        <p:txBody>
          <a:bodyPr vert="horz" wrap="square" lIns="121856" tIns="60928" rIns="121856" bIns="60928" numCol="1" anchor="t" anchorCtr="0" compatLnSpc="1">
            <a:prstTxWarp prst="textNoShape">
              <a:avLst/>
            </a:prstTxWarp>
          </a:bodyPr>
          <a:lstStyle/>
          <a:p>
            <a:pPr defTabSz="914171"/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294" name="Line 8"/>
          <p:cNvSpPr>
            <a:spLocks noChangeShapeType="1"/>
          </p:cNvSpPr>
          <p:nvPr/>
        </p:nvSpPr>
        <p:spPr bwMode="auto">
          <a:xfrm flipV="1">
            <a:off x="2857385" y="6474548"/>
            <a:ext cx="329012" cy="0"/>
          </a:xfrm>
          <a:prstGeom prst="line">
            <a:avLst/>
          </a:prstGeom>
          <a:noFill/>
          <a:ln w="38100" cap="flat">
            <a:solidFill>
              <a:srgbClr val="00B050"/>
            </a:solidFill>
            <a:prstDash val="solid"/>
            <a:round/>
            <a:headEnd/>
            <a:tailEnd/>
          </a:ln>
        </p:spPr>
        <p:txBody>
          <a:bodyPr vert="horz" wrap="square" lIns="121856" tIns="60928" rIns="121856" bIns="60928" numCol="1" anchor="t" anchorCtr="0" compatLnSpc="1">
            <a:prstTxWarp prst="textNoShape">
              <a:avLst/>
            </a:prstTxWarp>
          </a:bodyPr>
          <a:lstStyle/>
          <a:p>
            <a:pPr defTabSz="914171"/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295" name="Rectangle 92"/>
          <p:cNvSpPr>
            <a:spLocks noChangeArrowheads="1"/>
          </p:cNvSpPr>
          <p:nvPr/>
        </p:nvSpPr>
        <p:spPr bwMode="auto">
          <a:xfrm>
            <a:off x="3218017" y="6392518"/>
            <a:ext cx="34329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18590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cs typeface="Arial" pitchFamily="34" charset="0"/>
              </a:rPr>
              <a:t>FCoE </a:t>
            </a:r>
            <a:endParaRPr lang="en-US" sz="1200" dirty="0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332" name="Picture 331" descr="Storage_blue_positive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5858" t="36491" r="35531" b="34522"/>
          <a:stretch/>
        </p:blipFill>
        <p:spPr>
          <a:xfrm>
            <a:off x="4538060" y="2169669"/>
            <a:ext cx="535814" cy="592642"/>
          </a:xfrm>
          <a:prstGeom prst="rect">
            <a:avLst/>
          </a:prstGeom>
        </p:spPr>
      </p:pic>
      <p:sp>
        <p:nvSpPr>
          <p:cNvPr id="333" name="TextBox 332"/>
          <p:cNvSpPr txBox="1"/>
          <p:nvPr/>
        </p:nvSpPr>
        <p:spPr>
          <a:xfrm>
            <a:off x="4198787" y="1825680"/>
            <a:ext cx="2486509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31">
              <a:spcAft>
                <a:spcPts val="533"/>
              </a:spcAft>
              <a:buSzPct val="100000"/>
            </a:pPr>
            <a:r>
              <a:rPr lang="en-US" sz="1333" b="1" dirty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 </a:t>
            </a:r>
            <a:r>
              <a:rPr lang="en-US" sz="1333" b="1" dirty="0" smtClean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   FC Storage    FC Storage</a:t>
            </a:r>
            <a:endParaRPr lang="en-US" sz="1333" b="1" dirty="0">
              <a:solidFill>
                <a:srgbClr val="000000"/>
              </a:solidFill>
              <a:latin typeface="HP Simplified" pitchFamily="34" charset="0"/>
              <a:cs typeface="HP Simplified" pitchFamily="34" charset="0"/>
            </a:endParaRPr>
          </a:p>
        </p:txBody>
      </p:sp>
      <p:cxnSp>
        <p:nvCxnSpPr>
          <p:cNvPr id="335" name="Straight Connector 334"/>
          <p:cNvCxnSpPr>
            <a:stCxn id="334" idx="2"/>
          </p:cNvCxnSpPr>
          <p:nvPr/>
        </p:nvCxnSpPr>
        <p:spPr>
          <a:xfrm>
            <a:off x="5700835" y="2760972"/>
            <a:ext cx="72010" cy="993217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243" name="Straight Connector 242"/>
          <p:cNvCxnSpPr/>
          <p:nvPr/>
        </p:nvCxnSpPr>
        <p:spPr>
          <a:xfrm>
            <a:off x="4958857" y="2745076"/>
            <a:ext cx="546079" cy="1038432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247" name="Straight Connector 246"/>
          <p:cNvCxnSpPr/>
          <p:nvPr/>
        </p:nvCxnSpPr>
        <p:spPr>
          <a:xfrm flipH="1">
            <a:off x="4511479" y="4140538"/>
            <a:ext cx="790965" cy="604804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248" name="Straight Connector 247"/>
          <p:cNvCxnSpPr/>
          <p:nvPr/>
        </p:nvCxnSpPr>
        <p:spPr>
          <a:xfrm>
            <a:off x="5513507" y="4068651"/>
            <a:ext cx="0" cy="720067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pic>
        <p:nvPicPr>
          <p:cNvPr id="144" name="Picture 143" descr="Server_blue_positive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9901" t="33216" r="40145" b="32804"/>
          <a:stretch/>
        </p:blipFill>
        <p:spPr>
          <a:xfrm>
            <a:off x="5407741" y="4556689"/>
            <a:ext cx="472830" cy="879018"/>
          </a:xfrm>
          <a:prstGeom prst="rect">
            <a:avLst/>
          </a:prstGeom>
        </p:spPr>
      </p:pic>
      <p:cxnSp>
        <p:nvCxnSpPr>
          <p:cNvPr id="28" name="Straight Connector 27"/>
          <p:cNvCxnSpPr>
            <a:stCxn id="231" idx="1"/>
          </p:cNvCxnSpPr>
          <p:nvPr/>
        </p:nvCxnSpPr>
        <p:spPr>
          <a:xfrm flipH="1">
            <a:off x="4339318" y="3947636"/>
            <a:ext cx="913401" cy="617085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23" name="Straight Connector 22"/>
          <p:cNvCxnSpPr>
            <a:endCxn id="231" idx="0"/>
          </p:cNvCxnSpPr>
          <p:nvPr/>
        </p:nvCxnSpPr>
        <p:spPr>
          <a:xfrm>
            <a:off x="5583979" y="2730303"/>
            <a:ext cx="54708" cy="1023886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25" name="Straight Connector 24"/>
          <p:cNvCxnSpPr>
            <a:stCxn id="332" idx="2"/>
          </p:cNvCxnSpPr>
          <p:nvPr/>
        </p:nvCxnSpPr>
        <p:spPr>
          <a:xfrm>
            <a:off x="4805967" y="2762311"/>
            <a:ext cx="557999" cy="991878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pic>
        <p:nvPicPr>
          <p:cNvPr id="334" name="Picture 333" descr="Storage_blue_positive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5858" t="36491" r="35531" b="34522"/>
          <a:stretch/>
        </p:blipFill>
        <p:spPr>
          <a:xfrm>
            <a:off x="5432928" y="2168330"/>
            <a:ext cx="535814" cy="59264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157842" y="1631412"/>
            <a:ext cx="9961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32/16/8 G FC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176713" y="3803923"/>
            <a:ext cx="9961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32/16/8 G FC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140629" y="5616328"/>
            <a:ext cx="9961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32/16/8 G FC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937292" y="5616328"/>
            <a:ext cx="9961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32/16/8 G FC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2581253" y="4017936"/>
            <a:ext cx="1273528" cy="487330"/>
          </a:xfrm>
          <a:prstGeom prst="wedgeRoundRectCallout">
            <a:avLst>
              <a:gd name="adj1" fmla="val 83704"/>
              <a:gd name="adj2" fmla="val 14520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  <a:r>
              <a:rPr lang="en-US" dirty="0" smtClean="0"/>
              <a:t>ongestion</a:t>
            </a:r>
          </a:p>
          <a:p>
            <a:pPr algn="ctr"/>
            <a:r>
              <a:rPr lang="en-US" dirty="0" smtClean="0"/>
              <a:t>load</a:t>
            </a:r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 flipH="1">
            <a:off x="4435349" y="3956924"/>
            <a:ext cx="913401" cy="617085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37" name="Straight Connector 36"/>
          <p:cNvCxnSpPr/>
          <p:nvPr/>
        </p:nvCxnSpPr>
        <p:spPr>
          <a:xfrm flipH="1">
            <a:off x="4712275" y="4078208"/>
            <a:ext cx="790965" cy="604804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pic>
        <p:nvPicPr>
          <p:cNvPr id="231" name="Picture 2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2719" y="3754189"/>
            <a:ext cx="771935" cy="386894"/>
          </a:xfrm>
          <a:prstGeom prst="rect">
            <a:avLst/>
          </a:prstGeom>
        </p:spPr>
      </p:pic>
      <p:pic>
        <p:nvPicPr>
          <p:cNvPr id="92" name="Picture 91" descr="Server_blue_positive.png"/>
          <p:cNvPicPr>
            <a:picLocks noChangeAspect="1"/>
          </p:cNvPicPr>
          <p:nvPr/>
        </p:nvPicPr>
        <p:blipFill rotWithShape="1">
          <a:blip r:embed="rId4" cstate="email">
            <a:biLevel thresh="7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9901" t="33216" r="40145" b="32804"/>
          <a:stretch/>
        </p:blipFill>
        <p:spPr>
          <a:xfrm>
            <a:off x="4246063" y="4556689"/>
            <a:ext cx="472830" cy="879018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4198787" y="1640700"/>
            <a:ext cx="9961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HP Simplified" panose="020B0604020204020204" pitchFamily="34" charset="0"/>
              </a:rPr>
              <a:t>32/16/8 G FC</a:t>
            </a:r>
            <a:endParaRPr lang="en-US" sz="1200" dirty="0">
              <a:latin typeface="HP Simplified" panose="020B0604020204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084A8-2CE3-4F8E-B876-2ED7551BEFE8}" type="datetime1">
              <a:rPr lang="en-US" smtClean="0"/>
              <a:t>4/14/2016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FCIA GEN6 PlugFest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9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030817" y="2168330"/>
            <a:ext cx="321232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Request that transceiver lockout be disabled (if possible).   </a:t>
            </a:r>
          </a:p>
          <a:p>
            <a:endParaRPr lang="en-US" dirty="0" smtClean="0"/>
          </a:p>
          <a:p>
            <a:r>
              <a:rPr lang="en-US" dirty="0" smtClean="0"/>
              <a:t>Test </a:t>
            </a:r>
            <a:r>
              <a:rPr lang="en-US" dirty="0"/>
              <a:t>a matrix of multi-vendor </a:t>
            </a:r>
            <a:r>
              <a:rPr lang="en-US" dirty="0" smtClean="0"/>
              <a:t>32/16/8G FC transceivers.</a:t>
            </a:r>
          </a:p>
          <a:p>
            <a:endParaRPr lang="en-US" dirty="0"/>
          </a:p>
          <a:p>
            <a:r>
              <a:rPr lang="en-US" dirty="0" smtClean="0"/>
              <a:t>Test OM2,OM3, OM4 LC-LC</a:t>
            </a:r>
          </a:p>
          <a:p>
            <a:endParaRPr lang="en-US" dirty="0"/>
          </a:p>
          <a:p>
            <a:r>
              <a:rPr lang="en-US" dirty="0" smtClean="0"/>
              <a:t>Test FC 32/16/8 G FC AOCs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145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3819</Words>
  <Application>Microsoft Office PowerPoint</Application>
  <PresentationFormat>Widescreen</PresentationFormat>
  <Paragraphs>539</Paragraphs>
  <Slides>29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Calibri</vt:lpstr>
      <vt:lpstr>宋体</vt:lpstr>
      <vt:lpstr>华文细黑</vt:lpstr>
      <vt:lpstr>Arial</vt:lpstr>
      <vt:lpstr>Calibri Light</vt:lpstr>
      <vt:lpstr>HP Simplified</vt:lpstr>
      <vt:lpstr>Office Theme</vt:lpstr>
      <vt:lpstr>FCIA Gen 6 PlugFest</vt:lpstr>
      <vt:lpstr>UNH-IOL  GTP Facility</vt:lpstr>
      <vt:lpstr>FCIA GEN 6 Interoperability Test Plan</vt:lpstr>
      <vt:lpstr>FCIA GEN 6 Interoperability Test Plan</vt:lpstr>
      <vt:lpstr>FCIA GEN 6 Interoperability Test Plan</vt:lpstr>
      <vt:lpstr>Test Track  - Physical</vt:lpstr>
      <vt:lpstr>Test Track  - Physical - proposals</vt:lpstr>
      <vt:lpstr>Test Track 1   32/16/8G FC Interoperability  Procedure</vt:lpstr>
      <vt:lpstr>Test Track 1   32/16/8G FC Interoperability</vt:lpstr>
      <vt:lpstr>Test Track 1   32/16/8G FC Interoperability  Procedure</vt:lpstr>
      <vt:lpstr>Test Track 1   32/16/8G FC Interoperability  Procedure</vt:lpstr>
      <vt:lpstr>Test Track 2   32/16/8G FC Multi-hop</vt:lpstr>
      <vt:lpstr>Test Track 2   32/16/8G FC Multi-hop  Procedure</vt:lpstr>
      <vt:lpstr>Test Track 3  32/16/8G FC Direct Connect</vt:lpstr>
      <vt:lpstr>Test Track 3  32/16/8G FC Direct  Procedure</vt:lpstr>
      <vt:lpstr>Test Track 4  32/16/8G FC Multi-Vendor switch(NPV) Interoperability</vt:lpstr>
      <vt:lpstr>Test Track 4  32/16/8G FC Multi-Vendor switch (NPV) Interoperability Procedure</vt:lpstr>
      <vt:lpstr>Test Track 5  32/16/8G FC Redundant Fabric/Availability</vt:lpstr>
      <vt:lpstr>Test Track 5  32/16/8G FC Redundant  Procedure</vt:lpstr>
      <vt:lpstr>Test Track 5  32/16/8G FC Redundant  Procedure</vt:lpstr>
      <vt:lpstr>Test Track 6   25/10GbE FCoE</vt:lpstr>
      <vt:lpstr>Test Track 6   25/10GbE FCoE  Procedure</vt:lpstr>
      <vt:lpstr>Test Track 7   Converged</vt:lpstr>
      <vt:lpstr>Test Track 7   Converged  Procedure</vt:lpstr>
      <vt:lpstr>Test Track 8   Converged Multi-hop</vt:lpstr>
      <vt:lpstr>Test Track 8   Converged Multi-hop Procedure</vt:lpstr>
      <vt:lpstr>Test Track 9  Converged Multi-Vendor switch (NPV) Interoperability</vt:lpstr>
      <vt:lpstr>Test Track 9  Converged Multi-Vendor switch(NPV)  Procedure</vt:lpstr>
      <vt:lpstr>End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Maskas, Barry (Barry A Maskas)</dc:creator>
  <cp:lastModifiedBy>Maskas, Barry (Barry A Maskas)</cp:lastModifiedBy>
  <cp:revision>26</cp:revision>
  <dcterms:created xsi:type="dcterms:W3CDTF">2016-04-11T00:29:53Z</dcterms:created>
  <dcterms:modified xsi:type="dcterms:W3CDTF">2016-04-14T13:50:52Z</dcterms:modified>
</cp:coreProperties>
</file>