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9" r:id="rId3"/>
    <p:sldId id="290" r:id="rId4"/>
    <p:sldId id="291" r:id="rId5"/>
    <p:sldId id="292" r:id="rId6"/>
    <p:sldId id="285" r:id="rId7"/>
    <p:sldId id="258" r:id="rId8"/>
    <p:sldId id="286" r:id="rId9"/>
    <p:sldId id="288" r:id="rId10"/>
    <p:sldId id="287" r:id="rId11"/>
    <p:sldId id="293" r:id="rId12"/>
    <p:sldId id="262" r:id="rId13"/>
    <p:sldId id="259" r:id="rId14"/>
    <p:sldId id="260" r:id="rId15"/>
    <p:sldId id="261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58D01-F32B-4057-BF25-16A2B21AE69E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16943-4D92-4A28-93AD-9FD6140D6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456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21606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82072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4964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75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60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21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83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8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09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95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60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38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5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33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E058-0507-42C6-B541-DC897814DBA6}" type="datetimeFigureOut">
              <a:rPr lang="en-GB" smtClean="0"/>
              <a:t>18/10/2023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24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ol.unh.edu/about/vis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amtrakdowneaster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djbanack@sanblaze.com" TargetMode="External"/><Relationship Id="rId3" Type="http://schemas.openxmlformats.org/officeDocument/2006/relationships/hyperlink" Target="mailto:chris.lyon@amphenol-tcs.com" TargetMode="External"/><Relationship Id="rId7" Type="http://schemas.openxmlformats.org/officeDocument/2006/relationships/hyperlink" Target="mailto:rwalsh@sanblaze.com" TargetMode="External"/><Relationship Id="rId12" Type="http://schemas.openxmlformats.org/officeDocument/2006/relationships/hyperlink" Target="mailto:anabel.alarcon@exfo.com" TargetMode="External"/><Relationship Id="rId2" Type="http://schemas.openxmlformats.org/officeDocument/2006/relationships/hyperlink" Target="mailto:sam.kocisi@amphenol-tcs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ames.cannella@adtran.com" TargetMode="External"/><Relationship Id="rId11" Type="http://schemas.openxmlformats.org/officeDocument/2006/relationships/hyperlink" Target="mailto:craig.foster@teledyne.com" TargetMode="External"/><Relationship Id="rId5" Type="http://schemas.openxmlformats.org/officeDocument/2006/relationships/hyperlink" Target="mailto:andrew.adams@adtran.com" TargetMode="External"/><Relationship Id="rId10" Type="http://schemas.openxmlformats.org/officeDocument/2006/relationships/hyperlink" Target="mailto:jim.yasueda@teledyne.com" TargetMode="External"/><Relationship Id="rId4" Type="http://schemas.openxmlformats.org/officeDocument/2006/relationships/hyperlink" Target="mailto:barry.maskas@hpe.com" TargetMode="External"/><Relationship Id="rId9" Type="http://schemas.openxmlformats.org/officeDocument/2006/relationships/hyperlink" Target="mailto:nick.kriczky@teledyn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FCIA 64GFC </a:t>
            </a:r>
            <a:r>
              <a:rPr lang="en-US" dirty="0" err="1" smtClean="0"/>
              <a:t>PlugFest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Oct.23 to Oct. 27 (8 to 5)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plugfest@lists.fibrechannel.org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9127" y="3602038"/>
            <a:ext cx="11330609" cy="2544320"/>
          </a:xfrm>
        </p:spPr>
        <p:txBody>
          <a:bodyPr>
            <a:normAutofit/>
          </a:bodyPr>
          <a:lstStyle/>
          <a:p>
            <a:r>
              <a:rPr lang="en-US" dirty="0" smtClean="0"/>
              <a:t>Host: FCIA at UNH-IOL  GPT lab</a:t>
            </a:r>
          </a:p>
          <a:p>
            <a:r>
              <a:rPr lang="en-US" dirty="0" smtClean="0"/>
              <a:t>NDA required for participation began on 9/20/2023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Plugfest</a:t>
            </a:r>
            <a:r>
              <a:rPr lang="en-US" sz="2000" dirty="0" smtClean="0"/>
              <a:t> </a:t>
            </a:r>
            <a:r>
              <a:rPr lang="en-US" sz="2000" dirty="0"/>
              <a:t>general information page: https://fibrechannel.org/plugfest-general-info/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NDA</a:t>
            </a:r>
            <a:r>
              <a:rPr lang="en-US" sz="2000" dirty="0"/>
              <a:t>: https://fibrechannel.org/wp-content/uploads/2023/08/NDA-Plugfest-2023-update.pdf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Plugfest</a:t>
            </a:r>
            <a:r>
              <a:rPr lang="en-US" sz="2000" dirty="0" smtClean="0"/>
              <a:t> </a:t>
            </a:r>
            <a:r>
              <a:rPr lang="en-US" sz="2000" dirty="0"/>
              <a:t>Registration Page: https://fibrechannel.org/plugfest-registration-payment/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70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ADTRAN Test Track complete/not-complete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807266"/>
              </p:ext>
            </p:extLst>
          </p:nvPr>
        </p:nvGraphicFramePr>
        <p:xfrm>
          <a:off x="585018" y="1462524"/>
          <a:ext cx="11021963" cy="4772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1544"/>
                <a:gridCol w="879924"/>
                <a:gridCol w="1420211"/>
                <a:gridCol w="1150816"/>
                <a:gridCol w="879924"/>
                <a:gridCol w="879924"/>
                <a:gridCol w="879924"/>
                <a:gridCol w="879924"/>
                <a:gridCol w="879924"/>
                <a:gridCol w="879924"/>
                <a:gridCol w="879924"/>
              </a:tblGrid>
              <a:tr h="1633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Tu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W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Th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F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Adtran-B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Path switching redundant link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Adtran-C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Path switching  redundant link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Amphenol-xcvrs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SW1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SW2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Cisco SW1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Cisco Sw2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EXFO-1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 marL="7502" marR="7502" marT="7502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F-port test</a:t>
                      </a:r>
                      <a:endParaRPr lang="en-GB" sz="1400" dirty="0"/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F-port test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339028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EXFO-2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F-port test</a:t>
                      </a:r>
                      <a:endParaRPr lang="en-GB" sz="1400" dirty="0"/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F-port test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SBZ-T1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21999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HPE SBZ-T2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2199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u="none" strike="noStrike" dirty="0" smtClean="0">
                          <a:effectLst/>
                        </a:rPr>
                        <a:t>HPE SBZ-T3</a:t>
                      </a:r>
                      <a:endParaRPr lang="en-GB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Marvell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Marvell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effectLst/>
                        </a:rPr>
                        <a:t>Sanblaze</a:t>
                      </a:r>
                      <a:r>
                        <a:rPr lang="en-GB" sz="900" u="none" strike="noStrike" dirty="0">
                          <a:effectLst/>
                        </a:rPr>
                        <a:t> SE1-T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effectLst/>
                        </a:rPr>
                        <a:t>Sanblaze</a:t>
                      </a:r>
                      <a:r>
                        <a:rPr lang="en-GB" sz="900" u="none" strike="noStrike" dirty="0">
                          <a:effectLst/>
                        </a:rPr>
                        <a:t> SQ2-T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SE1-I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SQ2-I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TDLC-1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Look for LR or FLOGI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TDLC-2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Look for LR or FLOGI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06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227473"/>
            <a:ext cx="10515600" cy="1325563"/>
          </a:xfrm>
        </p:spPr>
        <p:txBody>
          <a:bodyPr/>
          <a:lstStyle/>
          <a:p>
            <a:r>
              <a:rPr lang="en-GB" dirty="0"/>
              <a:t>Fabric Test </a:t>
            </a:r>
            <a:r>
              <a:rPr lang="en-GB" dirty="0" smtClean="0"/>
              <a:t>Tracks complete/not-complete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255574"/>
              </p:ext>
            </p:extLst>
          </p:nvPr>
        </p:nvGraphicFramePr>
        <p:xfrm>
          <a:off x="403118" y="1197053"/>
          <a:ext cx="11415255" cy="54728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1911"/>
                <a:gridCol w="911322"/>
                <a:gridCol w="586281"/>
                <a:gridCol w="2076487"/>
                <a:gridCol w="911322"/>
                <a:gridCol w="911322"/>
                <a:gridCol w="911322"/>
                <a:gridCol w="911322"/>
                <a:gridCol w="911322"/>
                <a:gridCol w="911322"/>
                <a:gridCol w="911322"/>
              </a:tblGrid>
              <a:tr h="1633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Tu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W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Th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F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Adtran-B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Adtran-C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Amphenol-xcvrs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r>
                        <a:rPr lang="en-GB" sz="1400" u="none" strike="noStrike" dirty="0" smtClean="0">
                          <a:effectLst/>
                        </a:rPr>
                        <a:t>In use if operational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SW1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r>
                        <a:rPr lang="en-GB" sz="900" u="none" strike="noStrike" dirty="0" err="1" smtClean="0">
                          <a:effectLst/>
                        </a:rPr>
                        <a:t>isl</a:t>
                      </a:r>
                      <a:r>
                        <a:rPr lang="en-GB" sz="900" u="none" strike="noStrike" dirty="0" smtClean="0">
                          <a:effectLst/>
                        </a:rPr>
                        <a:t> link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Trunk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SW2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r>
                        <a:rPr lang="en-GB" sz="900" u="none" strike="noStrike" dirty="0" err="1" smtClean="0">
                          <a:effectLst/>
                        </a:rPr>
                        <a:t>isl</a:t>
                      </a:r>
                      <a:r>
                        <a:rPr lang="en-GB" sz="900" u="none" strike="noStrike" dirty="0" smtClean="0">
                          <a:effectLst/>
                        </a:rPr>
                        <a:t> link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trunk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92589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Cisco SW1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r>
                        <a:rPr lang="en-GB" sz="900" u="none" strike="noStrike" dirty="0" err="1" smtClean="0">
                          <a:effectLst/>
                        </a:rPr>
                        <a:t>isl</a:t>
                      </a:r>
                      <a:r>
                        <a:rPr lang="en-GB" sz="900" u="none" strike="noStrike" dirty="0" smtClean="0">
                          <a:effectLst/>
                        </a:rPr>
                        <a:t> link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Trunk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Cisco Sw2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r>
                        <a:rPr lang="en-GB" sz="900" u="none" strike="noStrike" dirty="0" err="1" smtClean="0">
                          <a:effectLst/>
                        </a:rPr>
                        <a:t>isl</a:t>
                      </a:r>
                      <a:r>
                        <a:rPr lang="en-GB" sz="900" u="none" strike="noStrike" dirty="0" smtClean="0">
                          <a:effectLst/>
                        </a:rPr>
                        <a:t> link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Trunk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EXFO-1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gridSpan="2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F-port to F-port test</a:t>
                      </a:r>
                      <a:endParaRPr lang="en-GB" sz="1400" dirty="0"/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7356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EXFO-2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HPE S1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SBZ-T1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r>
                        <a:rPr lang="en-GB" sz="900" u="none" strike="noStrike" dirty="0" err="1" smtClean="0">
                          <a:effectLst/>
                        </a:rPr>
                        <a:t>Intect</a:t>
                      </a:r>
                      <a:r>
                        <a:rPr lang="en-GB" sz="900" u="none" strike="noStrike" dirty="0" smtClean="0">
                          <a:effectLst/>
                        </a:rPr>
                        <a:t> FPIN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r>
                        <a:rPr lang="en-GB" sz="900" u="none" strike="noStrike" dirty="0" err="1" smtClean="0">
                          <a:effectLst/>
                        </a:rPr>
                        <a:t>Intect</a:t>
                      </a:r>
                      <a:r>
                        <a:rPr lang="en-GB" sz="900" u="none" strike="noStrike" dirty="0" smtClean="0">
                          <a:effectLst/>
                        </a:rPr>
                        <a:t> FPIN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21999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HPE SBZ-T2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r>
                        <a:rPr lang="en-GB" sz="900" u="none" strike="noStrike" dirty="0" smtClean="0">
                          <a:effectLst/>
                        </a:rPr>
                        <a:t>Inject FPIN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r>
                        <a:rPr lang="en-GB" sz="900" u="none" strike="noStrike" dirty="0" smtClean="0">
                          <a:effectLst/>
                        </a:rPr>
                        <a:t>Inject FPIN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2199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u="none" strike="noStrike" dirty="0" smtClean="0">
                          <a:effectLst/>
                        </a:rPr>
                        <a:t>HPE SBZ-T3</a:t>
                      </a:r>
                      <a:endParaRPr lang="en-GB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Inject FPIN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Inject FPIN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Marvell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227966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Marvell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effectLst/>
                        </a:rPr>
                        <a:t>Sanblaze</a:t>
                      </a:r>
                      <a:r>
                        <a:rPr lang="en-GB" sz="900" u="none" strike="noStrike" dirty="0">
                          <a:effectLst/>
                        </a:rPr>
                        <a:t> SE1-T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SQ2-T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SE1-I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SQ2-I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TDLC-1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disable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BBcredit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recovery and jam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r_rdy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 R_RDY with FPIN or FPIN LI</a:t>
                      </a:r>
                    </a:p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TDLC-2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disable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BBcredit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recovery and jam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r_rdy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 R_RDY with FPIN or FPIN LI</a:t>
                      </a:r>
                    </a:p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040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368" y="174293"/>
            <a:ext cx="10777715" cy="1325563"/>
          </a:xfrm>
        </p:spPr>
        <p:txBody>
          <a:bodyPr/>
          <a:lstStyle/>
          <a:p>
            <a:r>
              <a:rPr lang="en-GB" sz="3600" dirty="0" err="1"/>
              <a:t>PlugFest</a:t>
            </a:r>
            <a:r>
              <a:rPr lang="en-GB" sz="3600" dirty="0"/>
              <a:t> </a:t>
            </a:r>
            <a:r>
              <a:rPr lang="en-GB" sz="3600" dirty="0" smtClean="0"/>
              <a:t>topology- </a:t>
            </a:r>
            <a:r>
              <a:rPr lang="en-GB" sz="2800" dirty="0" smtClean="0"/>
              <a:t>1GbE OOB MGMT network via IOL patch cables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242" y="1298748"/>
            <a:ext cx="8626588" cy="53100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06581" y="3372465"/>
            <a:ext cx="19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Verify FDMI data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247720" y="1882162"/>
            <a:ext cx="2423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RJ45 serial switch or USB to RJ45 adapters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5187" y="2905433"/>
            <a:ext cx="1915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Demonstrate trunk advantage vs ISLs (DSL)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453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UNH-IOL Interact use for FC-</a:t>
            </a:r>
            <a:r>
              <a:rPr lang="en-US" sz="3600" dirty="0" err="1" smtClean="0"/>
              <a:t>NVMe</a:t>
            </a:r>
            <a:r>
              <a:rPr lang="en-US" sz="3600" dirty="0" smtClean="0"/>
              <a:t> conformance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Ubuntu</a:t>
            </a:r>
            <a:r>
              <a:rPr lang="en-GB" dirty="0"/>
              <a:t> 20.04 &amp; 22.04 are stable and will be capable of running Interact fully, so if you plan to use these operating systems you should be all </a:t>
            </a:r>
            <a:r>
              <a:rPr lang="en-GB" dirty="0" smtClean="0"/>
              <a:t>set</a:t>
            </a:r>
            <a:r>
              <a:rPr lang="en-GB" dirty="0"/>
              <a:t>!</a:t>
            </a:r>
          </a:p>
          <a:p>
            <a:pPr lvl="1"/>
            <a:r>
              <a:rPr lang="en-US" dirty="0" smtClean="0"/>
              <a:t>22.04 Kernel 5.15 downgrade to 5.10 (less coverage if cannot downgrade)</a:t>
            </a:r>
            <a:endParaRPr lang="en-GB" dirty="0"/>
          </a:p>
          <a:p>
            <a:r>
              <a:rPr lang="en-GB" dirty="0"/>
              <a:t>For RHEL 9.1 &amp; 9.2  we ran into more issues </a:t>
            </a:r>
            <a:r>
              <a:rPr lang="en-GB" dirty="0" smtClean="0"/>
              <a:t>than</a:t>
            </a:r>
            <a:r>
              <a:rPr lang="en-GB" dirty="0"/>
              <a:t> </a:t>
            </a:r>
            <a:r>
              <a:rPr lang="en-GB" dirty="0" smtClean="0"/>
              <a:t>occurred </a:t>
            </a:r>
            <a:r>
              <a:rPr lang="en-GB" dirty="0"/>
              <a:t>on 9.0. </a:t>
            </a:r>
            <a:endParaRPr lang="en-GB" dirty="0" smtClean="0"/>
          </a:p>
          <a:p>
            <a:pPr lvl="1"/>
            <a:r>
              <a:rPr lang="en-GB" dirty="0" smtClean="0"/>
              <a:t>While </a:t>
            </a:r>
            <a:r>
              <a:rPr lang="en-GB" dirty="0"/>
              <a:t>we can get the tool installed the kernel is limiting the number of tests that can be run substantially on initial testing.  </a:t>
            </a:r>
          </a:p>
          <a:p>
            <a:pPr lvl="1"/>
            <a:r>
              <a:rPr lang="en-GB" dirty="0"/>
              <a:t>The main issue we are running into is the newer kernel has config_struct_devmem enabled. </a:t>
            </a:r>
            <a:endParaRPr lang="en-GB" dirty="0" smtClean="0"/>
          </a:p>
          <a:p>
            <a:pPr lvl="2"/>
            <a:r>
              <a:rPr lang="en-GB" dirty="0" smtClean="0"/>
              <a:t>This </a:t>
            </a:r>
            <a:r>
              <a:rPr lang="en-GB" dirty="0"/>
              <a:t>causes two NVMe cli commands to fail (nvme list, &amp; show-regs) these commands are the only commands that map </a:t>
            </a:r>
            <a:r>
              <a:rPr lang="en-GB" dirty="0" smtClean="0"/>
              <a:t>PCIe </a:t>
            </a:r>
            <a:r>
              <a:rPr lang="en-GB" dirty="0"/>
              <a:t>bars into user space. </a:t>
            </a:r>
          </a:p>
          <a:p>
            <a:pPr lvl="2"/>
            <a:r>
              <a:rPr lang="en-GB" dirty="0"/>
              <a:t>T</a:t>
            </a:r>
            <a:r>
              <a:rPr lang="en-GB" dirty="0" smtClean="0"/>
              <a:t>his </a:t>
            </a:r>
            <a:r>
              <a:rPr lang="en-GB" dirty="0"/>
              <a:t>issue is occurring on PCIe and it might not occur on a fabrics </a:t>
            </a:r>
            <a:r>
              <a:rPr lang="en-GB" dirty="0" smtClean="0"/>
              <a:t>setup.</a:t>
            </a:r>
          </a:p>
          <a:p>
            <a:pPr lvl="2"/>
            <a:r>
              <a:rPr lang="en-GB" dirty="0" smtClean="0"/>
              <a:t> Interact relies </a:t>
            </a:r>
            <a:r>
              <a:rPr lang="en-GB" dirty="0"/>
              <a:t>on the get-property command instead. </a:t>
            </a:r>
            <a:endParaRPr lang="en-GB" dirty="0" smtClean="0"/>
          </a:p>
          <a:p>
            <a:pPr lvl="2"/>
            <a:r>
              <a:rPr lang="en-GB" dirty="0"/>
              <a:t>F</a:t>
            </a:r>
            <a:r>
              <a:rPr lang="en-GB" dirty="0" smtClean="0"/>
              <a:t>urther</a:t>
            </a:r>
            <a:r>
              <a:rPr lang="en-GB" dirty="0"/>
              <a:t> </a:t>
            </a:r>
            <a:r>
              <a:rPr lang="en-GB" dirty="0" smtClean="0"/>
              <a:t>investigation – kernel 5.14  has issues – not full coverage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363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Adtran</a:t>
            </a:r>
            <a:r>
              <a:rPr lang="en-US" dirty="0" smtClean="0"/>
              <a:t> optical transport – Consensus is yes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I'm envisioning us setting up our transport gear as a secondary optical link between the B Switches. 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Traffic </a:t>
            </a:r>
            <a:r>
              <a:rPr lang="en-GB" dirty="0"/>
              <a:t>can be run via the direct link for a portion of the time, and then we can also run traffic via our transport gear as well. 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would allow us to demonstrate our ability to run FC traffic over distance, with trunking, at multiple data rates (as desired).  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Note: HPE to provide 20-25km SMF LC pods (2 or 4) and patch cables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648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UNH-IOL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IOL can provide Medusa licenses – ok on Ubuntu, RH, WS</a:t>
            </a:r>
          </a:p>
          <a:p>
            <a:pPr lvl="1"/>
            <a:r>
              <a:rPr lang="en-US" dirty="0" smtClean="0"/>
              <a:t>IO test tools – Medusa; FIO; IOMETER</a:t>
            </a:r>
          </a:p>
          <a:p>
            <a:r>
              <a:rPr lang="en-US" dirty="0" smtClean="0"/>
              <a:t>INTERACT logs are proprietary to consortium members</a:t>
            </a:r>
          </a:p>
          <a:p>
            <a:r>
              <a:rPr lang="en-US" dirty="0" smtClean="0"/>
              <a:t>No detailed logs – pass fail indicator – logs can be obtained by joining or paying per test</a:t>
            </a:r>
          </a:p>
          <a:p>
            <a:endParaRPr lang="en-US" dirty="0"/>
          </a:p>
          <a:p>
            <a:r>
              <a:rPr lang="en-US" dirty="0" smtClean="0"/>
              <a:t>Bring extra HBAs for IOL servers (if driver is in box)</a:t>
            </a:r>
            <a:endParaRPr lang="en-US" dirty="0"/>
          </a:p>
          <a:p>
            <a:r>
              <a:rPr lang="en-US" dirty="0" smtClean="0"/>
              <a:t>SPDK – target to get more </a:t>
            </a:r>
            <a:r>
              <a:rPr lang="en-US" dirty="0" err="1" smtClean="0"/>
              <a:t>nvme</a:t>
            </a:r>
            <a:r>
              <a:rPr lang="en-US" dirty="0" smtClean="0"/>
              <a:t> ports.   Broadcom can bring a server.</a:t>
            </a:r>
          </a:p>
          <a:p>
            <a:r>
              <a:rPr lang="en-US" dirty="0" smtClean="0"/>
              <a:t>SANBlaze can be target or initiator FC and/or FC-</a:t>
            </a:r>
            <a:r>
              <a:rPr lang="en-US" dirty="0" err="1" smtClean="0"/>
              <a:t>NVMe</a:t>
            </a:r>
            <a:endParaRPr lang="en-US" dirty="0" smtClean="0"/>
          </a:p>
          <a:p>
            <a:r>
              <a:rPr lang="en-US" dirty="0" smtClean="0"/>
              <a:t>HPE bring a 64GFC SANBlaze – for additional target ports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624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587" y="137652"/>
            <a:ext cx="10841496" cy="1091980"/>
          </a:xfrm>
        </p:spPr>
        <p:txBody>
          <a:bodyPr/>
          <a:lstStyle/>
          <a:p>
            <a:r>
              <a:rPr lang="en-US" dirty="0" smtClean="0"/>
              <a:t>HPE ProLiant DL360 Gen11 servers P51931-B21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385262"/>
              </p:ext>
            </p:extLst>
          </p:nvPr>
        </p:nvGraphicFramePr>
        <p:xfrm>
          <a:off x="541587" y="1023566"/>
          <a:ext cx="11041624" cy="30011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0038"/>
                <a:gridCol w="1563329"/>
                <a:gridCol w="1632155"/>
                <a:gridCol w="1592826"/>
                <a:gridCol w="1691148"/>
                <a:gridCol w="1710813"/>
                <a:gridCol w="1681315"/>
              </a:tblGrid>
              <a:tr h="6512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Server 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iLO IP Address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Server Management Address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Operating System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Adapter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Adapter Port 1 (on switch)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Adapter Port 2 (on switch)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Rack-E18-UNH1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172.17.5.91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UN: </a:t>
                      </a:r>
                      <a:r>
                        <a:rPr lang="en-GB" sz="1100" dirty="0" err="1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barry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  PW: DASsanlab1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Ubuntu 22.04.3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Nvme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 cli 2.4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SN1700E 64GFC HBA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41 (Port 0 on adapter)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10:00:b4:7a:f1:6d:14:ed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45 (Port 1 on adapter)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10:00:b4:7a:f1:6d:14:ee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Rack-E18-UNH2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172.17.5.89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172.17.5.92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UN: root  PW: DASsanlab1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RHEL </a:t>
                      </a:r>
                      <a:r>
                        <a:rPr lang="en-GB" sz="1100" dirty="0" smtClean="0">
                          <a:effectLst/>
                        </a:rPr>
                        <a:t>9.2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Nvme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 cli 2.2.1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SN1700Q 64GFC HBA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51:40:2e:c0:17:2b:76:bc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51:40:2e:c0:17:2b:76:be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404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Rack-E18-UNH3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172.17.5.90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172.17.5.93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UN: </a:t>
                      </a:r>
                      <a:r>
                        <a:rPr lang="en-GB" sz="1100" dirty="0" err="1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Snesanbox</a:t>
                      </a:r>
                      <a:r>
                        <a:rPr lang="en-GB" sz="110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\administrator 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PW: sanlab1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WS2022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SN1700E 64GFC HBA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43 (Port 0 on adapter)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10:00:B4:7A:F1:6E:64:72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47 (Port 1 on adapter)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10:00:B4:7A:F1:6E:64:73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HPE SANBlaze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FC0 – FC-</a:t>
                      </a:r>
                      <a:r>
                        <a:rPr lang="en-US" sz="1100" dirty="0" err="1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NVMe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20:00:00:11:0d:62:75:00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FC0 – FC-</a:t>
                      </a:r>
                      <a:r>
                        <a:rPr lang="en-GB" sz="1100" baseline="0" dirty="0" err="1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NVMe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20:01:00:11:0d:62:76:00</a:t>
                      </a: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FC2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20:02:00:11:0d:66:0c:00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FC3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20:03:00:11:0d:66:0d:00</a:t>
                      </a: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FC4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20:04:00:11:0d:62:2a:00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FC5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20:05:00:11:0d:62:2b:00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0249" y="3466756"/>
            <a:ext cx="1113723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52691" y="3966735"/>
            <a:ext cx="112194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Note: </a:t>
            </a:r>
            <a:r>
              <a:rPr lang="en-US" sz="1400" dirty="0" err="1" smtClean="0"/>
              <a:t>Trunking</a:t>
            </a:r>
            <a:r>
              <a:rPr lang="en-US" sz="1400" dirty="0" smtClean="0"/>
              <a:t> needs </a:t>
            </a:r>
            <a:r>
              <a:rPr lang="en-US" sz="1400" dirty="0"/>
              <a:t>to be enabled on both switches, it is by default, and the ISL of a single switch </a:t>
            </a:r>
            <a:r>
              <a:rPr lang="en-US" sz="1400" dirty="0" smtClean="0"/>
              <a:t>needs </a:t>
            </a:r>
            <a:r>
              <a:rPr lang="en-US" sz="1400" dirty="0"/>
              <a:t>to all be </a:t>
            </a:r>
            <a:r>
              <a:rPr lang="en-US" sz="1400" dirty="0" smtClean="0"/>
              <a:t>on the </a:t>
            </a:r>
            <a:r>
              <a:rPr lang="en-US" sz="1400" dirty="0"/>
              <a:t>port group.</a:t>
            </a:r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157317" y="4180344"/>
            <a:ext cx="118101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/>
              <a:t>cat /</a:t>
            </a:r>
            <a:r>
              <a:rPr lang="en-GB" sz="1200" dirty="0" err="1" smtClean="0"/>
              <a:t>etc</a:t>
            </a:r>
            <a:r>
              <a:rPr lang="en-GB" sz="1200" dirty="0" smtClean="0"/>
              <a:t>/</a:t>
            </a:r>
            <a:r>
              <a:rPr lang="en-GB" sz="1200" dirty="0" err="1" smtClean="0"/>
              <a:t>nvme</a:t>
            </a:r>
            <a:r>
              <a:rPr lang="en-GB" sz="1200" dirty="0" smtClean="0"/>
              <a:t>/</a:t>
            </a:r>
            <a:r>
              <a:rPr lang="en-GB" sz="1200" dirty="0" err="1" smtClean="0"/>
              <a:t>hostnqn</a:t>
            </a:r>
            <a:r>
              <a:rPr lang="en-GB" sz="1200" dirty="0" smtClean="0"/>
              <a:t>                                  r82-s09   e19dl3851</a:t>
            </a:r>
          </a:p>
          <a:p>
            <a:r>
              <a:rPr lang="en-GB" sz="1200" dirty="0" err="1"/>
              <a:t>modprobe</a:t>
            </a:r>
            <a:r>
              <a:rPr lang="en-GB" sz="1200" dirty="0"/>
              <a:t> -r qla2xxx</a:t>
            </a:r>
          </a:p>
          <a:p>
            <a:r>
              <a:rPr lang="en-GB" sz="1200" dirty="0" err="1" smtClean="0"/>
              <a:t>modprobe</a:t>
            </a:r>
            <a:r>
              <a:rPr lang="en-GB" sz="1200" dirty="0" smtClean="0"/>
              <a:t> </a:t>
            </a:r>
            <a:r>
              <a:rPr lang="en-GB" sz="1200" dirty="0"/>
              <a:t>qla2xxx</a:t>
            </a:r>
            <a:endParaRPr lang="en-GB" sz="1200" dirty="0" smtClean="0"/>
          </a:p>
          <a:p>
            <a:r>
              <a:rPr lang="en-GB" sz="1200" dirty="0"/>
              <a:t>nqn.2014-08.org.nvmexpress:uuid:39313550-3133-584d-5133-3239304a3139  </a:t>
            </a:r>
            <a:r>
              <a:rPr lang="en-GB" sz="1200" dirty="0" smtClean="0"/>
              <a:t>nqn.2014-08.com.sanblaze:virtualun.virtualun.0.0  </a:t>
            </a:r>
            <a:r>
              <a:rPr lang="en-GB" sz="1200" dirty="0"/>
              <a:t>nqn.2014-08.com.sanblaze:virtualun.virtualun.1.0</a:t>
            </a:r>
            <a:endParaRPr lang="en-GB" sz="1200" dirty="0" smtClean="0"/>
          </a:p>
          <a:p>
            <a:r>
              <a:rPr lang="en-GB" sz="1200" dirty="0"/>
              <a:t># </a:t>
            </a:r>
            <a:r>
              <a:rPr lang="en-GB" sz="1200" dirty="0" err="1"/>
              <a:t>dmesg</a:t>
            </a:r>
            <a:r>
              <a:rPr lang="en-GB" sz="1200" dirty="0"/>
              <a:t> |grep </a:t>
            </a:r>
            <a:r>
              <a:rPr lang="en-GB" sz="1200" dirty="0" err="1"/>
              <a:t>traddr</a:t>
            </a:r>
            <a:endParaRPr lang="en-GB" sz="1200" dirty="0"/>
          </a:p>
          <a:p>
            <a:r>
              <a:rPr lang="en-GB" sz="1200" dirty="0" smtClean="0"/>
              <a:t>qla2xxx </a:t>
            </a:r>
            <a:r>
              <a:rPr lang="en-GB" sz="1200" dirty="0"/>
              <a:t>[0000:12:00.1]-ffff:20: </a:t>
            </a:r>
            <a:r>
              <a:rPr lang="en-GB" sz="1200" dirty="0" err="1"/>
              <a:t>register_localport</a:t>
            </a:r>
            <a:r>
              <a:rPr lang="en-GB" sz="1200" dirty="0"/>
              <a:t>: host-</a:t>
            </a:r>
            <a:r>
              <a:rPr lang="en-GB" sz="1200" dirty="0" err="1"/>
              <a:t>traddr</a:t>
            </a:r>
            <a:r>
              <a:rPr lang="en-GB" sz="1200" dirty="0"/>
              <a:t>=nn-0x51402ec0172b76bf:pn-0x51402ec0172b76be on </a:t>
            </a:r>
            <a:r>
              <a:rPr lang="en-GB" sz="1200" dirty="0" smtClean="0"/>
              <a:t>portID:12e00</a:t>
            </a:r>
          </a:p>
          <a:p>
            <a:r>
              <a:rPr lang="en-GB" sz="1200" dirty="0" smtClean="0"/>
              <a:t>                                                                                   </a:t>
            </a:r>
            <a:r>
              <a:rPr lang="en-GB" sz="1200" dirty="0" err="1" smtClean="0"/>
              <a:t>register_localport</a:t>
            </a:r>
            <a:r>
              <a:rPr lang="en-GB" sz="1200" dirty="0"/>
              <a:t>: </a:t>
            </a:r>
            <a:r>
              <a:rPr lang="en-GB" sz="1200" dirty="0" smtClean="0"/>
              <a:t>host-</a:t>
            </a:r>
            <a:r>
              <a:rPr lang="en-GB" sz="1200" dirty="0" err="1" smtClean="0"/>
              <a:t>traddr</a:t>
            </a:r>
            <a:r>
              <a:rPr lang="en-GB" sz="1200" dirty="0" smtClean="0"/>
              <a:t>=nn-0x51402ec0172b76bd:pn-0x51402ec0172b76bc</a:t>
            </a:r>
            <a:endParaRPr lang="en-GB" sz="1200" dirty="0"/>
          </a:p>
          <a:p>
            <a:r>
              <a:rPr lang="en-GB" sz="1200" dirty="0" smtClean="0"/>
              <a:t>qla2xxx </a:t>
            </a:r>
            <a:r>
              <a:rPr lang="en-GB" sz="1200" dirty="0"/>
              <a:t>[0000:12:00.1]-2102:20: </a:t>
            </a:r>
            <a:r>
              <a:rPr lang="en-GB" sz="1200" dirty="0" err="1"/>
              <a:t>qla_nvme_register_remote</a:t>
            </a:r>
            <a:r>
              <a:rPr lang="en-GB" sz="1200" dirty="0"/>
              <a:t>: </a:t>
            </a:r>
            <a:r>
              <a:rPr lang="en-GB" sz="1200" dirty="0" err="1"/>
              <a:t>traddr</a:t>
            </a:r>
            <a:r>
              <a:rPr lang="en-GB" sz="1200" dirty="0"/>
              <a:t>=nn-0x200100110d627600:pn-0x200100110d627600 PortID:012400</a:t>
            </a:r>
          </a:p>
          <a:p>
            <a:r>
              <a:rPr lang="en-GB" sz="1200" dirty="0" smtClean="0"/>
              <a:t>qla2xxx </a:t>
            </a:r>
            <a:r>
              <a:rPr lang="en-GB" sz="1200" dirty="0"/>
              <a:t>[0000:12:00.1]-2102:20: </a:t>
            </a:r>
            <a:r>
              <a:rPr lang="en-GB" sz="1200" dirty="0" err="1"/>
              <a:t>qla_nvme_register_remote</a:t>
            </a:r>
            <a:r>
              <a:rPr lang="en-GB" sz="1200" dirty="0"/>
              <a:t>: </a:t>
            </a:r>
            <a:r>
              <a:rPr lang="en-GB" sz="1200" dirty="0" err="1"/>
              <a:t>traddr</a:t>
            </a:r>
            <a:r>
              <a:rPr lang="en-GB" sz="1200" dirty="0"/>
              <a:t>=nn-0x200000110d627500:pn-0x200000110d627500 </a:t>
            </a:r>
            <a:r>
              <a:rPr lang="en-GB" sz="1200" dirty="0" smtClean="0"/>
              <a:t>PortID:012000</a:t>
            </a:r>
          </a:p>
          <a:p>
            <a:r>
              <a:rPr lang="en-GB" sz="1200" dirty="0" err="1" smtClean="0"/>
              <a:t>nvme</a:t>
            </a:r>
            <a:r>
              <a:rPr lang="en-GB" sz="1200" dirty="0" smtClean="0"/>
              <a:t> </a:t>
            </a:r>
            <a:r>
              <a:rPr lang="en-GB" sz="1200" dirty="0"/>
              <a:t>discover --transport fc \--</a:t>
            </a:r>
            <a:r>
              <a:rPr lang="en-GB" sz="1200" dirty="0" err="1"/>
              <a:t>traddr</a:t>
            </a:r>
            <a:r>
              <a:rPr lang="en-GB" sz="1200" dirty="0"/>
              <a:t> nn-0x200100110d627600:pn-0x200100110d627600 \--host-</a:t>
            </a:r>
            <a:r>
              <a:rPr lang="en-GB" sz="1200" dirty="0" err="1"/>
              <a:t>traddr</a:t>
            </a:r>
            <a:r>
              <a:rPr lang="en-GB" sz="1200" dirty="0"/>
              <a:t> </a:t>
            </a:r>
            <a:r>
              <a:rPr lang="en-GB" sz="1200" dirty="0" smtClean="0"/>
              <a:t>nn-0x51402ec0172b76bf:pn-0x51402ec0172b76be</a:t>
            </a:r>
            <a:endParaRPr lang="en-GB" sz="1200" dirty="0"/>
          </a:p>
          <a:p>
            <a:r>
              <a:rPr lang="en-GB" sz="1200" dirty="0" err="1"/>
              <a:t>nvme</a:t>
            </a:r>
            <a:r>
              <a:rPr lang="en-GB" sz="1200" dirty="0"/>
              <a:t> discover --transport fc </a:t>
            </a:r>
            <a:r>
              <a:rPr lang="en-GB" sz="1200" dirty="0" smtClean="0"/>
              <a:t>\--</a:t>
            </a:r>
            <a:r>
              <a:rPr lang="en-GB" sz="1200" dirty="0" err="1"/>
              <a:t>traddr</a:t>
            </a:r>
            <a:r>
              <a:rPr lang="en-GB" sz="1200" dirty="0"/>
              <a:t> nn-0x200100110d627600:pn-0x200100110d627600 </a:t>
            </a:r>
            <a:r>
              <a:rPr lang="en-GB" sz="1200" dirty="0" smtClean="0"/>
              <a:t>\--</a:t>
            </a:r>
            <a:r>
              <a:rPr lang="en-GB" sz="1200" dirty="0"/>
              <a:t>host-</a:t>
            </a:r>
            <a:r>
              <a:rPr lang="en-GB" sz="1200" dirty="0" err="1"/>
              <a:t>traddr</a:t>
            </a:r>
            <a:r>
              <a:rPr lang="en-GB" sz="1200" dirty="0"/>
              <a:t> </a:t>
            </a:r>
            <a:r>
              <a:rPr lang="en-GB" sz="1200" dirty="0" smtClean="0"/>
              <a:t>nn-0x51402ec0172b76bf:pn-0x51402ec0172b76be</a:t>
            </a:r>
            <a:endParaRPr lang="en-GB" sz="1200" dirty="0"/>
          </a:p>
          <a:p>
            <a:r>
              <a:rPr lang="en-GB" sz="1200" dirty="0" err="1" smtClean="0"/>
              <a:t>nvme</a:t>
            </a:r>
            <a:r>
              <a:rPr lang="en-GB" sz="1200" dirty="0" smtClean="0"/>
              <a:t> connect </a:t>
            </a:r>
            <a:r>
              <a:rPr lang="en-GB" sz="1200" dirty="0"/>
              <a:t>--transport fc </a:t>
            </a:r>
            <a:r>
              <a:rPr lang="en-GB" sz="1200" dirty="0" smtClean="0"/>
              <a:t>\--</a:t>
            </a:r>
            <a:r>
              <a:rPr lang="en-GB" sz="1200" dirty="0" err="1"/>
              <a:t>traddr</a:t>
            </a:r>
            <a:r>
              <a:rPr lang="en-GB" sz="1200" dirty="0"/>
              <a:t> nn-0x200100110d627600:pn-0x200100110d627600 </a:t>
            </a:r>
            <a:r>
              <a:rPr lang="en-GB" sz="1200" dirty="0" smtClean="0"/>
              <a:t>\--</a:t>
            </a:r>
            <a:r>
              <a:rPr lang="en-GB" sz="1200" dirty="0"/>
              <a:t>host-</a:t>
            </a:r>
            <a:r>
              <a:rPr lang="en-GB" sz="1200" dirty="0" err="1"/>
              <a:t>traddr</a:t>
            </a:r>
            <a:r>
              <a:rPr lang="en-GB" sz="1200" dirty="0"/>
              <a:t> </a:t>
            </a:r>
            <a:r>
              <a:rPr lang="en-GB" sz="1200" dirty="0" smtClean="0"/>
              <a:t>nn-0x51402ec0172b76bf:pn-0x51402ec0172b76be \-n nqn.2014.08.com.sanblaze:virtualun.virtualun.1.0 </a:t>
            </a:r>
            <a:endParaRPr lang="en-GB" sz="1200" dirty="0"/>
          </a:p>
          <a:p>
            <a:r>
              <a:rPr lang="en-GB" sz="1200" dirty="0"/>
              <a:t>--</a:t>
            </a:r>
            <a:r>
              <a:rPr lang="en-GB" sz="1200" dirty="0" err="1"/>
              <a:t>traddr</a:t>
            </a:r>
            <a:r>
              <a:rPr lang="en-GB" sz="1200" dirty="0"/>
              <a:t> </a:t>
            </a:r>
            <a:r>
              <a:rPr lang="en-GB" sz="1200" dirty="0" smtClean="0"/>
              <a:t>nn-0x200000110d627500:pn-0x200000110d627500 \-n nqn.2014-08.com.sanblaze:virtualun.virtualun.0.0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8573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218" y="32634"/>
            <a:ext cx="9905998" cy="1098233"/>
          </a:xfrm>
        </p:spPr>
        <p:txBody>
          <a:bodyPr/>
          <a:lstStyle/>
          <a:p>
            <a:r>
              <a:rPr lang="en-US" sz="3333" dirty="0"/>
              <a:t>UNH-IOL Plugfest Facilities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4909" y="1021773"/>
            <a:ext cx="4693228" cy="5155191"/>
          </a:xfrm>
        </p:spPr>
        <p:txBody>
          <a:bodyPr>
            <a:normAutofit/>
          </a:bodyPr>
          <a:lstStyle/>
          <a:p>
            <a:r>
              <a:rPr lang="en-US" dirty="0"/>
              <a:t>UNH-IOL, </a:t>
            </a:r>
            <a:r>
              <a:rPr lang="en-US" dirty="0" smtClean="0"/>
              <a:t>21 </a:t>
            </a:r>
            <a:r>
              <a:rPr lang="en-US" dirty="0" err="1" smtClean="0"/>
              <a:t>Madbury</a:t>
            </a:r>
            <a:r>
              <a:rPr lang="en-US" dirty="0" smtClean="0"/>
              <a:t> </a:t>
            </a:r>
            <a:r>
              <a:rPr lang="en-US" dirty="0"/>
              <a:t>Road Durham, NH </a:t>
            </a:r>
            <a:r>
              <a:rPr lang="en-US" dirty="0" smtClean="0"/>
              <a:t>03824 USA</a:t>
            </a:r>
            <a:endParaRPr lang="en-US" dirty="0"/>
          </a:p>
          <a:p>
            <a:pPr lvl="1"/>
            <a:r>
              <a:rPr lang="en-US" dirty="0" smtClean="0"/>
              <a:t>4200 </a:t>
            </a:r>
            <a:r>
              <a:rPr lang="en-US" dirty="0" err="1" smtClean="0"/>
              <a:t>SqFt</a:t>
            </a:r>
            <a:r>
              <a:rPr lang="en-US" dirty="0" smtClean="0"/>
              <a:t> facility</a:t>
            </a:r>
          </a:p>
          <a:p>
            <a:pPr lvl="1"/>
            <a:r>
              <a:rPr lang="en-US" dirty="0" smtClean="0"/>
              <a:t>Flexible power options </a:t>
            </a:r>
          </a:p>
          <a:p>
            <a:pPr lvl="2"/>
            <a:r>
              <a:rPr lang="en-US" dirty="0" smtClean="0"/>
              <a:t>120v 20a 60hz AC</a:t>
            </a:r>
          </a:p>
          <a:p>
            <a:pPr lvl="2"/>
            <a:r>
              <a:rPr lang="en-US" dirty="0" smtClean="0"/>
              <a:t>220v 20a 60hz (L6-20R)</a:t>
            </a:r>
          </a:p>
          <a:p>
            <a:pPr lvl="1"/>
            <a:r>
              <a:rPr lang="en-US" dirty="0" err="1" smtClean="0"/>
              <a:t>WiFi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Shipping</a:t>
            </a:r>
          </a:p>
          <a:p>
            <a:pPr lvl="2"/>
            <a:r>
              <a:rPr lang="en-US" dirty="0" smtClean="0"/>
              <a:t>Items can be shipped to – by 10/20 and then from facility 10/27 or 10/30</a:t>
            </a:r>
          </a:p>
          <a:p>
            <a:pPr lvl="1"/>
            <a:endParaRPr lang="en-US" dirty="0"/>
          </a:p>
        </p:txBody>
      </p:sp>
      <p:pic>
        <p:nvPicPr>
          <p:cNvPr id="1026" name="Picture 2" descr="Plugfest attendees gathered around computers and other equip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805" y="1504157"/>
            <a:ext cx="6731000" cy="288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178137" y="459050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blue cable drops </a:t>
            </a:r>
            <a:r>
              <a:rPr lang="en-US" dirty="0" smtClean="0"/>
              <a:t>depicted </a:t>
            </a:r>
            <a:r>
              <a:rPr lang="en-US" dirty="0"/>
              <a:t>are 1G rj45 and can provide internet access for any </a:t>
            </a:r>
            <a:r>
              <a:rPr lang="en-US" dirty="0" smtClean="0"/>
              <a:t>server.  Can ping to devices </a:t>
            </a:r>
            <a:r>
              <a:rPr lang="en-US" dirty="0"/>
              <a:t>connected on </a:t>
            </a:r>
            <a:r>
              <a:rPr lang="en-US" dirty="0" smtClean="0"/>
              <a:t>these </a:t>
            </a:r>
            <a:r>
              <a:rPr lang="en-US" dirty="0" err="1"/>
              <a:t>ethernet</a:t>
            </a:r>
            <a:r>
              <a:rPr lang="en-US" dirty="0"/>
              <a:t> drops from a device connected to </a:t>
            </a:r>
            <a:r>
              <a:rPr lang="en-US" dirty="0" smtClean="0"/>
              <a:t>IOL </a:t>
            </a:r>
            <a:r>
              <a:rPr lang="en-US" dirty="0" err="1" smtClean="0"/>
              <a:t>wifi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35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"/>
          <p:cNvSpPr txBox="1">
            <a:spLocks noGrp="1"/>
          </p:cNvSpPr>
          <p:nvPr>
            <p:ph type="sldNum" idx="12"/>
          </p:nvPr>
        </p:nvSpPr>
        <p:spPr>
          <a:xfrm>
            <a:off x="8737600" y="6356349"/>
            <a:ext cx="2844797" cy="365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ctr" anchorCtr="0">
            <a:noAutofit/>
          </a:bodyPr>
          <a:lstStyle/>
          <a:p>
            <a:pPr>
              <a:buClr>
                <a:srgbClr val="888888"/>
              </a:buClr>
              <a:buSzPts val="300"/>
            </a:pPr>
            <a:fld id="{00000000-1234-1234-1234-123412341234}" type="slidenum">
              <a:rPr lang="en-US" sz="16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pPr>
                <a:buClr>
                  <a:srgbClr val="888888"/>
                </a:buClr>
                <a:buSzPts val="300"/>
              </a:pPr>
              <a:t>3</a:t>
            </a:fld>
            <a:endParaRPr sz="16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6" name="Google Shape;206;p6"/>
          <p:cNvSpPr/>
          <p:nvPr/>
        </p:nvSpPr>
        <p:spPr>
          <a:xfrm>
            <a:off x="602792" y="419633"/>
            <a:ext cx="9067600" cy="9668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7" name="Google Shape;207;p6"/>
          <p:cNvSpPr/>
          <p:nvPr/>
        </p:nvSpPr>
        <p:spPr>
          <a:xfrm>
            <a:off x="399592" y="267233"/>
            <a:ext cx="9067600" cy="9668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8" name="Google Shape;208;p6"/>
          <p:cNvSpPr txBox="1">
            <a:spLocks noGrp="1"/>
          </p:cNvSpPr>
          <p:nvPr>
            <p:ph type="title"/>
          </p:nvPr>
        </p:nvSpPr>
        <p:spPr>
          <a:xfrm>
            <a:off x="609600" y="274633"/>
            <a:ext cx="5998400" cy="959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900"/>
            </a:pPr>
            <a:r>
              <a:rPr lang="en-US" sz="3733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 Photos</a:t>
            </a:r>
            <a:endParaRPr sz="3733"/>
          </a:p>
        </p:txBody>
      </p:sp>
      <p:sp>
        <p:nvSpPr>
          <p:cNvPr id="209" name="Google Shape;209;p6"/>
          <p:cNvSpPr txBox="1"/>
          <p:nvPr/>
        </p:nvSpPr>
        <p:spPr>
          <a:xfrm>
            <a:off x="399600" y="1379034"/>
            <a:ext cx="7952000" cy="325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SzPts val="1800"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585" indent="-524920">
              <a:lnSpc>
                <a:spcPct val="115000"/>
              </a:lnSpc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-US" sz="26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respect confidentiality of your colleagues. </a:t>
            </a:r>
            <a:endParaRPr sz="2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585" indent="-524920">
              <a:lnSpc>
                <a:spcPct val="115000"/>
              </a:lnSpc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-US" sz="26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companies have agreed to UNH-IOL Usage Agreement </a:t>
            </a:r>
            <a:endParaRPr sz="2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585" indent="-524920">
              <a:lnSpc>
                <a:spcPct val="115000"/>
              </a:lnSpc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-US" sz="26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UNH-IOL may take some ‘generic’ photos. </a:t>
            </a:r>
            <a:endParaRPr sz="2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585" indent="-524920">
              <a:lnSpc>
                <a:spcPct val="115000"/>
              </a:lnSpc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-US" sz="26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would like a photo of your team, or your own equipment setup, please check with UNH-IOL staff first. </a:t>
            </a:r>
            <a:endParaRPr sz="2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0" name="Google Shape;210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43744" y="1625261"/>
            <a:ext cx="3432669" cy="3607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6" descr="logo-with-name-3lines-300dpi_W3 5in.png"/>
          <p:cNvPicPr preferRelativeResize="0"/>
          <p:nvPr/>
        </p:nvPicPr>
        <p:blipFill rotWithShape="1">
          <a:blip r:embed="rId4">
            <a:alphaModFix/>
          </a:blip>
          <a:srcRect t="-4609" r="-9229" b="-4620"/>
          <a:stretch/>
        </p:blipFill>
        <p:spPr>
          <a:xfrm>
            <a:off x="10148711" y="359000"/>
            <a:ext cx="1847629" cy="468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264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"/>
          <p:cNvSpPr txBox="1">
            <a:spLocks noGrp="1"/>
          </p:cNvSpPr>
          <p:nvPr>
            <p:ph type="sldNum" idx="12"/>
          </p:nvPr>
        </p:nvSpPr>
        <p:spPr>
          <a:xfrm>
            <a:off x="8737600" y="6356349"/>
            <a:ext cx="2844797" cy="365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ctr" anchorCtr="0">
            <a:noAutofit/>
          </a:bodyPr>
          <a:lstStyle/>
          <a:p>
            <a:pPr>
              <a:buClr>
                <a:srgbClr val="888888"/>
              </a:buClr>
              <a:buSzPts val="300"/>
            </a:pPr>
            <a:fld id="{00000000-1234-1234-1234-123412341234}" type="slidenum">
              <a:rPr lang="en-US" sz="16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pPr>
                <a:buClr>
                  <a:srgbClr val="888888"/>
                </a:buClr>
                <a:buSzPts val="300"/>
              </a:pPr>
              <a:t>4</a:t>
            </a:fld>
            <a:endParaRPr sz="16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17" name="Google Shape;217;p7"/>
          <p:cNvSpPr/>
          <p:nvPr/>
        </p:nvSpPr>
        <p:spPr>
          <a:xfrm>
            <a:off x="602797" y="419633"/>
            <a:ext cx="9228800" cy="9668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18" name="Google Shape;218;p7"/>
          <p:cNvSpPr/>
          <p:nvPr/>
        </p:nvSpPr>
        <p:spPr>
          <a:xfrm>
            <a:off x="399597" y="267233"/>
            <a:ext cx="9228800" cy="9668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19" name="Google Shape;219;p7"/>
          <p:cNvSpPr txBox="1">
            <a:spLocks noGrp="1"/>
          </p:cNvSpPr>
          <p:nvPr>
            <p:ph type="title"/>
          </p:nvPr>
        </p:nvSpPr>
        <p:spPr>
          <a:xfrm>
            <a:off x="609599" y="274638"/>
            <a:ext cx="5610085" cy="95959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900"/>
            </a:pPr>
            <a:r>
              <a:rPr lang="en-US" sz="3733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Travel</a:t>
            </a:r>
            <a:endParaRPr sz="3733"/>
          </a:p>
        </p:txBody>
      </p:sp>
      <p:sp>
        <p:nvSpPr>
          <p:cNvPr id="220" name="Google Shape;220;p7"/>
          <p:cNvSpPr txBox="1"/>
          <p:nvPr/>
        </p:nvSpPr>
        <p:spPr>
          <a:xfrm>
            <a:off x="469755" y="1230242"/>
            <a:ext cx="6279200" cy="3252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Clr>
                <a:srgbClr val="000000"/>
              </a:buClr>
              <a:buSzPts val="450"/>
            </a:pP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Visa Invitation Letter Contact: 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hlink"/>
              </a:buClr>
              <a:buSzPts val="450"/>
            </a:pPr>
            <a:r>
              <a:rPr lang="en-US" sz="24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Jkahn@iol.unh.edu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450"/>
            </a:pP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Shipping Address: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585">
              <a:buClr>
                <a:srgbClr val="000000"/>
              </a:buClr>
              <a:buSzPts val="450"/>
            </a:pPr>
            <a:r>
              <a:rPr lang="en-US" sz="2400" dirty="0"/>
              <a:t>FCIA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Plugfest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℅ James Kahn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585">
              <a:buClr>
                <a:srgbClr val="000000"/>
              </a:buClr>
              <a:buSzPts val="450"/>
            </a:pP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 Madbury Rd Suite 100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585">
              <a:buClr>
                <a:srgbClr val="000000"/>
              </a:buClr>
              <a:buSzPts val="450"/>
            </a:pP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Durham, NH 03824 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585">
              <a:buClr>
                <a:srgbClr val="000000"/>
              </a:buClr>
              <a:buSzPts val="450"/>
            </a:pP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📞: 603-862-0090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dk1"/>
              </a:buClr>
              <a:buSzPts val="450"/>
            </a:pPr>
            <a:r>
              <a:rPr lang="en-US" sz="2400" b="1" dirty="0">
                <a:solidFill>
                  <a:schemeClr val="dk1"/>
                </a:solidFill>
              </a:rPr>
              <a:t>Equipment must arrive by October 19th</a:t>
            </a:r>
            <a:endParaRPr sz="1867" b="1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SzPts val="450"/>
            </a:pPr>
            <a:endParaRPr lang="en-US" sz="24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450"/>
            </a:pP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Hotels, Travel, Parking Info: 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hlink"/>
              </a:buClr>
              <a:buSzPts val="450"/>
            </a:pPr>
            <a:r>
              <a:rPr lang="en-US" sz="24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https://www.iol.unh.edu/about/visit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7"/>
          <p:cNvSpPr txBox="1"/>
          <p:nvPr/>
        </p:nvSpPr>
        <p:spPr>
          <a:xfrm>
            <a:off x="6449752" y="1263055"/>
            <a:ext cx="5546400" cy="3252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Clr>
                <a:srgbClr val="000000"/>
              </a:buClr>
              <a:buSzPts val="450"/>
            </a:pP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Airports: ✈ 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450"/>
            </a:pP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MHT - Manchester Boston Regional Airport (🕐1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hr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450"/>
            </a:pP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BOS - Boston Logan International Airport (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🕒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1hr 30mins)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450"/>
            </a:pP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Train: 🚄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450"/>
            </a:pP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Amtrak - Downeaster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450"/>
            </a:pPr>
            <a:r>
              <a:rPr lang="en-U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Boston North Station &gt; Durham-UNH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hlink"/>
              </a:buClr>
              <a:buSzPts val="450"/>
            </a:pPr>
            <a:r>
              <a:rPr lang="en-US" sz="24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http://www.amtrakdowneaster.com/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2" name="Google Shape;222;p7" descr="logo-with-name-3lines-300dpi_W3 5in.png"/>
          <p:cNvPicPr preferRelativeResize="0"/>
          <p:nvPr/>
        </p:nvPicPr>
        <p:blipFill rotWithShape="1">
          <a:blip r:embed="rId5">
            <a:alphaModFix/>
          </a:blip>
          <a:srcRect t="-4609" r="-9229" b="-4620"/>
          <a:stretch/>
        </p:blipFill>
        <p:spPr>
          <a:xfrm>
            <a:off x="10148711" y="359000"/>
            <a:ext cx="1847629" cy="468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747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8"/>
          <p:cNvSpPr txBox="1">
            <a:spLocks noGrp="1"/>
          </p:cNvSpPr>
          <p:nvPr>
            <p:ph type="sldNum" idx="12"/>
          </p:nvPr>
        </p:nvSpPr>
        <p:spPr>
          <a:xfrm>
            <a:off x="8737600" y="6356349"/>
            <a:ext cx="2844797" cy="365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ctr" anchorCtr="0">
            <a:noAutofit/>
          </a:bodyPr>
          <a:lstStyle/>
          <a:p>
            <a:pPr>
              <a:buClr>
                <a:srgbClr val="888888"/>
              </a:buClr>
              <a:buSzPts val="300"/>
            </a:pPr>
            <a:fld id="{00000000-1234-1234-1234-123412341234}" type="slidenum">
              <a:rPr lang="en-US" sz="16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pPr>
                <a:buClr>
                  <a:srgbClr val="888888"/>
                </a:buClr>
                <a:buSzPts val="300"/>
              </a:pPr>
              <a:t>5</a:t>
            </a:fld>
            <a:endParaRPr sz="16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8" name="Google Shape;228;p8"/>
          <p:cNvSpPr/>
          <p:nvPr/>
        </p:nvSpPr>
        <p:spPr>
          <a:xfrm>
            <a:off x="602797" y="419633"/>
            <a:ext cx="9236800" cy="9668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9" name="Google Shape;229;p8"/>
          <p:cNvSpPr/>
          <p:nvPr/>
        </p:nvSpPr>
        <p:spPr>
          <a:xfrm>
            <a:off x="399597" y="267233"/>
            <a:ext cx="9236800" cy="9668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30" name="Google Shape;230;p8"/>
          <p:cNvSpPr txBox="1">
            <a:spLocks noGrp="1"/>
          </p:cNvSpPr>
          <p:nvPr>
            <p:ph type="title"/>
          </p:nvPr>
        </p:nvSpPr>
        <p:spPr>
          <a:xfrm>
            <a:off x="609599" y="274638"/>
            <a:ext cx="5610085" cy="95959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900"/>
            </a:pPr>
            <a:r>
              <a:rPr lang="en-US" sz="3733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Logistics</a:t>
            </a:r>
            <a:endParaRPr sz="3733"/>
          </a:p>
        </p:txBody>
      </p:sp>
      <p:sp>
        <p:nvSpPr>
          <p:cNvPr id="231" name="Google Shape;231;p8"/>
          <p:cNvSpPr/>
          <p:nvPr/>
        </p:nvSpPr>
        <p:spPr>
          <a:xfrm>
            <a:off x="399606" y="1731616"/>
            <a:ext cx="11350797" cy="3794019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rgbClr val="0035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609585" indent="-507987">
              <a:buClr>
                <a:srgbClr val="F3F3F3"/>
              </a:buClr>
              <a:buSzPts val="2400"/>
              <a:buFont typeface="Cambria"/>
              <a:buChar char="●"/>
            </a:pPr>
            <a:r>
              <a:rPr lang="en-US" sz="320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Plugfest runs Monday - Friday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585" indent="-507987">
              <a:buClr>
                <a:srgbClr val="F3F3F3"/>
              </a:buClr>
              <a:buSzPts val="2400"/>
              <a:buFont typeface="Cambria"/>
              <a:buChar char="●"/>
            </a:pPr>
            <a:r>
              <a:rPr lang="en-US" sz="320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Doors open at 8AM, testing until 5PM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585" indent="-507987">
              <a:buClr>
                <a:srgbClr val="F3F3F3"/>
              </a:buClr>
              <a:buSzPts val="2400"/>
              <a:buFont typeface="Cambria"/>
              <a:buChar char="●"/>
            </a:pPr>
            <a:r>
              <a:rPr lang="en-US" sz="320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Kickoff meeting Monday @ 11AM</a:t>
            </a:r>
            <a:endParaRPr sz="2400"/>
          </a:p>
          <a:p>
            <a:pPr marL="609585" indent="-304792">
              <a:buClr>
                <a:srgbClr val="F3F3F3"/>
              </a:buClr>
              <a:buSzPts val="2400"/>
            </a:pP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chemeClr val="dk1"/>
              </a:buClr>
              <a:buSzPts val="2400"/>
            </a:pPr>
            <a:endParaRPr sz="3200">
              <a:solidFill>
                <a:srgbClr val="F3F3F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32" name="Google Shape;232;p8" descr="logo-with-name-3lines-300dpi_W3 5in.png"/>
          <p:cNvPicPr preferRelativeResize="0"/>
          <p:nvPr/>
        </p:nvPicPr>
        <p:blipFill rotWithShape="1">
          <a:blip r:embed="rId3">
            <a:alphaModFix/>
          </a:blip>
          <a:srcRect t="-4609" r="-9229" b="-4620"/>
          <a:stretch/>
        </p:blipFill>
        <p:spPr>
          <a:xfrm>
            <a:off x="10148711" y="359000"/>
            <a:ext cx="1847629" cy="468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959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summary as of 10/16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636372"/>
              </p:ext>
            </p:extLst>
          </p:nvPr>
        </p:nvGraphicFramePr>
        <p:xfrm>
          <a:off x="838199" y="1573162"/>
          <a:ext cx="10704871" cy="4698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1391"/>
                <a:gridCol w="992475"/>
                <a:gridCol w="2556387"/>
                <a:gridCol w="2644877"/>
                <a:gridCol w="2359741"/>
              </a:tblGrid>
              <a:tr h="728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Amphenol CS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Sam Kocsis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  <a:hlinkClick r:id="rId2"/>
                        </a:rPr>
                        <a:t>sam.kocisi@amphenol-tcs.com</a:t>
                      </a:r>
                      <a:endParaRPr lang="en-GB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GB" sz="1100" u="none" strike="noStrike" smtClean="0">
                          <a:effectLst/>
                        </a:rPr>
                        <a:t>fan.fu@amphenol-tcs.com</a:t>
                      </a:r>
                      <a:endParaRPr lang="en-GB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chris.lyon@amphenol-tcs.com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Paul.Coddington@mphenol-highspeed.com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64GFC 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32GFC 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modules</a:t>
                      </a:r>
                    </a:p>
                  </a:txBody>
                  <a:tcPr marL="9525" marR="9525" marT="9525" marB="0" anchor="b"/>
                </a:tc>
              </a:tr>
              <a:tr h="3981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Hewlett Packard Enterprise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Barry Maskas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  <a:hlinkClick r:id="rId4"/>
                        </a:rPr>
                        <a:t>barry.maskas@hpe.com</a:t>
                      </a:r>
                      <a:endParaRPr lang="en-GB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matthew.j.goepfert@hpe.com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3x HPE 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ProLiant DL360 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Gen11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64GFC Adapters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UNH conformance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SN1700Q;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SN1700E; 64GFC modules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81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Cisco Systems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Kiran Ranabhor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kranabho@cisco.com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Cisco MDS 64G 48 port Fibre Channel Fixed switch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Cisco MDS 64G 96 port Fibre Channel Fixed switch</a:t>
                      </a:r>
                    </a:p>
                  </a:txBody>
                  <a:tcPr marL="9525" marR="9525" marT="9525" marB="0" anchor="b"/>
                </a:tc>
              </a:tr>
              <a:tr h="3981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Marvell Technology, Inc.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Ray Leung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rayleung@marvell.com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QLE2872 2p 64G HBA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QLE2772 2p 32GFC HBA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92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Adtran, Inc.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Andrew Adams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  <a:hlinkClick r:id="rId5"/>
                        </a:rPr>
                        <a:t>andrew.adams@adtran.com</a:t>
                      </a:r>
                      <a:endParaRPr lang="en-GB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james.cannella@adtran.com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althea.wilkinson@adtran.com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FSP 3000 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S-Flex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FSP3000 Open Line System (OLS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400G DWDM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Muxponder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Multiple (AM-S23L, OPPM-F, SH4)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92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SANBlaze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Rick Walsh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  <a:hlinkClick r:id="rId7"/>
                        </a:rPr>
                        <a:t>rwalsh@sanblaze.com</a:t>
                      </a:r>
                      <a:endParaRPr lang="en-GB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djbanack@sanblaze.com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SElwell@sanblaze.com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2x SANBlaze 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 /initiator 64G FC emulator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81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Broadcom Inc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Mark Jones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mark.jones@broadcom.com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2x servers </a:t>
                      </a: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Emulex 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LPe36002 64G HBA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2x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Brocade 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G720 64G switch</a:t>
                      </a:r>
                    </a:p>
                  </a:txBody>
                  <a:tcPr marL="9525" marR="9525" marT="9525" marB="0" anchor="b"/>
                </a:tc>
              </a:tr>
              <a:tr h="728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Teledyne Lecroy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Nick Kriczky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  <a:hlinkClick r:id="rId9"/>
                        </a:rPr>
                        <a:t>nick.kriczky@teledyne.com</a:t>
                      </a:r>
                      <a:endParaRPr lang="en-GB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jim.yasueda@teledyne.com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craig.foster@teledyne.com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josh.harsch@teledyne.com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2x </a:t>
                      </a:r>
                      <a:r>
                        <a:rPr lang="en-GB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SierraNet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M648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Analyzer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-Jammer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92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Exfo Inc.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Anabel Alarcon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  <a:hlinkClick r:id="rId12"/>
                        </a:rPr>
                        <a:t>anabel.alarcon@exfo.com</a:t>
                      </a:r>
                      <a:endParaRPr lang="en-GB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fabien.courchesne@exfo.com</a:t>
                      </a: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eric.carignan@exfo.com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FTB4-PRO with 2x FTBx-88260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FTB1v2-PRO with 2x FTBx-88480 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FC 32G BER Tester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03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80" y="137651"/>
            <a:ext cx="10515600" cy="904107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PlugFest</a:t>
            </a:r>
            <a:r>
              <a:rPr lang="en-US" sz="3200" dirty="0" smtClean="0"/>
              <a:t> Participants       mailto:plugfest@lists.fibrechannel.org</a:t>
            </a:r>
            <a:endParaRPr lang="en-GB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446565"/>
              </p:ext>
            </p:extLst>
          </p:nvPr>
        </p:nvGraphicFramePr>
        <p:xfrm>
          <a:off x="383458" y="786581"/>
          <a:ext cx="11385755" cy="580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2051"/>
                <a:gridCol w="1071717"/>
                <a:gridCol w="2871019"/>
                <a:gridCol w="3232250"/>
                <a:gridCol w="1568753"/>
                <a:gridCol w="1589965"/>
              </a:tblGrid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Adtran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Andy (3)– out Thursday and Friday.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to point link equipment  - 16/32 with Cisco demonstrated – need to test 64GFC; Brocade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64/32/16 demonstrated.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shelf two blades – support MMF or SMF  HOST connectivity and trunks and mixed speeds.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Cisco and Brocade on different client ports at same time.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longer latency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Supports a x7 lane trunk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Amphenol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C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hris (2)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64GFC Transceivers supported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Marvell and HPE-Q.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 on providing OM4  LC cables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Attempted support on Adapters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54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Broadcom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 (1)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servers – I or T SPDK – share </a:t>
                      </a:r>
                      <a:r>
                        <a:rPr lang="en-GB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NVMe-oF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target. 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Brocade G720 switches – check for extension and trunk license ?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FPIN LI in Linux – sent to host MPIO path management flap 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Note: if device not registered for FPIN it is difficult to identify congestion cause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Switch and adapter Optic lock –  will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try to bring adapter unlocked FW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Oversubscription + long latency</a:t>
                      </a:r>
                    </a:p>
                  </a:txBody>
                  <a:tcPr marL="9525" marR="9525" marT="9525" marB="0" anchor="b"/>
                </a:tc>
              </a:tr>
              <a:tr h="31997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Cisco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Kiran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switches –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trunking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+ E port all features are supported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Dozen optics,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just a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couple of LRs – 64/32G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97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EXFO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Eric (3)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88480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two 88360 32G/64G interop with optics.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with point to point for fabric – training and login. 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Serves an end point to validate link level protocol and signal quality. BER analysis.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32G/64G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interop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Barry and Matt (2)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Barry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 Wednesday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  64GFC Q and E HBAs for IOL server install.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 DL360 G11 servers - B and Q 64GFC HBAs;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32/16/8GFC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HBA;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Sanblaze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FC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6x64GFC; 64GFC switch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OM4 cables </a:t>
                      </a:r>
                    </a:p>
                    <a:p>
                      <a:pPr algn="l" fontAlgn="b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mgmt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laptop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1G OOB </a:t>
                      </a:r>
                      <a:r>
                        <a:rPr lang="en-GB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mgmt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switch (172.17.xx.xx subnet) + RJ45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Serial switch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91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Marvell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Ray (1)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servers – 3 OSs – RH, WS, Ubuntu – 64GFC HBA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32GFC HBA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UNH server and other testing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HBA Optics lock not implemented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91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Sanblaze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Steve (2)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Capability to Send FPIN – but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does not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cause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congestion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SANBlaze servers – 8 FC ports available I or T; 2 64GFC Marvell HBAs; 2 64G Broadcom HBAs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of 8 ports can be I or T;  FC or FC-</a:t>
                      </a:r>
                      <a:r>
                        <a:rPr lang="en-GB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NVMe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Teledyne </a:t>
                      </a:r>
                      <a:r>
                        <a:rPr lang="en-GB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LeCroy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Jim/Craig/Josh (3)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M648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inline initially on B and C ISL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Jammer licensed to drop credits to idle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status on return path to cause an LI event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84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James and Tim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GPT bench layout - Switches and analyzers and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Adtran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blades in center,  servers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edges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or 3 systems for 64/32GFC HBA installs for Ubuntu/Interact FC-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NVMe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conformance tests </a:t>
                      </a: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Medusa licenses available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install 64GFC HBAs – can setup as regular servers with 32G or 64G HBAs</a:t>
                      </a: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 count 18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20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Shipping – arrive by Oct. 20.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Packing can be supported by the IOL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 service – is good to go.</a:t>
                      </a: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Holliday Inn Express is within walking distance</a:t>
                      </a: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4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EXFO Test Track complete/not-complete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93975"/>
              </p:ext>
            </p:extLst>
          </p:nvPr>
        </p:nvGraphicFramePr>
        <p:xfrm>
          <a:off x="585018" y="1462524"/>
          <a:ext cx="11021963" cy="4069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1544"/>
                <a:gridCol w="879924"/>
                <a:gridCol w="1691103"/>
                <a:gridCol w="879924"/>
                <a:gridCol w="879924"/>
                <a:gridCol w="879924"/>
                <a:gridCol w="879924"/>
                <a:gridCol w="879924"/>
                <a:gridCol w="879924"/>
                <a:gridCol w="879924"/>
                <a:gridCol w="879924"/>
              </a:tblGrid>
              <a:tr h="1633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Tu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W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Th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F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effectLst/>
                        </a:rPr>
                        <a:t>Adtran</a:t>
                      </a:r>
                      <a:r>
                        <a:rPr lang="en-GB" sz="900" u="none" strike="noStrike" dirty="0">
                          <a:effectLst/>
                        </a:rPr>
                        <a:t>-B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effectLst/>
                        </a:rPr>
                        <a:t>Adtran</a:t>
                      </a:r>
                      <a:r>
                        <a:rPr lang="en-GB" sz="900" u="none" strike="noStrike" dirty="0">
                          <a:effectLst/>
                        </a:rPr>
                        <a:t>-C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Amphenol-xcvrs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SW1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Verify F-port to F-port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SW2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Cisco SW1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94236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Cisco Sw2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Verify F-port to F-port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EXFO-1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verify all 64GFC </a:t>
                      </a:r>
                      <a:r>
                        <a:rPr lang="en-GB" sz="900" u="none" strike="noStrike" dirty="0" err="1">
                          <a:effectLst/>
                        </a:rPr>
                        <a:t>xcvrs</a:t>
                      </a:r>
                      <a:r>
                        <a:rPr lang="en-GB" sz="900" u="none" strike="noStrike" dirty="0">
                          <a:effectLst/>
                        </a:rPr>
                        <a:t>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verify all 64GFC </a:t>
                      </a:r>
                      <a:r>
                        <a:rPr lang="en-GB" sz="900" u="none" strike="noStrike" dirty="0" err="1">
                          <a:effectLst/>
                        </a:rPr>
                        <a:t>xcvrs</a:t>
                      </a:r>
                      <a:r>
                        <a:rPr lang="en-GB" sz="900" u="none" strike="noStrike" dirty="0">
                          <a:effectLst/>
                        </a:rPr>
                        <a:t>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verify all 64GFC </a:t>
                      </a:r>
                      <a:r>
                        <a:rPr lang="en-GB" sz="900" u="none" strike="noStrike" dirty="0" err="1">
                          <a:effectLst/>
                        </a:rPr>
                        <a:t>xcvrs</a:t>
                      </a:r>
                      <a:r>
                        <a:rPr lang="en-GB" sz="900" u="none" strike="noStrike" dirty="0">
                          <a:effectLst/>
                        </a:rPr>
                        <a:t>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EXFO-2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r>
                        <a:rPr lang="en-GB" sz="900" u="none" strike="noStrike" dirty="0" smtClean="0">
                          <a:effectLst/>
                        </a:rPr>
                        <a:t>verify all 32GFC </a:t>
                      </a:r>
                      <a:r>
                        <a:rPr lang="en-GB" sz="900" u="none" strike="noStrike" dirty="0" err="1" smtClean="0">
                          <a:effectLst/>
                        </a:rPr>
                        <a:t>xcvrs</a:t>
                      </a:r>
                      <a:endParaRPr lang="en-GB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r>
                        <a:rPr lang="en-GB" sz="900" u="none" strike="noStrike" dirty="0" smtClean="0">
                          <a:effectLst/>
                        </a:rPr>
                        <a:t>verify all 32GFC </a:t>
                      </a:r>
                      <a:r>
                        <a:rPr lang="en-GB" sz="900" u="none" strike="noStrike" dirty="0" err="1" smtClean="0">
                          <a:effectLst/>
                        </a:rPr>
                        <a:t>xcvrs</a:t>
                      </a:r>
                      <a:endParaRPr lang="en-GB" sz="900" u="none" strike="noStrike" dirty="0" smtClean="0">
                        <a:effectLst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r>
                        <a:rPr lang="en-GB" sz="900" u="none" strike="noStrike" dirty="0" smtClean="0">
                          <a:effectLst/>
                        </a:rPr>
                        <a:t>verify all 32GFC </a:t>
                      </a:r>
                      <a:r>
                        <a:rPr lang="en-GB" sz="900" u="none" strike="noStrike" dirty="0" err="1" smtClean="0">
                          <a:effectLst/>
                        </a:rPr>
                        <a:t>xcvrs</a:t>
                      </a:r>
                      <a:endParaRPr lang="en-GB" sz="900" u="none" strike="noStrike" dirty="0" smtClean="0">
                        <a:effectLst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SBZ-T1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HPE SBZ-T2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HPE SBZ-T3</a:t>
                      </a: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Marvell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Marvell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effectLst/>
                        </a:rPr>
                        <a:t>Sanblaze</a:t>
                      </a:r>
                      <a:r>
                        <a:rPr lang="en-GB" sz="900" u="none" strike="noStrike" dirty="0">
                          <a:effectLst/>
                        </a:rPr>
                        <a:t> SE1-T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SQ2-T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SE1-I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SQ2-I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88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017" y="365125"/>
            <a:ext cx="11115369" cy="1325563"/>
          </a:xfrm>
        </p:spPr>
        <p:txBody>
          <a:bodyPr/>
          <a:lstStyle/>
          <a:p>
            <a:r>
              <a:rPr lang="en-US" dirty="0" smtClean="0"/>
              <a:t>IOL INTERACT Test Track complete/not-complete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512184"/>
              </p:ext>
            </p:extLst>
          </p:nvPr>
        </p:nvGraphicFramePr>
        <p:xfrm>
          <a:off x="585018" y="1462524"/>
          <a:ext cx="11021964" cy="4928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1544"/>
                <a:gridCol w="1228419"/>
                <a:gridCol w="1342609"/>
                <a:gridCol w="879924"/>
                <a:gridCol w="879924"/>
                <a:gridCol w="879924"/>
                <a:gridCol w="879924"/>
                <a:gridCol w="879924"/>
                <a:gridCol w="879924"/>
                <a:gridCol w="879924"/>
                <a:gridCol w="879924"/>
              </a:tblGrid>
              <a:tr h="441998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M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effectLst/>
                        </a:rPr>
                        <a:t>Tu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W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 err="1">
                          <a:effectLst/>
                        </a:rPr>
                        <a:t>Th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F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441998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UNH-S1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Broadcom HBA 64GFC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Broadcom HBA 64GFC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Broadcom HBA 32GFC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Broadcom HBA 32GFC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441998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UNH-S2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Marvell HBA 64GFC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Marvell HBA 64GFC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Marvell HBA 32GFC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Marvell HBA 32GFC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441998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UNH-S3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HPE  E-HBA 64GFC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HPE Q-HBA 64GFC</a:t>
                      </a: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HPE Q-HBA 32GFC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HPE E-HBA 32GFC</a:t>
                      </a: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6320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HPE 64GFC switch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6320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HPE S1 (Ubuntu)</a:t>
                      </a:r>
                    </a:p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6320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Broadcom S2 (SPDK Target)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6320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SANBlaze (Target)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Sanblaze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SQ2-T</a:t>
                      </a:r>
                    </a:p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6320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SANBlaze (Target) </a:t>
                      </a:r>
                      <a:r>
                        <a:rPr lang="en-GB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Sanblaze</a:t>
                      </a:r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SE1-T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353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1701</Words>
  <Application>Microsoft Office PowerPoint</Application>
  <PresentationFormat>Widescreen</PresentationFormat>
  <Paragraphs>574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SimSun</vt:lpstr>
      <vt:lpstr>Arial</vt:lpstr>
      <vt:lpstr>Calibri</vt:lpstr>
      <vt:lpstr>Calibri Light</vt:lpstr>
      <vt:lpstr>Cambria</vt:lpstr>
      <vt:lpstr>Times New Roman</vt:lpstr>
      <vt:lpstr>Office Theme</vt:lpstr>
      <vt:lpstr>FCIA 64GFC PlugFest Oct.23 to Oct. 27 (8 to 5) plugfest@lists.fibrechannel.org</vt:lpstr>
      <vt:lpstr>UNH-IOL Plugfest Facilities</vt:lpstr>
      <vt:lpstr>No Photos</vt:lpstr>
      <vt:lpstr>Travel</vt:lpstr>
      <vt:lpstr>Logistics</vt:lpstr>
      <vt:lpstr>Registration summary as of 10/16</vt:lpstr>
      <vt:lpstr>PlugFest Participants       mailto:plugfest@lists.fibrechannel.org</vt:lpstr>
      <vt:lpstr>EXFO Test Track complete/not-complete</vt:lpstr>
      <vt:lpstr>IOL INTERACT Test Track complete/not-complete</vt:lpstr>
      <vt:lpstr>ADTRAN Test Track complete/not-complete</vt:lpstr>
      <vt:lpstr>Fabric Test Tracks complete/not-complete </vt:lpstr>
      <vt:lpstr>PlugFest topology- 1GbE OOB MGMT network via IOL patch cables</vt:lpstr>
      <vt:lpstr>UNH-IOL Interact use for FC-NVMe conformance</vt:lpstr>
      <vt:lpstr>Adtran optical transport – Consensus is yes</vt:lpstr>
      <vt:lpstr>UNH-IOL discussion</vt:lpstr>
      <vt:lpstr>HPE ProLiant DL360 Gen11 servers P51931-B21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Barry Maskas</dc:creator>
  <cp:lastModifiedBy>Barry Maskas</cp:lastModifiedBy>
  <cp:revision>121</cp:revision>
  <dcterms:created xsi:type="dcterms:W3CDTF">2023-09-27T15:37:56Z</dcterms:created>
  <dcterms:modified xsi:type="dcterms:W3CDTF">2023-10-18T18:46:07Z</dcterms:modified>
</cp:coreProperties>
</file>