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2" r:id="rId3"/>
    <p:sldId id="258" r:id="rId4"/>
    <p:sldId id="277" r:id="rId5"/>
    <p:sldId id="259" r:id="rId6"/>
    <p:sldId id="260" r:id="rId7"/>
    <p:sldId id="261" r:id="rId8"/>
    <p:sldId id="263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4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58D01-F32B-4057-BF25-16A2B21AE69E}" type="datetimeFigureOut">
              <a:rPr lang="en-GB" smtClean="0"/>
              <a:t>09/10/2023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16943-4D92-4A28-93AD-9FD6140D60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456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0BC8F-29E1-4E1F-A685-ED923ECBF09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031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44500" y="590550"/>
            <a:ext cx="6345238" cy="35687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297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  <a:p>
            <a:pPr>
              <a:spcAft>
                <a:spcPts val="297"/>
              </a:spcAft>
              <a:buClr>
                <a:srgbClr val="0096D6"/>
              </a:buClr>
              <a:buSzPct val="100000"/>
            </a:pPr>
            <a:endParaRPr lang="en-US" altLang="zh-CN" sz="1300" dirty="0">
              <a:ea typeface="华文细黑" pitchFamily="2" charset="-122"/>
            </a:endParaRPr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3066733" cy="47595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Course or module title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>
          <a:xfrm>
            <a:off x="4008705" y="0"/>
            <a:ext cx="3066733" cy="47595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Date or rev. #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92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750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460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21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83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283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09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595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60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538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555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033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3E058-0507-42C6-B541-DC897814DBA6}" type="datetimeFigureOut">
              <a:rPr lang="en-GB" smtClean="0"/>
              <a:t>09/10/2023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A00A2-5C89-4BD0-92BC-0C09F1CF94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24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fibrechannel.org/plugfest-general-info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fibrechannel.org/plugfest-general-info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FCIA 64GFC </a:t>
            </a:r>
            <a:r>
              <a:rPr lang="en-US" dirty="0" err="1" smtClean="0"/>
              <a:t>PlugFest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Oct.23 to Oct. 27 (8 to 5)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plugfest@lists.fibrechannel.org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9127" y="3602038"/>
            <a:ext cx="11330609" cy="2544320"/>
          </a:xfrm>
        </p:spPr>
        <p:txBody>
          <a:bodyPr>
            <a:normAutofit/>
          </a:bodyPr>
          <a:lstStyle/>
          <a:p>
            <a:r>
              <a:rPr lang="en-US" dirty="0" smtClean="0"/>
              <a:t>Host: FCIA at UNH-IOL  GPT lab</a:t>
            </a:r>
          </a:p>
          <a:p>
            <a:r>
              <a:rPr lang="en-US" dirty="0" smtClean="0"/>
              <a:t>NDA required for participation began on 9/20/2023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Plugfest</a:t>
            </a:r>
            <a:r>
              <a:rPr lang="en-US" sz="2000" dirty="0" smtClean="0"/>
              <a:t> </a:t>
            </a:r>
            <a:r>
              <a:rPr lang="en-US" sz="2000" dirty="0"/>
              <a:t>general information page: https://fibrechannel.org/plugfest-general-info/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NDA</a:t>
            </a:r>
            <a:r>
              <a:rPr lang="en-US" sz="2000" dirty="0"/>
              <a:t>: https://fibrechannel.org/wp-content/uploads/2023/08/NDA-Plugfest-2023-update.pdf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Plugfest</a:t>
            </a:r>
            <a:r>
              <a:rPr lang="en-US" sz="2000" dirty="0" smtClean="0"/>
              <a:t> </a:t>
            </a:r>
            <a:r>
              <a:rPr lang="en-US" sz="2000" dirty="0"/>
              <a:t>Registration Page: https://fibrechannel.org/plugfest-registration-payment/</a:t>
            </a:r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8707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Introducing Fall FCIA FC Plugfest</a:t>
            </a:r>
          </a:p>
          <a:p>
            <a:r>
              <a:rPr lang="en-US" dirty="0"/>
              <a:t>Possible Test </a:t>
            </a:r>
            <a:r>
              <a:rPr lang="en-US" dirty="0" smtClean="0"/>
              <a:t>Objectives</a:t>
            </a:r>
          </a:p>
          <a:p>
            <a:r>
              <a:rPr lang="en-US" dirty="0" smtClean="0"/>
              <a:t>Venue and location</a:t>
            </a:r>
          </a:p>
          <a:p>
            <a:r>
              <a:rPr lang="en-US" dirty="0" smtClean="0"/>
              <a:t>Meeting Timeline</a:t>
            </a:r>
          </a:p>
          <a:p>
            <a:r>
              <a:rPr lang="en-US" dirty="0" smtClean="0"/>
              <a:t>Registration Information</a:t>
            </a:r>
          </a:p>
          <a:p>
            <a:r>
              <a:rPr lang="en-US" dirty="0" smtClean="0"/>
              <a:t>Next Steps….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12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2023 FCIA Plugfest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Sponsored by FCIA </a:t>
            </a:r>
          </a:p>
          <a:p>
            <a:r>
              <a:rPr lang="en-US" sz="3000" dirty="0"/>
              <a:t>Location: UNH IOL</a:t>
            </a:r>
          </a:p>
          <a:p>
            <a:r>
              <a:rPr lang="en-US" sz="3000" dirty="0"/>
              <a:t>When: October 23 to 27 2023</a:t>
            </a:r>
          </a:p>
          <a:p>
            <a:r>
              <a:rPr lang="en-US" dirty="0" smtClean="0"/>
              <a:t>Focus: 64GFC + other standards updates since last Plugfest</a:t>
            </a:r>
          </a:p>
          <a:p>
            <a:r>
              <a:rPr lang="en-US" dirty="0" smtClean="0"/>
              <a:t>Plugfest Technical Lead – Barry </a:t>
            </a:r>
            <a:r>
              <a:rPr lang="en-US" dirty="0" err="1" smtClean="0"/>
              <a:t>Maskas</a:t>
            </a:r>
            <a:r>
              <a:rPr lang="en-US" dirty="0" smtClean="0"/>
              <a:t> – HPE</a:t>
            </a:r>
          </a:p>
          <a:p>
            <a:r>
              <a:rPr lang="en-US" dirty="0" smtClean="0"/>
              <a:t>Additional Resources – UNH IOL personnel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38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 and Accommodations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Airports</a:t>
            </a:r>
          </a:p>
          <a:p>
            <a:pPr lvl="1"/>
            <a:r>
              <a:rPr lang="en-US" dirty="0" smtClean="0"/>
              <a:t>Boston Logan Airport – 55 </a:t>
            </a:r>
            <a:r>
              <a:rPr lang="en-US" dirty="0"/>
              <a:t>m</a:t>
            </a:r>
            <a:r>
              <a:rPr lang="en-US" dirty="0" smtClean="0"/>
              <a:t>iles south</a:t>
            </a:r>
          </a:p>
          <a:p>
            <a:pPr lvl="1"/>
            <a:r>
              <a:rPr lang="en-US" dirty="0" smtClean="0"/>
              <a:t>Manchester-Boston Regional – 50 miles west</a:t>
            </a:r>
          </a:p>
          <a:p>
            <a:r>
              <a:rPr lang="en-US" dirty="0" smtClean="0"/>
              <a:t>Where to Stay</a:t>
            </a:r>
          </a:p>
          <a:p>
            <a:pPr lvl="1"/>
            <a:r>
              <a:rPr lang="en-US" dirty="0" smtClean="0"/>
              <a:t>Durham – A few hotels but limited choices</a:t>
            </a:r>
          </a:p>
          <a:p>
            <a:pPr lvl="1"/>
            <a:r>
              <a:rPr lang="en-US" dirty="0" smtClean="0"/>
              <a:t>Portsmouth, NH is the closest major town (12 miles from UNH)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68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218" y="32634"/>
            <a:ext cx="9905998" cy="1098233"/>
          </a:xfrm>
        </p:spPr>
        <p:txBody>
          <a:bodyPr/>
          <a:lstStyle/>
          <a:p>
            <a:r>
              <a:rPr lang="en-US" sz="3333" dirty="0"/>
              <a:t>UNH-IOL Plugfest Facilities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84909" y="1021773"/>
            <a:ext cx="4693228" cy="5155191"/>
          </a:xfrm>
        </p:spPr>
        <p:txBody>
          <a:bodyPr>
            <a:normAutofit/>
          </a:bodyPr>
          <a:lstStyle/>
          <a:p>
            <a:r>
              <a:rPr lang="en-US" dirty="0"/>
              <a:t>UNH-IOL, </a:t>
            </a:r>
            <a:r>
              <a:rPr lang="en-US" dirty="0" smtClean="0"/>
              <a:t>21 </a:t>
            </a:r>
            <a:r>
              <a:rPr lang="en-US" dirty="0" err="1" smtClean="0"/>
              <a:t>Madbury</a:t>
            </a:r>
            <a:r>
              <a:rPr lang="en-US" dirty="0" smtClean="0"/>
              <a:t> </a:t>
            </a:r>
            <a:r>
              <a:rPr lang="en-US" dirty="0"/>
              <a:t>Road Durham, NH </a:t>
            </a:r>
            <a:r>
              <a:rPr lang="en-US" dirty="0" smtClean="0"/>
              <a:t>03824 USA</a:t>
            </a:r>
            <a:endParaRPr lang="en-US" dirty="0"/>
          </a:p>
          <a:p>
            <a:pPr lvl="1"/>
            <a:r>
              <a:rPr lang="en-US" dirty="0" smtClean="0"/>
              <a:t>4200 </a:t>
            </a:r>
            <a:r>
              <a:rPr lang="en-US" dirty="0" err="1" smtClean="0"/>
              <a:t>SqFt</a:t>
            </a:r>
            <a:r>
              <a:rPr lang="en-US" dirty="0" smtClean="0"/>
              <a:t> facility</a:t>
            </a:r>
          </a:p>
          <a:p>
            <a:pPr lvl="1"/>
            <a:r>
              <a:rPr lang="en-US" dirty="0" smtClean="0"/>
              <a:t>Flexible power options </a:t>
            </a:r>
          </a:p>
          <a:p>
            <a:pPr lvl="2"/>
            <a:r>
              <a:rPr lang="en-US" dirty="0" smtClean="0"/>
              <a:t>120v 20a 60hz AC</a:t>
            </a:r>
          </a:p>
          <a:p>
            <a:pPr lvl="2"/>
            <a:r>
              <a:rPr lang="en-US" dirty="0" smtClean="0"/>
              <a:t>220v 20a 60hz (L6-20R)</a:t>
            </a:r>
          </a:p>
          <a:p>
            <a:pPr lvl="1"/>
            <a:r>
              <a:rPr lang="en-US" dirty="0" err="1" smtClean="0"/>
              <a:t>WiFi</a:t>
            </a:r>
            <a:r>
              <a:rPr lang="en-US" dirty="0" smtClean="0"/>
              <a:t> Network</a:t>
            </a:r>
          </a:p>
          <a:p>
            <a:pPr lvl="1"/>
            <a:r>
              <a:rPr lang="en-US" dirty="0" smtClean="0"/>
              <a:t>Shipping</a:t>
            </a:r>
          </a:p>
          <a:p>
            <a:pPr lvl="2"/>
            <a:r>
              <a:rPr lang="en-US" dirty="0" smtClean="0"/>
              <a:t>Items can be shipped to/from facility</a:t>
            </a:r>
          </a:p>
          <a:p>
            <a:pPr lvl="1"/>
            <a:endParaRPr lang="en-US" dirty="0"/>
          </a:p>
        </p:txBody>
      </p:sp>
      <p:pic>
        <p:nvPicPr>
          <p:cNvPr id="1026" name="Picture 2" descr="Plugfest attendees gathered around computers and other equip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805" y="1504157"/>
            <a:ext cx="6731000" cy="288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87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15949" y="-137768"/>
            <a:ext cx="11413373" cy="888283"/>
          </a:xfrm>
        </p:spPr>
        <p:txBody>
          <a:bodyPr>
            <a:noAutofit/>
          </a:bodyPr>
          <a:lstStyle/>
          <a:p>
            <a:r>
              <a:rPr lang="en-US" altLang="zh-CN" sz="2800" dirty="0">
                <a:latin typeface="+mn-lt"/>
              </a:rPr>
              <a:t>Example from Previous 32G Plugfest</a:t>
            </a:r>
            <a:endParaRPr lang="zh-CN" altLang="en-US" sz="2800" dirty="0">
              <a:solidFill>
                <a:srgbClr val="0096D6"/>
              </a:solidFill>
              <a:latin typeface="+mn-lt"/>
            </a:endParaRPr>
          </a:p>
        </p:txBody>
      </p:sp>
      <p:cxnSp>
        <p:nvCxnSpPr>
          <p:cNvPr id="79" name="Straight Connector 78"/>
          <p:cNvCxnSpPr>
            <a:endCxn id="144" idx="0"/>
          </p:cNvCxnSpPr>
          <p:nvPr/>
        </p:nvCxnSpPr>
        <p:spPr>
          <a:xfrm flipH="1">
            <a:off x="5047719" y="3643960"/>
            <a:ext cx="7172" cy="1040850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332" name="Picture 331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2195908" y="1149541"/>
            <a:ext cx="535814" cy="592642"/>
          </a:xfrm>
          <a:prstGeom prst="rect">
            <a:avLst/>
          </a:prstGeom>
        </p:spPr>
      </p:pic>
      <p:pic>
        <p:nvPicPr>
          <p:cNvPr id="334" name="Picture 333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4449606" y="1191512"/>
            <a:ext cx="535814" cy="592642"/>
          </a:xfrm>
          <a:prstGeom prst="rect">
            <a:avLst/>
          </a:prstGeom>
        </p:spPr>
      </p:pic>
      <p:cxnSp>
        <p:nvCxnSpPr>
          <p:cNvPr id="335" name="Straight Connector 334"/>
          <p:cNvCxnSpPr/>
          <p:nvPr/>
        </p:nvCxnSpPr>
        <p:spPr>
          <a:xfrm flipH="1">
            <a:off x="4802997" y="1709753"/>
            <a:ext cx="25830" cy="1163310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336" name="Straight Connector 335"/>
          <p:cNvCxnSpPr/>
          <p:nvPr/>
        </p:nvCxnSpPr>
        <p:spPr>
          <a:xfrm flipH="1">
            <a:off x="3657634" y="1766834"/>
            <a:ext cx="838983" cy="757685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243" name="Straight Connector 242"/>
          <p:cNvCxnSpPr/>
          <p:nvPr/>
        </p:nvCxnSpPr>
        <p:spPr>
          <a:xfrm>
            <a:off x="2630859" y="1722436"/>
            <a:ext cx="2129618" cy="799924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4" name="Straight Connector 243"/>
          <p:cNvCxnSpPr>
            <a:stCxn id="332" idx="2"/>
          </p:cNvCxnSpPr>
          <p:nvPr/>
        </p:nvCxnSpPr>
        <p:spPr>
          <a:xfrm>
            <a:off x="2463815" y="1742183"/>
            <a:ext cx="1073653" cy="798116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246" name="Straight Connector 245"/>
          <p:cNvCxnSpPr/>
          <p:nvPr/>
        </p:nvCxnSpPr>
        <p:spPr>
          <a:xfrm flipH="1">
            <a:off x="3723417" y="3816515"/>
            <a:ext cx="42822" cy="864525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247" name="Straight Connector 246"/>
          <p:cNvCxnSpPr/>
          <p:nvPr/>
        </p:nvCxnSpPr>
        <p:spPr>
          <a:xfrm flipH="1">
            <a:off x="3945061" y="3850685"/>
            <a:ext cx="888427" cy="83723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248" name="Straight Connector 247"/>
          <p:cNvCxnSpPr/>
          <p:nvPr/>
        </p:nvCxnSpPr>
        <p:spPr>
          <a:xfrm>
            <a:off x="3992903" y="3868052"/>
            <a:ext cx="928371" cy="832722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pic>
        <p:nvPicPr>
          <p:cNvPr id="144" name="Picture 143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4811304" y="4684809"/>
            <a:ext cx="472830" cy="879018"/>
          </a:xfrm>
          <a:prstGeom prst="rect">
            <a:avLst/>
          </a:prstGeom>
        </p:spPr>
      </p:pic>
      <p:pic>
        <p:nvPicPr>
          <p:cNvPr id="92" name="Picture 91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3565149" y="4681039"/>
            <a:ext cx="472830" cy="879018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6255466" y="5702940"/>
            <a:ext cx="996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P Simplified" panose="020B0604020204020204" pitchFamily="34" charset="0"/>
              </a:rPr>
              <a:t>8G FC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2663990" y="3810478"/>
            <a:ext cx="2064243" cy="862274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26" name="Picture 25" descr="Server_blue_positive.png"/>
          <p:cNvPicPr>
            <a:picLocks noChangeAspect="1"/>
          </p:cNvPicPr>
          <p:nvPr/>
        </p:nvPicPr>
        <p:blipFill rotWithShape="1">
          <a:blip r:embed="rId4" cstate="email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2255050" y="4682302"/>
            <a:ext cx="472830" cy="87901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0502-AFFF-40C9-B4AF-A3F9605275DC}" type="slidenum">
              <a:rPr lang="en-US" smtClean="0"/>
              <a:t>14</a:t>
            </a:fld>
            <a:endParaRPr lang="en-US" dirty="0"/>
          </a:p>
        </p:txBody>
      </p:sp>
      <p:pic>
        <p:nvPicPr>
          <p:cNvPr id="41" name="Picture 40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6264411" y="1213495"/>
            <a:ext cx="535814" cy="592642"/>
          </a:xfrm>
          <a:prstGeom prst="rect">
            <a:avLst/>
          </a:prstGeom>
        </p:spPr>
      </p:pic>
      <p:cxnSp>
        <p:nvCxnSpPr>
          <p:cNvPr id="49" name="Straight Connector 48"/>
          <p:cNvCxnSpPr/>
          <p:nvPr/>
        </p:nvCxnSpPr>
        <p:spPr>
          <a:xfrm flipH="1">
            <a:off x="5131678" y="1785876"/>
            <a:ext cx="1540674" cy="730513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50" name="Straight Connector 49"/>
          <p:cNvCxnSpPr/>
          <p:nvPr/>
        </p:nvCxnSpPr>
        <p:spPr>
          <a:xfrm flipH="1">
            <a:off x="3988960" y="1782193"/>
            <a:ext cx="2330001" cy="719064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pic>
        <p:nvPicPr>
          <p:cNvPr id="216" name="Picture 2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440" y="3465996"/>
            <a:ext cx="771935" cy="386894"/>
          </a:xfrm>
          <a:prstGeom prst="rect">
            <a:avLst/>
          </a:prstGeom>
        </p:spPr>
      </p:pic>
      <p:cxnSp>
        <p:nvCxnSpPr>
          <p:cNvPr id="58" name="Straight Connector 57"/>
          <p:cNvCxnSpPr>
            <a:endCxn id="26" idx="0"/>
          </p:cNvCxnSpPr>
          <p:nvPr/>
        </p:nvCxnSpPr>
        <p:spPr>
          <a:xfrm flipH="1">
            <a:off x="2491465" y="3858638"/>
            <a:ext cx="1108446" cy="823665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pic>
        <p:nvPicPr>
          <p:cNvPr id="231" name="Picture 2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968" y="3440582"/>
            <a:ext cx="771935" cy="386894"/>
          </a:xfrm>
          <a:prstGeom prst="rect">
            <a:avLst/>
          </a:prstGeom>
        </p:spPr>
      </p:pic>
      <p:cxnSp>
        <p:nvCxnSpPr>
          <p:cNvPr id="53" name="Straight Connector 52"/>
          <p:cNvCxnSpPr>
            <a:stCxn id="51" idx="2"/>
          </p:cNvCxnSpPr>
          <p:nvPr/>
        </p:nvCxnSpPr>
        <p:spPr>
          <a:xfrm>
            <a:off x="6408603" y="4482787"/>
            <a:ext cx="915160" cy="372327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54" name="Straight Connector 53"/>
          <p:cNvCxnSpPr>
            <a:stCxn id="99" idx="2"/>
            <a:endCxn id="98" idx="0"/>
          </p:cNvCxnSpPr>
          <p:nvPr/>
        </p:nvCxnSpPr>
        <p:spPr>
          <a:xfrm>
            <a:off x="7510131" y="4487163"/>
            <a:ext cx="10203" cy="361705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57" name="Straight Connector 56"/>
          <p:cNvCxnSpPr>
            <a:endCxn id="51" idx="1"/>
          </p:cNvCxnSpPr>
          <p:nvPr/>
        </p:nvCxnSpPr>
        <p:spPr>
          <a:xfrm>
            <a:off x="4251613" y="3843537"/>
            <a:ext cx="1771022" cy="445803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59" name="Straight Connector 58"/>
          <p:cNvCxnSpPr/>
          <p:nvPr/>
        </p:nvCxnSpPr>
        <p:spPr>
          <a:xfrm>
            <a:off x="5433473" y="3805092"/>
            <a:ext cx="1690691" cy="356407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sp>
        <p:nvSpPr>
          <p:cNvPr id="74" name="TextBox 73"/>
          <p:cNvSpPr txBox="1"/>
          <p:nvPr/>
        </p:nvSpPr>
        <p:spPr>
          <a:xfrm>
            <a:off x="6208788" y="5310731"/>
            <a:ext cx="1262289" cy="48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08">
              <a:spcAft>
                <a:spcPts val="533"/>
              </a:spcAft>
              <a:buSzPct val="100000"/>
            </a:pP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Slow Drain</a:t>
            </a:r>
          </a:p>
          <a:p>
            <a:pPr defTabSz="573308">
              <a:spcAft>
                <a:spcPts val="533"/>
              </a:spcAft>
              <a:buSzPct val="100000"/>
            </a:pP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Server/HBA</a:t>
            </a:r>
          </a:p>
        </p:txBody>
      </p:sp>
      <p:cxnSp>
        <p:nvCxnSpPr>
          <p:cNvPr id="72" name="Straight Connector 71"/>
          <p:cNvCxnSpPr/>
          <p:nvPr/>
        </p:nvCxnSpPr>
        <p:spPr>
          <a:xfrm flipH="1">
            <a:off x="5431223" y="1722434"/>
            <a:ext cx="2956603" cy="813448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pic>
        <p:nvPicPr>
          <p:cNvPr id="75" name="Picture 74" descr="Storage_blue_positive.pn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858" t="36491" r="35531" b="34522"/>
          <a:stretch/>
        </p:blipFill>
        <p:spPr>
          <a:xfrm>
            <a:off x="7913616" y="1186624"/>
            <a:ext cx="535814" cy="592642"/>
          </a:xfrm>
          <a:prstGeom prst="rect">
            <a:avLst/>
          </a:prstGeom>
        </p:spPr>
      </p:pic>
      <p:sp>
        <p:nvSpPr>
          <p:cNvPr id="81" name="TextBox 80"/>
          <p:cNvSpPr txBox="1"/>
          <p:nvPr/>
        </p:nvSpPr>
        <p:spPr>
          <a:xfrm>
            <a:off x="3196677" y="3449363"/>
            <a:ext cx="369012" cy="487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71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411395" y="3435107"/>
            <a:ext cx="329294" cy="487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71" b="1" dirty="0"/>
              <a:t>C</a:t>
            </a:r>
          </a:p>
        </p:txBody>
      </p:sp>
      <p:cxnSp>
        <p:nvCxnSpPr>
          <p:cNvPr id="83" name="Straight Connector 82"/>
          <p:cNvCxnSpPr>
            <a:stCxn id="70" idx="0"/>
          </p:cNvCxnSpPr>
          <p:nvPr/>
        </p:nvCxnSpPr>
        <p:spPr>
          <a:xfrm flipH="1" flipV="1">
            <a:off x="5292026" y="3834068"/>
            <a:ext cx="662981" cy="1178315"/>
          </a:xfrm>
          <a:prstGeom prst="line">
            <a:avLst/>
          </a:prstGeom>
          <a:noFill/>
          <a:ln w="28575" cap="flat">
            <a:solidFill>
              <a:schemeClr val="accent2"/>
            </a:solidFill>
            <a:prstDash val="solid"/>
            <a:round/>
            <a:headEnd/>
            <a:tailEnd/>
          </a:ln>
        </p:spPr>
      </p:cxnSp>
      <p:cxnSp>
        <p:nvCxnSpPr>
          <p:cNvPr id="84" name="Straight Connector 83"/>
          <p:cNvCxnSpPr/>
          <p:nvPr/>
        </p:nvCxnSpPr>
        <p:spPr>
          <a:xfrm flipH="1" flipV="1">
            <a:off x="4096644" y="3851992"/>
            <a:ext cx="1699662" cy="1117144"/>
          </a:xfrm>
          <a:prstGeom prst="line">
            <a:avLst/>
          </a:prstGeom>
          <a:noFill/>
          <a:ln w="28575" cap="flat">
            <a:solidFill>
              <a:schemeClr val="accent2"/>
            </a:solidFill>
            <a:prstDash val="solid"/>
            <a:round/>
            <a:headEnd/>
            <a:tailEnd/>
          </a:ln>
        </p:spPr>
      </p:cxnSp>
      <p:pic>
        <p:nvPicPr>
          <p:cNvPr id="51" name="Picture 5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635" y="4095893"/>
            <a:ext cx="771935" cy="386894"/>
          </a:xfrm>
          <a:prstGeom prst="rect">
            <a:avLst/>
          </a:prstGeom>
        </p:spPr>
      </p:pic>
      <p:pic>
        <p:nvPicPr>
          <p:cNvPr id="70" name="Picture 69" descr="Server_blue_positive.png"/>
          <p:cNvPicPr>
            <a:picLocks noChangeAspect="1"/>
          </p:cNvPicPr>
          <p:nvPr/>
        </p:nvPicPr>
        <p:blipFill rotWithShape="1">
          <a:blip r:embed="rId4" cstate="email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5718591" y="5012383"/>
            <a:ext cx="472830" cy="879018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accent2"/>
            </a:solidFill>
          </a:ln>
        </p:spPr>
      </p:pic>
      <p:cxnSp>
        <p:nvCxnSpPr>
          <p:cNvPr id="85" name="Straight Connector 84"/>
          <p:cNvCxnSpPr/>
          <p:nvPr/>
        </p:nvCxnSpPr>
        <p:spPr>
          <a:xfrm flipH="1">
            <a:off x="4179162" y="1709039"/>
            <a:ext cx="3734454" cy="842868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sp>
        <p:nvSpPr>
          <p:cNvPr id="71" name="Rectangle 92"/>
          <p:cNvSpPr>
            <a:spLocks noChangeArrowheads="1"/>
          </p:cNvSpPr>
          <p:nvPr/>
        </p:nvSpPr>
        <p:spPr bwMode="auto">
          <a:xfrm>
            <a:off x="9814538" y="5680996"/>
            <a:ext cx="624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41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Native FC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3" name="Line 14"/>
          <p:cNvSpPr>
            <a:spLocks noChangeShapeType="1"/>
          </p:cNvSpPr>
          <p:nvPr/>
        </p:nvSpPr>
        <p:spPr bwMode="auto">
          <a:xfrm flipV="1">
            <a:off x="9160273" y="5801154"/>
            <a:ext cx="513218" cy="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121856" tIns="60928" rIns="121856" bIns="60928" numCol="1" anchor="t" anchorCtr="0" compatLnSpc="1">
            <a:prstTxWarp prst="textNoShape">
              <a:avLst/>
            </a:prstTxWarp>
          </a:bodyPr>
          <a:lstStyle/>
          <a:p>
            <a:pPr defTabSz="914134"/>
            <a:endParaRPr lang="en-US" sz="1200" dirty="0">
              <a:solidFill>
                <a:prstClr val="black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 flipV="1">
            <a:off x="9160273" y="5620805"/>
            <a:ext cx="513218" cy="1576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sp>
        <p:nvSpPr>
          <p:cNvPr id="86" name="Rectangle 92"/>
          <p:cNvSpPr>
            <a:spLocks noChangeArrowheads="1"/>
          </p:cNvSpPr>
          <p:nvPr/>
        </p:nvSpPr>
        <p:spPr bwMode="auto">
          <a:xfrm>
            <a:off x="9814537" y="5479615"/>
            <a:ext cx="624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1218541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cs typeface="Arial" pitchFamily="34" charset="0"/>
              </a:rPr>
              <a:t>Native FC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87" name="Picture 8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528" y="2514532"/>
            <a:ext cx="771935" cy="386894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672" y="2508066"/>
            <a:ext cx="771935" cy="386894"/>
          </a:xfrm>
          <a:prstGeom prst="rect">
            <a:avLst/>
          </a:prstGeom>
        </p:spPr>
      </p:pic>
      <p:cxnSp>
        <p:nvCxnSpPr>
          <p:cNvPr id="89" name="Straight Connector 88"/>
          <p:cNvCxnSpPr/>
          <p:nvPr/>
        </p:nvCxnSpPr>
        <p:spPr>
          <a:xfrm>
            <a:off x="3619281" y="2909715"/>
            <a:ext cx="25913" cy="564569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cxnSp>
        <p:nvCxnSpPr>
          <p:cNvPr id="90" name="Straight Connector 89"/>
          <p:cNvCxnSpPr/>
          <p:nvPr/>
        </p:nvCxnSpPr>
        <p:spPr>
          <a:xfrm flipH="1">
            <a:off x="5245400" y="2870061"/>
            <a:ext cx="1776" cy="554460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91" name="Straight Connector 90"/>
          <p:cNvCxnSpPr/>
          <p:nvPr/>
        </p:nvCxnSpPr>
        <p:spPr>
          <a:xfrm flipH="1">
            <a:off x="4811304" y="2881303"/>
            <a:ext cx="3402" cy="552805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93" name="Straight Connector 92"/>
          <p:cNvCxnSpPr/>
          <p:nvPr/>
        </p:nvCxnSpPr>
        <p:spPr>
          <a:xfrm>
            <a:off x="4035869" y="2886995"/>
            <a:ext cx="21329" cy="586386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  <p:sp>
        <p:nvSpPr>
          <p:cNvPr id="94" name="TextBox 93"/>
          <p:cNvSpPr txBox="1"/>
          <p:nvPr/>
        </p:nvSpPr>
        <p:spPr>
          <a:xfrm>
            <a:off x="3160507" y="2506244"/>
            <a:ext cx="369012" cy="487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71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5546420" y="2531454"/>
            <a:ext cx="329294" cy="487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71" b="1" dirty="0"/>
              <a:t>C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963399" y="2940358"/>
            <a:ext cx="14272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P Simplified" panose="020B0604020204020204" pitchFamily="34" charset="0"/>
              </a:rPr>
              <a:t>2 or 4x32G Trunk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1953303" y="3003815"/>
            <a:ext cx="1347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P Simplified" panose="020B0604020204020204" pitchFamily="34" charset="0"/>
              </a:rPr>
              <a:t>2 or 4x32G Trunk</a:t>
            </a:r>
          </a:p>
        </p:txBody>
      </p:sp>
      <p:pic>
        <p:nvPicPr>
          <p:cNvPr id="98" name="Picture 97" descr="Server_blue_positive.png"/>
          <p:cNvPicPr>
            <a:picLocks noChangeAspect="1"/>
          </p:cNvPicPr>
          <p:nvPr/>
        </p:nvPicPr>
        <p:blipFill rotWithShape="1">
          <a:blip r:embed="rId4" cstate="email">
            <a:biLevel thresh="7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7283919" y="4848867"/>
            <a:ext cx="472830" cy="879018"/>
          </a:xfrm>
          <a:prstGeom prst="rect">
            <a:avLst/>
          </a:prstGeom>
        </p:spPr>
      </p:pic>
      <p:pic>
        <p:nvPicPr>
          <p:cNvPr id="99" name="Picture 9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163" y="4100268"/>
            <a:ext cx="771935" cy="386894"/>
          </a:xfrm>
          <a:prstGeom prst="rect">
            <a:avLst/>
          </a:prstGeom>
        </p:spPr>
      </p:pic>
      <p:pic>
        <p:nvPicPr>
          <p:cNvPr id="101" name="Picture 10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1544" y="2990279"/>
            <a:ext cx="455745" cy="455745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410" y="2938335"/>
            <a:ext cx="455745" cy="455745"/>
          </a:xfrm>
          <a:prstGeom prst="rect">
            <a:avLst/>
          </a:prstGeom>
        </p:spPr>
      </p:pic>
      <p:pic>
        <p:nvPicPr>
          <p:cNvPr id="103" name="Picture 10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349" y="2940193"/>
            <a:ext cx="455745" cy="455745"/>
          </a:xfrm>
          <a:prstGeom prst="rect">
            <a:avLst/>
          </a:prstGeom>
        </p:spPr>
      </p:pic>
      <p:pic>
        <p:nvPicPr>
          <p:cNvPr id="104" name="Picture 10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198" y="2971313"/>
            <a:ext cx="455745" cy="455745"/>
          </a:xfrm>
          <a:prstGeom prst="rect">
            <a:avLst/>
          </a:prstGeom>
        </p:spPr>
      </p:pic>
      <p:sp>
        <p:nvSpPr>
          <p:cNvPr id="125" name="TextBox 124"/>
          <p:cNvSpPr txBox="1"/>
          <p:nvPr/>
        </p:nvSpPr>
        <p:spPr>
          <a:xfrm>
            <a:off x="6013623" y="2435320"/>
            <a:ext cx="767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P Simplified" panose="020B0604020204020204" pitchFamily="34" charset="0"/>
              </a:rPr>
              <a:t>FC switch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6022636" y="3349240"/>
            <a:ext cx="767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P Simplified" panose="020B0604020204020204" pitchFamily="34" charset="0"/>
              </a:rPr>
              <a:t>FC switch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2307223" y="2461984"/>
            <a:ext cx="767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P Simplified" panose="020B0604020204020204" pitchFamily="34" charset="0"/>
              </a:rPr>
              <a:t>FC switch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274512" y="3403127"/>
            <a:ext cx="767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P Simplified" panose="020B0604020204020204" pitchFamily="34" charset="0"/>
              </a:rPr>
              <a:t>FC switch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294433" y="2461984"/>
            <a:ext cx="666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P Simplified" panose="020B0604020204020204" pitchFamily="34" charset="0"/>
              </a:rPr>
              <a:t>32G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6291733" y="3356899"/>
            <a:ext cx="666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P Simplified" panose="020B0604020204020204" pitchFamily="34" charset="0"/>
              </a:rPr>
              <a:t>32G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609764" y="2466433"/>
            <a:ext cx="666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P Simplified" panose="020B0604020204020204" pitchFamily="34" charset="0"/>
              </a:rPr>
              <a:t>32G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2591850" y="3391592"/>
            <a:ext cx="666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HP Simplified" panose="020B0604020204020204" pitchFamily="34" charset="0"/>
              </a:rPr>
              <a:t>32G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3362945" y="5531084"/>
            <a:ext cx="1206265" cy="48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08">
              <a:spcAft>
                <a:spcPts val="533"/>
              </a:spcAft>
              <a:buSzPct val="100000"/>
            </a:pP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</a:t>
            </a:r>
          </a:p>
          <a:p>
            <a:pPr defTabSz="573308">
              <a:spcAft>
                <a:spcPts val="533"/>
              </a:spcAft>
              <a:buSzPct val="100000"/>
            </a:pP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FC-</a:t>
            </a:r>
            <a:r>
              <a:rPr lang="en-US" sz="1066" b="1" dirty="0" err="1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NVMe</a:t>
            </a: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HBA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7280354" y="5663985"/>
            <a:ext cx="819762" cy="48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08">
              <a:spcAft>
                <a:spcPts val="533"/>
              </a:spcAft>
              <a:buSzPct val="100000"/>
            </a:pP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</a:t>
            </a:r>
          </a:p>
          <a:p>
            <a:pPr defTabSz="573308">
              <a:spcAft>
                <a:spcPts val="533"/>
              </a:spcAft>
              <a:buSzPct val="100000"/>
            </a:pP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G6 FC HBA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145929" y="5570870"/>
            <a:ext cx="819762" cy="48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08">
              <a:spcAft>
                <a:spcPts val="533"/>
              </a:spcAft>
              <a:buSzPct val="100000"/>
            </a:pP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</a:t>
            </a:r>
          </a:p>
          <a:p>
            <a:pPr defTabSz="573308">
              <a:spcAft>
                <a:spcPts val="533"/>
              </a:spcAft>
              <a:buSzPct val="100000"/>
            </a:pP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G6 FC HBA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4670335" y="5493180"/>
            <a:ext cx="1206265" cy="48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08">
              <a:spcAft>
                <a:spcPts val="533"/>
              </a:spcAft>
              <a:buSzPct val="100000"/>
            </a:pP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</a:t>
            </a:r>
          </a:p>
          <a:p>
            <a:pPr defTabSz="573308">
              <a:spcAft>
                <a:spcPts val="533"/>
              </a:spcAft>
              <a:buSzPct val="100000"/>
            </a:pP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FC-</a:t>
            </a:r>
            <a:r>
              <a:rPr lang="en-US" sz="1066" b="1" dirty="0" err="1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NVMe</a:t>
            </a: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HBA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2115502" y="679162"/>
            <a:ext cx="1382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08">
              <a:buSzPct val="100000"/>
            </a:pPr>
            <a:r>
              <a:rPr lang="en-US" sz="1400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G6 FC-NVMe </a:t>
            </a:r>
          </a:p>
          <a:p>
            <a:pPr defTabSz="573308">
              <a:buSzPct val="100000"/>
            </a:pPr>
            <a:r>
              <a:rPr lang="en-US" sz="1400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Storage Target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4356713" y="675171"/>
            <a:ext cx="1382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08">
              <a:buSzPct val="100000"/>
            </a:pPr>
            <a:r>
              <a:rPr lang="en-US" sz="1400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G6 FC-NVMe </a:t>
            </a:r>
          </a:p>
          <a:p>
            <a:pPr defTabSz="573308">
              <a:buSzPct val="100000"/>
            </a:pPr>
            <a:r>
              <a:rPr lang="en-US" sz="1400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Storage Target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6138322" y="696322"/>
            <a:ext cx="1382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08">
              <a:buSzPct val="100000"/>
            </a:pPr>
            <a:r>
              <a:rPr lang="en-US" sz="1400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G6 FC-NVMe </a:t>
            </a:r>
          </a:p>
          <a:p>
            <a:pPr defTabSz="573308">
              <a:buSzPct val="100000"/>
            </a:pPr>
            <a:r>
              <a:rPr lang="en-US" sz="1400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Storage Target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7839418" y="679162"/>
            <a:ext cx="1320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08">
              <a:buSzPct val="100000"/>
            </a:pPr>
            <a:r>
              <a:rPr lang="en-US" sz="1333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G6 FC  </a:t>
            </a:r>
          </a:p>
          <a:p>
            <a:pPr defTabSz="573308">
              <a:buSzPct val="100000"/>
            </a:pPr>
            <a:r>
              <a:rPr lang="en-US" sz="1400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Storage Target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5980217" y="4526035"/>
            <a:ext cx="988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NPV or AG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37391" y="4080219"/>
            <a:ext cx="988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NPV or AG </a:t>
            </a:r>
          </a:p>
        </p:txBody>
      </p:sp>
      <p:pic>
        <p:nvPicPr>
          <p:cNvPr id="143" name="Picture 142" descr="Server_blue_positive.pn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01" t="33216" r="40145" b="32804"/>
          <a:stretch/>
        </p:blipFill>
        <p:spPr>
          <a:xfrm>
            <a:off x="8254457" y="4848867"/>
            <a:ext cx="472830" cy="879018"/>
          </a:xfrm>
          <a:prstGeom prst="rect">
            <a:avLst/>
          </a:prstGeom>
        </p:spPr>
      </p:pic>
      <p:sp>
        <p:nvSpPr>
          <p:cNvPr id="145" name="TextBox 144"/>
          <p:cNvSpPr txBox="1"/>
          <p:nvPr/>
        </p:nvSpPr>
        <p:spPr>
          <a:xfrm>
            <a:off x="8210618" y="5674836"/>
            <a:ext cx="1206265" cy="484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308">
              <a:spcAft>
                <a:spcPts val="533"/>
              </a:spcAft>
              <a:buSzPct val="100000"/>
            </a:pP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Server/</a:t>
            </a:r>
          </a:p>
          <a:p>
            <a:pPr defTabSz="573308">
              <a:spcAft>
                <a:spcPts val="533"/>
              </a:spcAft>
              <a:buSzPct val="100000"/>
            </a:pP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FC-</a:t>
            </a:r>
            <a:r>
              <a:rPr lang="en-US" sz="1066" b="1" dirty="0" err="1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NVMe</a:t>
            </a:r>
            <a:r>
              <a:rPr lang="en-US" sz="1066" b="1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 HBA</a:t>
            </a:r>
          </a:p>
        </p:txBody>
      </p:sp>
      <p:cxnSp>
        <p:nvCxnSpPr>
          <p:cNvPr id="146" name="Straight Connector 145"/>
          <p:cNvCxnSpPr/>
          <p:nvPr/>
        </p:nvCxnSpPr>
        <p:spPr>
          <a:xfrm>
            <a:off x="7795488" y="4487162"/>
            <a:ext cx="857189" cy="353254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/>
            <a:tailEnd/>
          </a:ln>
        </p:spPr>
      </p:cxnSp>
      <p:cxnSp>
        <p:nvCxnSpPr>
          <p:cNvPr id="147" name="Straight Connector 146"/>
          <p:cNvCxnSpPr/>
          <p:nvPr/>
        </p:nvCxnSpPr>
        <p:spPr>
          <a:xfrm>
            <a:off x="6763748" y="4448852"/>
            <a:ext cx="1561822" cy="395641"/>
          </a:xfrm>
          <a:prstGeom prst="line">
            <a:avLst/>
          </a:prstGeom>
          <a:noFill/>
          <a:ln w="28575" cap="flat">
            <a:solidFill>
              <a:srgbClr val="00B050"/>
            </a:solidFill>
            <a:prstDash val="solid"/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777128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FCIA Plugfest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August 2023 – Two Information calls (this call)</a:t>
            </a:r>
          </a:p>
          <a:p>
            <a:r>
              <a:rPr lang="en-US" dirty="0" smtClean="0"/>
              <a:t>Sept 11 2023 - Registration and signed Confidentiality Agreement</a:t>
            </a:r>
          </a:p>
          <a:p>
            <a:pPr lvl="1"/>
            <a:r>
              <a:rPr lang="en-US" dirty="0" smtClean="0"/>
              <a:t>Interested companies </a:t>
            </a:r>
            <a:r>
              <a:rPr lang="en-US" dirty="0"/>
              <a:t>can sign up </a:t>
            </a:r>
            <a:r>
              <a:rPr lang="en-US" dirty="0" smtClean="0"/>
              <a:t>at:</a:t>
            </a:r>
          </a:p>
          <a:p>
            <a:pPr lvl="2"/>
            <a:r>
              <a:rPr lang="en-US" dirty="0" smtClean="0"/>
              <a:t> </a:t>
            </a:r>
            <a:r>
              <a:rPr lang="en-US" dirty="0">
                <a:hlinkClick r:id="rId2"/>
              </a:rPr>
              <a:t>https://fibrechannel.org/plugfest-general-info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Sept 12 – Oct 20 – Weekly (confidential) Planning Meetings</a:t>
            </a:r>
          </a:p>
          <a:p>
            <a:pPr lvl="1"/>
            <a:r>
              <a:rPr lang="en-US" dirty="0" smtClean="0"/>
              <a:t>Detailed development of </a:t>
            </a:r>
            <a:r>
              <a:rPr lang="en-US" dirty="0" err="1" smtClean="0"/>
              <a:t>plugfest</a:t>
            </a:r>
            <a:r>
              <a:rPr lang="en-US" dirty="0" smtClean="0"/>
              <a:t> </a:t>
            </a:r>
            <a:r>
              <a:rPr lang="en-US" dirty="0" err="1" smtClean="0"/>
              <a:t>testplan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Only companies that have registered and signed Confidentiality Agreement can attend</a:t>
            </a:r>
          </a:p>
          <a:p>
            <a:r>
              <a:rPr lang="en-US" dirty="0" smtClean="0"/>
              <a:t>October 23-27 – Plugfest week</a:t>
            </a:r>
          </a:p>
          <a:p>
            <a:r>
              <a:rPr lang="en-US" dirty="0" smtClean="0"/>
              <a:t>November – Post Plugfest review and PR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68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Night Reception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4480"/>
            <a:ext cx="7547263" cy="3940387"/>
          </a:xfrm>
        </p:spPr>
        <p:txBody>
          <a:bodyPr/>
          <a:lstStyle/>
          <a:p>
            <a:r>
              <a:rPr lang="en-US" dirty="0" smtClean="0"/>
              <a:t>Possible reception on Wednesday evening</a:t>
            </a:r>
          </a:p>
          <a:p>
            <a:r>
              <a:rPr lang="en-US" dirty="0" smtClean="0"/>
              <a:t>Traditionally we do this at the Portsmouth Brewery</a:t>
            </a:r>
          </a:p>
          <a:p>
            <a:pPr lvl="1"/>
            <a:r>
              <a:rPr lang="en-US" dirty="0" smtClean="0"/>
              <a:t>Food, Drinks</a:t>
            </a:r>
          </a:p>
          <a:p>
            <a:pPr lvl="1"/>
            <a:r>
              <a:rPr lang="en-US" dirty="0" smtClean="0"/>
              <a:t>Play Pool, Shuffleboard, Socialize….</a:t>
            </a:r>
          </a:p>
          <a:p>
            <a:r>
              <a:rPr lang="en-US" dirty="0" smtClean="0"/>
              <a:t>Sponsors needed</a:t>
            </a:r>
          </a:p>
          <a:p>
            <a:pPr lvl="1"/>
            <a:r>
              <a:rPr lang="en-US" dirty="0" smtClean="0"/>
              <a:t>$500 and be an FC industry supporter!</a:t>
            </a:r>
            <a:endParaRPr lang="en-US" dirty="0"/>
          </a:p>
        </p:txBody>
      </p:sp>
      <p:pic>
        <p:nvPicPr>
          <p:cNvPr id="2050" name="Picture 2" descr="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876" y="1554480"/>
            <a:ext cx="3281525" cy="4375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293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Plugfest Information Fees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FCIA Plugfest information website (not UNH-IOL)</a:t>
            </a:r>
          </a:p>
          <a:p>
            <a:pPr lvl="1"/>
            <a:r>
              <a:rPr lang="en-US" dirty="0">
                <a:hlinkClick r:id="rId2"/>
              </a:rPr>
              <a:t>https://fibrechannel.org/plugfest-general-info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Registration Fees</a:t>
            </a:r>
          </a:p>
          <a:p>
            <a:pPr lvl="1"/>
            <a:r>
              <a:rPr lang="en-US" dirty="0" smtClean="0"/>
              <a:t>Sponsor Member  $1500</a:t>
            </a:r>
          </a:p>
          <a:p>
            <a:pPr lvl="1"/>
            <a:r>
              <a:rPr lang="en-US" dirty="0" smtClean="0"/>
              <a:t>Principal Member $1750</a:t>
            </a:r>
          </a:p>
          <a:p>
            <a:pPr lvl="1"/>
            <a:r>
              <a:rPr lang="en-US" dirty="0" smtClean="0"/>
              <a:t>Observer Member $2250</a:t>
            </a:r>
          </a:p>
          <a:p>
            <a:pPr lvl="1"/>
            <a:r>
              <a:rPr lang="en-US" dirty="0" smtClean="0"/>
              <a:t>Non-Members	$2500*</a:t>
            </a:r>
          </a:p>
          <a:p>
            <a:pPr lvl="2"/>
            <a:r>
              <a:rPr lang="en-US" dirty="0" smtClean="0"/>
              <a:t>Includes $1000 credit toward FCIA associate level membership or above by 7/1/2024</a:t>
            </a:r>
          </a:p>
          <a:p>
            <a:r>
              <a:rPr lang="en-US" dirty="0" smtClean="0"/>
              <a:t>Includes catered lunch for up to 2 company attendees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08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Plugfest Confidentiality Agreement (NDA)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Encourages free and open communication during the </a:t>
            </a:r>
            <a:r>
              <a:rPr lang="en-US" dirty="0" err="1" smtClean="0"/>
              <a:t>plugfest</a:t>
            </a:r>
            <a:endParaRPr lang="en-US" dirty="0" smtClean="0"/>
          </a:p>
          <a:p>
            <a:r>
              <a:rPr lang="en-US" dirty="0" smtClean="0"/>
              <a:t>Discourages anti-competitive activities</a:t>
            </a:r>
          </a:p>
          <a:p>
            <a:r>
              <a:rPr lang="en-US" dirty="0" smtClean="0"/>
              <a:t>Must be signed before test planning begins</a:t>
            </a:r>
          </a:p>
          <a:p>
            <a:pPr lvl="1"/>
            <a:r>
              <a:rPr lang="en-US" dirty="0" smtClean="0"/>
              <a:t>You will not be allowed into planning calls or included in group emails if a signed copy is not on file with the FCIA.</a:t>
            </a:r>
          </a:p>
          <a:p>
            <a:pPr lvl="1"/>
            <a:r>
              <a:rPr lang="en-US" dirty="0"/>
              <a:t>https://fibrechannel.org/wp-content/uploads/2023/08/NDA-Plugfest-2023-update.pdf</a:t>
            </a:r>
          </a:p>
        </p:txBody>
      </p:sp>
    </p:spTree>
    <p:extLst>
      <p:ext uri="{BB962C8B-B14F-4D97-AF65-F5344CB8AC3E}">
        <p14:creationId xmlns:p14="http://schemas.microsoft.com/office/powerpoint/2010/main" val="292240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369" y="174293"/>
            <a:ext cx="10515600" cy="1325563"/>
          </a:xfrm>
        </p:spPr>
        <p:txBody>
          <a:bodyPr/>
          <a:lstStyle/>
          <a:p>
            <a:r>
              <a:rPr lang="en-GB" dirty="0" err="1"/>
              <a:t>PlugFest</a:t>
            </a:r>
            <a:r>
              <a:rPr lang="en-GB" dirty="0"/>
              <a:t> </a:t>
            </a:r>
            <a:r>
              <a:rPr lang="en-GB" dirty="0" smtClean="0"/>
              <a:t>topology  - </a:t>
            </a:r>
            <a:r>
              <a:rPr lang="en-GB" sz="2800" dirty="0" smtClean="0"/>
              <a:t>1GbE OOB MGMT SWITCH (~16 PORTS)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242" y="1298748"/>
            <a:ext cx="8626588" cy="53100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406581" y="3372465"/>
            <a:ext cx="191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Verify FDMI data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247720" y="1882162"/>
            <a:ext cx="2423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RJ45 serial switch or USB to RJ45 adapters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75187" y="2905433"/>
            <a:ext cx="1915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Demonstrate trunk advantage vs ISLs (DSL)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453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80" y="137651"/>
            <a:ext cx="10515600" cy="904107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PlugFest</a:t>
            </a:r>
            <a:r>
              <a:rPr lang="en-US" sz="3200" dirty="0" smtClean="0"/>
              <a:t> Participants       mailto:plugfest@lists.fibrechannel.org</a:t>
            </a:r>
            <a:endParaRPr lang="en-GB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617085"/>
              </p:ext>
            </p:extLst>
          </p:nvPr>
        </p:nvGraphicFramePr>
        <p:xfrm>
          <a:off x="383458" y="786581"/>
          <a:ext cx="11385755" cy="59758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2051"/>
                <a:gridCol w="1071717"/>
                <a:gridCol w="2871019"/>
                <a:gridCol w="3232250"/>
                <a:gridCol w="1568753"/>
                <a:gridCol w="1589965"/>
              </a:tblGrid>
              <a:tr h="50369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GB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Adtran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Andy – out Thursday and Friday.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 to point link equipment  - 16/32 with Cisco demonstrated – need to test 64GFC; Brocade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64/32/16 demonstrated.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shelf two blades – support MMF or SMF  HOST connectivity and trunks and mixed speeds.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Cisco and Brocade on different client ports at same time.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longer latency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Supports a x7 lane trunk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369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Amphenol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64GFC Transceivers supported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by Marvell and HPE-Q.</a:t>
                      </a:r>
                      <a:endParaRPr lang="en-GB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working on providing OM4  LC cables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5474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Broadcom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servers – I or T SPDK – share </a:t>
                      </a:r>
                      <a:r>
                        <a:rPr lang="en-GB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NVMe-oF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target. 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Brocade G720 switches – check for extension and trunk license ?</a:t>
                      </a:r>
                      <a:endParaRPr lang="en-GB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FPIN LI in Linux – sent to host MPIO path management flap .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Note: if device not registered for FPIN it is difficult to identify congestion cause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Switch and adapter Optic lock –  will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try to bring adapter unlocked FW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Oversubscription + long latency</a:t>
                      </a:r>
                    </a:p>
                  </a:txBody>
                  <a:tcPr marL="9525" marR="9525" marT="9525" marB="0" anchor="b"/>
                </a:tc>
              </a:tr>
              <a:tr h="31997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Cisco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Kiran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switches –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trunking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+ E port all features are supported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Dozen optics,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just a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couple of LRs – 64/32G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997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EXFO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Eric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Two 88480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two 88360 32G/64G interop with optics.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with point to point for fabric – training and login. 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Serves an end point to validate link level protocol and signal quality. BER analysis.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32G/64G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interop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369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HPE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Barry and Matt</a:t>
                      </a: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Barry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out Wednesday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  64GFC Q and E HBAs for IOL server install.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 DL360 G11 servers - B and Q 64GFC HBAs;</a:t>
                      </a: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32/16/8GFC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HBA;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Sanblaze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FC 6x64GFC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OM4 cables </a:t>
                      </a:r>
                    </a:p>
                    <a:p>
                      <a:pPr algn="l" fontAlgn="b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mgmt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laptop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1G OOB </a:t>
                      </a:r>
                      <a:r>
                        <a:rPr lang="en-GB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mgmt</a:t>
                      </a:r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switch (172.17.xx.xx subnet) + RJ45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Serial switch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91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Marvell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servers – 3 OSs – RH, WS, Ubuntu – 64GFC HBA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32GFC HBA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UNH server and other testing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HBA Optics lock not implemented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9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8. NetApp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Sunil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tbd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891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GB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Sanblaze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Steve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Capability to Send FPIN – but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does not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cause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congestion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SANBlaze servers – 8 FC ports available I or T; 2 64GFC Marvell HBAs; 2 64G Broadcom HBAs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of 8 ports can be I or T;  FC or FC-</a:t>
                      </a:r>
                      <a:r>
                        <a:rPr lang="en-GB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NVMe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369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Teledyne </a:t>
                      </a:r>
                      <a:r>
                        <a:rPr lang="en-GB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LeCroy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Jim/Craig/Josh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M648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inline initially on B and C ISL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Jammer licensed to drop credits to idle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 status on return path to cause an LI event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6846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 </a:t>
                      </a:r>
                      <a:r>
                        <a:rPr lang="en-GB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UNH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James and Tim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GPT bench layout - Switches and analyzers and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Adtran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blades in center,  servers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edges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or 3 systems for 64/32GFC HBA installs for Ubuntu/Interact FC-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NVMe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conformance tests </a:t>
                      </a:r>
                    </a:p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Medusa licenses available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 install 64GFC HBAs – can setup as regular servers with 32G or 64G HBAs</a:t>
                      </a:r>
                    </a:p>
                  </a:txBody>
                  <a:tcPr marL="9525" marR="9525" marT="9525" marB="0" anchor="b"/>
                </a:tc>
              </a:tr>
              <a:tr h="50369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 count 15 to 20</a:t>
                      </a:r>
                      <a:endParaRPr lang="en-GB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Shipping – arrive by Oct. 20.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  <a:r>
                        <a:rPr lang="en-GB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Packing can be supported by the IOL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Food service – is good to go.</a:t>
                      </a:r>
                    </a:p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Holliday Inn Express is within walking distance</a:t>
                      </a:r>
                    </a:p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4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Tracks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43936"/>
              </p:ext>
            </p:extLst>
          </p:nvPr>
        </p:nvGraphicFramePr>
        <p:xfrm>
          <a:off x="560441" y="1772625"/>
          <a:ext cx="11021963" cy="47363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1544"/>
                <a:gridCol w="879924"/>
                <a:gridCol w="1691103"/>
                <a:gridCol w="879924"/>
                <a:gridCol w="879924"/>
                <a:gridCol w="879924"/>
                <a:gridCol w="879924"/>
                <a:gridCol w="879924"/>
                <a:gridCol w="879924"/>
                <a:gridCol w="879924"/>
                <a:gridCol w="879924"/>
              </a:tblGrid>
              <a:tr h="163322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M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Tu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W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Th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F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Adtran-B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Adtran-C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Amphenol-xcvrs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SW1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SW2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Broadcom S2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Cisco SW1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Cisco Sw2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EXFO-1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verify all 64GFC xcvrs 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EXFO-2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SBZ-T1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HPE SBZ-T2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Marvell S1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Marvell S2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NetApp 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Sanblaze SE1-T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Sanblaze SQ2-T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Sanblaze SE1-I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Sanblaze SQ2-I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TDLC-1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TDLC-2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UNH-S1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 rowSpan="3"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Each HBA model conformance verified by INTERACT with Q and E SBZ target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UNH-S2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  <a:tr h="163322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UNH-S3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02" marR="7502" marT="750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5046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UNH-IOL Interact use for FC-</a:t>
            </a:r>
            <a:r>
              <a:rPr lang="en-US" sz="3600" dirty="0" err="1" smtClean="0"/>
              <a:t>NVMe</a:t>
            </a:r>
            <a:r>
              <a:rPr lang="en-US" sz="3600" dirty="0" smtClean="0"/>
              <a:t> conformance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Ubuntu</a:t>
            </a:r>
            <a:r>
              <a:rPr lang="en-GB" dirty="0"/>
              <a:t> 20.04 &amp; 22.04 are stable and will be capable of running Interact fully, so if you plan to use these operating systems you should be all </a:t>
            </a:r>
            <a:r>
              <a:rPr lang="en-GB" dirty="0" smtClean="0"/>
              <a:t>set</a:t>
            </a:r>
            <a:r>
              <a:rPr lang="en-GB" dirty="0"/>
              <a:t>!</a:t>
            </a:r>
          </a:p>
          <a:p>
            <a:pPr lvl="1"/>
            <a:r>
              <a:rPr lang="en-US" dirty="0" smtClean="0"/>
              <a:t>22.04 Kernel 5.15 downgrade to 5.10 (less coverage if cannot downgrade)</a:t>
            </a:r>
            <a:endParaRPr lang="en-GB" dirty="0"/>
          </a:p>
          <a:p>
            <a:r>
              <a:rPr lang="en-GB" dirty="0"/>
              <a:t>For RHEL 9.1 &amp; 9.2  we ran into more issues </a:t>
            </a:r>
            <a:r>
              <a:rPr lang="en-GB" dirty="0" smtClean="0"/>
              <a:t>than</a:t>
            </a:r>
            <a:r>
              <a:rPr lang="en-GB" dirty="0"/>
              <a:t> </a:t>
            </a:r>
            <a:r>
              <a:rPr lang="en-GB" dirty="0" smtClean="0"/>
              <a:t>occurred </a:t>
            </a:r>
            <a:r>
              <a:rPr lang="en-GB" dirty="0"/>
              <a:t>on 9.0. </a:t>
            </a:r>
            <a:endParaRPr lang="en-GB" dirty="0" smtClean="0"/>
          </a:p>
          <a:p>
            <a:pPr lvl="1"/>
            <a:r>
              <a:rPr lang="en-GB" dirty="0" smtClean="0"/>
              <a:t>While </a:t>
            </a:r>
            <a:r>
              <a:rPr lang="en-GB" dirty="0"/>
              <a:t>we can get the tool installed the kernel is limiting the number of tests that can be run substantially on initial testing.  </a:t>
            </a:r>
          </a:p>
          <a:p>
            <a:pPr lvl="1"/>
            <a:r>
              <a:rPr lang="en-GB" dirty="0"/>
              <a:t>The main issue we are running into is the newer kernel has config_struct_devmem enabled. </a:t>
            </a:r>
            <a:endParaRPr lang="en-GB" dirty="0" smtClean="0"/>
          </a:p>
          <a:p>
            <a:pPr lvl="2"/>
            <a:r>
              <a:rPr lang="en-GB" dirty="0" smtClean="0"/>
              <a:t>This </a:t>
            </a:r>
            <a:r>
              <a:rPr lang="en-GB" dirty="0"/>
              <a:t>causes two NVMe cli commands to fail (nvme list, &amp; show-regs) these commands are the only commands that map </a:t>
            </a:r>
            <a:r>
              <a:rPr lang="en-GB" dirty="0" smtClean="0"/>
              <a:t>PCIe </a:t>
            </a:r>
            <a:r>
              <a:rPr lang="en-GB" dirty="0"/>
              <a:t>bars into user space. </a:t>
            </a:r>
          </a:p>
          <a:p>
            <a:pPr lvl="2"/>
            <a:r>
              <a:rPr lang="en-GB" dirty="0"/>
              <a:t>T</a:t>
            </a:r>
            <a:r>
              <a:rPr lang="en-GB" dirty="0" smtClean="0"/>
              <a:t>his </a:t>
            </a:r>
            <a:r>
              <a:rPr lang="en-GB" dirty="0"/>
              <a:t>issue is occurring on PCIe and it might not occur on a fabrics </a:t>
            </a:r>
            <a:r>
              <a:rPr lang="en-GB" dirty="0" smtClean="0"/>
              <a:t>setup.</a:t>
            </a:r>
          </a:p>
          <a:p>
            <a:pPr lvl="2"/>
            <a:r>
              <a:rPr lang="en-GB" dirty="0" smtClean="0"/>
              <a:t> Interact relies </a:t>
            </a:r>
            <a:r>
              <a:rPr lang="en-GB" dirty="0"/>
              <a:t>on the get-property command instead. </a:t>
            </a:r>
            <a:endParaRPr lang="en-GB" dirty="0" smtClean="0"/>
          </a:p>
          <a:p>
            <a:pPr lvl="2"/>
            <a:r>
              <a:rPr lang="en-GB" dirty="0"/>
              <a:t>F</a:t>
            </a:r>
            <a:r>
              <a:rPr lang="en-GB" dirty="0" smtClean="0"/>
              <a:t>urther</a:t>
            </a:r>
            <a:r>
              <a:rPr lang="en-GB" dirty="0"/>
              <a:t> </a:t>
            </a:r>
            <a:r>
              <a:rPr lang="en-GB" dirty="0" smtClean="0"/>
              <a:t>investigation – kernel 5.14  has issues – not full coverage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363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Adtran</a:t>
            </a:r>
            <a:r>
              <a:rPr lang="en-US" dirty="0" smtClean="0"/>
              <a:t> optical transport – Consensus is yes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I'm envisioning us setting up our transport gear as a secondary optical link between the B Switches. 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Traffic </a:t>
            </a:r>
            <a:r>
              <a:rPr lang="en-GB" dirty="0"/>
              <a:t>can be run via the direct link for a portion of the time, and then we can also run traffic via our transport gear as well. 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</a:t>
            </a:r>
            <a:r>
              <a:rPr lang="en-GB" dirty="0"/>
              <a:t>would allow us to demonstrate our ability to run FC traffic over distance, with trunking, at multiple data rates (as desired).  </a:t>
            </a:r>
            <a:endParaRPr lang="en-GB" dirty="0" smtClean="0"/>
          </a:p>
          <a:p>
            <a:pPr marL="0" indent="0">
              <a:buNone/>
            </a:pPr>
            <a:r>
              <a:rPr lang="en-US" dirty="0" smtClean="0"/>
              <a:t>Note: HPE to provide 20-25km SMF LC pods (2 or 4) and patch cables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648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UNH-IOL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IOL can provide Medusa licenses – ok on Ubuntu, RH, WS</a:t>
            </a:r>
          </a:p>
          <a:p>
            <a:pPr lvl="1"/>
            <a:r>
              <a:rPr lang="en-US" dirty="0" smtClean="0"/>
              <a:t>IO test tools – Medusa; FIO; IOMETER</a:t>
            </a:r>
          </a:p>
          <a:p>
            <a:r>
              <a:rPr lang="en-US" dirty="0" smtClean="0"/>
              <a:t>INTERACT logs are proprietary to consortium members</a:t>
            </a:r>
          </a:p>
          <a:p>
            <a:r>
              <a:rPr lang="en-US" dirty="0" smtClean="0"/>
              <a:t>No detailed logs – pass fail indicator – logs can be obtained by joining or paying per test</a:t>
            </a:r>
          </a:p>
          <a:p>
            <a:endParaRPr lang="en-US" dirty="0"/>
          </a:p>
          <a:p>
            <a:r>
              <a:rPr lang="en-US" dirty="0" smtClean="0"/>
              <a:t>Bring extra HBAs for IOL servers (if driver is in box)</a:t>
            </a:r>
            <a:endParaRPr lang="en-US" dirty="0"/>
          </a:p>
          <a:p>
            <a:r>
              <a:rPr lang="en-US" dirty="0" smtClean="0"/>
              <a:t>SPDK – target to get more </a:t>
            </a:r>
            <a:r>
              <a:rPr lang="en-US" dirty="0" err="1" smtClean="0"/>
              <a:t>nvme</a:t>
            </a:r>
            <a:r>
              <a:rPr lang="en-US" dirty="0" smtClean="0"/>
              <a:t> ports.   Broadcom can bring a server.</a:t>
            </a:r>
          </a:p>
          <a:p>
            <a:r>
              <a:rPr lang="en-US" dirty="0" smtClean="0"/>
              <a:t>SANBlaze can be target or initiator FC and/or FC-</a:t>
            </a:r>
            <a:r>
              <a:rPr lang="en-US" dirty="0" err="1" smtClean="0"/>
              <a:t>NVMe</a:t>
            </a:r>
            <a:endParaRPr lang="en-US" dirty="0" smtClean="0"/>
          </a:p>
          <a:p>
            <a:r>
              <a:rPr lang="en-US" dirty="0" smtClean="0"/>
              <a:t>HPE bring a 64GFC SANBlaze – for additional target ports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624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736" y="341271"/>
            <a:ext cx="10841496" cy="1325563"/>
          </a:xfrm>
        </p:spPr>
        <p:txBody>
          <a:bodyPr/>
          <a:lstStyle/>
          <a:p>
            <a:r>
              <a:rPr lang="en-US" dirty="0" smtClean="0"/>
              <a:t>HPE ProLiant DL360 Gen11 servers P51931-B21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509513"/>
              </p:ext>
            </p:extLst>
          </p:nvPr>
        </p:nvGraphicFramePr>
        <p:xfrm>
          <a:off x="830248" y="1796996"/>
          <a:ext cx="9601777" cy="2330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6707"/>
                <a:gridCol w="905696"/>
                <a:gridCol w="1021426"/>
                <a:gridCol w="629265"/>
                <a:gridCol w="1806243"/>
                <a:gridCol w="2066220"/>
                <a:gridCol w="2066220"/>
              </a:tblGrid>
              <a:tr h="6512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Server Name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iLO IP Address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Server Management Address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Operating System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Adapter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Adapter Port 1 (on switch)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Adapter Port 2 (on switch)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597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Rack-E18-UNH1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172.17.5.88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172.17.5.91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Ubuntu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SN1700E 64GFC HBA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Port 41 (Port 0 on adapter)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10:00:b4:7a:f1:6d:14:ed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Port 45 (Port 1 on adapter)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10:00:b4:7a:f1:6d:14:ee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597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Rack-E18-UNH2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172.17.5.89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172.17.5.92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RHEL 9.2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SN1700Q 64GFC HBA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Port 42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51:40:2e:c0:17:2b:76:bc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Port 46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51:40:2e:c0:17:2b:76:be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597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Rack-E18-UNH3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172.17.5.90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172.17.5.93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WS2022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SN1700E 64GFC HBA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242" marR="6824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Port 43 (Port 0 on adapter)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10:00:B4:7A:F1:6E:64:72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Port 47 (Port 1 on adapter)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10:00:B4:7A:F1:6E:64:73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0249" y="3466756"/>
            <a:ext cx="1113723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830249" y="5132051"/>
            <a:ext cx="103391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Note: </a:t>
            </a:r>
            <a:r>
              <a:rPr lang="en-US" dirty="0" err="1" smtClean="0"/>
              <a:t>Trunking</a:t>
            </a:r>
            <a:r>
              <a:rPr lang="en-US" dirty="0" smtClean="0"/>
              <a:t> needs </a:t>
            </a:r>
            <a:r>
              <a:rPr lang="en-US" dirty="0"/>
              <a:t>to be enabled on both switches, it is by default, and the ISL of a single switch </a:t>
            </a:r>
            <a:r>
              <a:rPr lang="en-US" dirty="0" smtClean="0"/>
              <a:t>needs </a:t>
            </a:r>
            <a:r>
              <a:rPr lang="en-US" dirty="0"/>
              <a:t>to all </a:t>
            </a:r>
            <a:r>
              <a:rPr lang="en-US"/>
              <a:t>be </a:t>
            </a:r>
            <a:r>
              <a:rPr lang="en-US" smtClean="0"/>
              <a:t>on the </a:t>
            </a:r>
            <a:r>
              <a:rPr lang="en-US" dirty="0"/>
              <a:t>port group.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731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92363" y="787400"/>
            <a:ext cx="12192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rgbClr val="1D2739"/>
                </a:solidFill>
                <a:latin typeface="Arial" charset="0"/>
                <a:ea typeface="Arial" charset="0"/>
                <a:cs typeface="Arial" charset="0"/>
              </a:rPr>
              <a:t>FCIA 2023 Plugfest</a:t>
            </a:r>
          </a:p>
          <a:p>
            <a:pPr algn="ctr"/>
            <a:r>
              <a:rPr lang="en-US" sz="3000" i="1" dirty="0">
                <a:solidFill>
                  <a:srgbClr val="1D2739"/>
                </a:solidFill>
                <a:latin typeface="Arial" charset="0"/>
                <a:ea typeface="Arial" charset="0"/>
                <a:cs typeface="Arial" charset="0"/>
              </a:rPr>
              <a:t>Information Call</a:t>
            </a:r>
          </a:p>
        </p:txBody>
      </p:sp>
    </p:spTree>
    <p:extLst>
      <p:ext uri="{BB962C8B-B14F-4D97-AF65-F5344CB8AC3E}">
        <p14:creationId xmlns:p14="http://schemas.microsoft.com/office/powerpoint/2010/main" val="234847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1318</Words>
  <Application>Microsoft Office PowerPoint</Application>
  <PresentationFormat>Widescreen</PresentationFormat>
  <Paragraphs>317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宋体</vt:lpstr>
      <vt:lpstr>宋体</vt:lpstr>
      <vt:lpstr>华文细黑</vt:lpstr>
      <vt:lpstr>Arial</vt:lpstr>
      <vt:lpstr>Calibri</vt:lpstr>
      <vt:lpstr>Calibri Light</vt:lpstr>
      <vt:lpstr>HP Simplified</vt:lpstr>
      <vt:lpstr>Times New Roman</vt:lpstr>
      <vt:lpstr>Office Theme</vt:lpstr>
      <vt:lpstr>FCIA 64GFC PlugFest Oct.23 to Oct. 27 (8 to 5) plugfest@lists.fibrechannel.org</vt:lpstr>
      <vt:lpstr>PlugFest topology  - 1GbE OOB MGMT SWITCH (~16 PORTS)</vt:lpstr>
      <vt:lpstr>PlugFest Participants       mailto:plugfest@lists.fibrechannel.org</vt:lpstr>
      <vt:lpstr>Test Tracks</vt:lpstr>
      <vt:lpstr>UNH-IOL Interact use for FC-NVMe conformance</vt:lpstr>
      <vt:lpstr>Adtran optical transport – Consensus is yes</vt:lpstr>
      <vt:lpstr>UNH-IOL discussion</vt:lpstr>
      <vt:lpstr>HPE ProLiant DL360 Gen11 servers P51931-B21</vt:lpstr>
      <vt:lpstr>PowerPoint Presentation</vt:lpstr>
      <vt:lpstr>Agenda</vt:lpstr>
      <vt:lpstr>2023 FCIA Plugfest</vt:lpstr>
      <vt:lpstr>Travel and Accommodations</vt:lpstr>
      <vt:lpstr>UNH-IOL Plugfest Facilities</vt:lpstr>
      <vt:lpstr>Example from Previous 32G Plugfest</vt:lpstr>
      <vt:lpstr>FCIA Plugfest Timeline</vt:lpstr>
      <vt:lpstr>Wednesday Night Reception</vt:lpstr>
      <vt:lpstr>Plugfest Information Fees</vt:lpstr>
      <vt:lpstr>Plugfest Confidentiality Agreement (NDA)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Barry Maskas</dc:creator>
  <cp:lastModifiedBy>Barry Maskas</cp:lastModifiedBy>
  <cp:revision>50</cp:revision>
  <dcterms:created xsi:type="dcterms:W3CDTF">2023-09-27T15:37:56Z</dcterms:created>
  <dcterms:modified xsi:type="dcterms:W3CDTF">2023-10-09T17:17:19Z</dcterms:modified>
</cp:coreProperties>
</file>