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7" d="100"/>
          <a:sy n="97" d="100"/>
        </p:scale>
        <p:origin x="114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E058-0507-42C6-B541-DC897814DBA6}" type="datetimeFigureOut">
              <a:rPr lang="en-GB" smtClean="0"/>
              <a:t>29/09/2023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00A2-5C89-4BD0-92BC-0C09F1CF94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1750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E058-0507-42C6-B541-DC897814DBA6}" type="datetimeFigureOut">
              <a:rPr lang="en-GB" smtClean="0"/>
              <a:t>29/09/2023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00A2-5C89-4BD0-92BC-0C09F1CF94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4603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E058-0507-42C6-B541-DC897814DBA6}" type="datetimeFigureOut">
              <a:rPr lang="en-GB" smtClean="0"/>
              <a:t>29/09/2023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00A2-5C89-4BD0-92BC-0C09F1CF94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2217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E058-0507-42C6-B541-DC897814DBA6}" type="datetimeFigureOut">
              <a:rPr lang="en-GB" smtClean="0"/>
              <a:t>29/09/2023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00A2-5C89-4BD0-92BC-0C09F1CF94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6835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E058-0507-42C6-B541-DC897814DBA6}" type="datetimeFigureOut">
              <a:rPr lang="en-GB" smtClean="0"/>
              <a:t>29/09/2023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00A2-5C89-4BD0-92BC-0C09F1CF94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283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E058-0507-42C6-B541-DC897814DBA6}" type="datetimeFigureOut">
              <a:rPr lang="en-GB" smtClean="0"/>
              <a:t>29/09/2023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00A2-5C89-4BD0-92BC-0C09F1CF94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9099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E058-0507-42C6-B541-DC897814DBA6}" type="datetimeFigureOut">
              <a:rPr lang="en-GB" smtClean="0"/>
              <a:t>29/09/2023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00A2-5C89-4BD0-92BC-0C09F1CF94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5955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E058-0507-42C6-B541-DC897814DBA6}" type="datetimeFigureOut">
              <a:rPr lang="en-GB" smtClean="0"/>
              <a:t>29/09/2023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00A2-5C89-4BD0-92BC-0C09F1CF94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8608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E058-0507-42C6-B541-DC897814DBA6}" type="datetimeFigureOut">
              <a:rPr lang="en-GB" smtClean="0"/>
              <a:t>29/09/2023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00A2-5C89-4BD0-92BC-0C09F1CF94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5383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E058-0507-42C6-B541-DC897814DBA6}" type="datetimeFigureOut">
              <a:rPr lang="en-GB" smtClean="0"/>
              <a:t>29/09/2023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00A2-5C89-4BD0-92BC-0C09F1CF94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555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E058-0507-42C6-B541-DC897814DBA6}" type="datetimeFigureOut">
              <a:rPr lang="en-GB" smtClean="0"/>
              <a:t>29/09/2023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00A2-5C89-4BD0-92BC-0C09F1CF94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0333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3E058-0507-42C6-B541-DC897814DBA6}" type="datetimeFigureOut">
              <a:rPr lang="en-GB" smtClean="0"/>
              <a:t>29/09/2023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A00A2-5C89-4BD0-92BC-0C09F1CF94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3241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FCIA 64GFC </a:t>
            </a:r>
            <a:r>
              <a:rPr lang="en-US" dirty="0" err="1" smtClean="0"/>
              <a:t>PlugFest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plugfest@lists.fibrechannel.org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9127" y="3602038"/>
            <a:ext cx="11330609" cy="2544320"/>
          </a:xfrm>
        </p:spPr>
        <p:txBody>
          <a:bodyPr>
            <a:normAutofit/>
          </a:bodyPr>
          <a:lstStyle/>
          <a:p>
            <a:r>
              <a:rPr lang="en-US" dirty="0" smtClean="0"/>
              <a:t>Host: FCIA at UNH-IOL  GPT lab</a:t>
            </a:r>
          </a:p>
          <a:p>
            <a:r>
              <a:rPr lang="en-US" dirty="0" smtClean="0"/>
              <a:t>NDA required for participation began on 9/20/2023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 smtClean="0"/>
              <a:t>Plugfest</a:t>
            </a:r>
            <a:r>
              <a:rPr lang="en-US" sz="2000" dirty="0" smtClean="0"/>
              <a:t> </a:t>
            </a:r>
            <a:r>
              <a:rPr lang="en-US" sz="2000" dirty="0"/>
              <a:t>general information page: https://fibrechannel.org/plugfest-general-info/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NDA</a:t>
            </a:r>
            <a:r>
              <a:rPr lang="en-US" sz="2000" dirty="0"/>
              <a:t>: https://fibrechannel.org/wp-content/uploads/2023/08/NDA-Plugfest-2023-update.pdf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 smtClean="0"/>
              <a:t>Plugfest</a:t>
            </a:r>
            <a:r>
              <a:rPr lang="en-US" sz="2000" dirty="0" smtClean="0"/>
              <a:t> </a:t>
            </a:r>
            <a:r>
              <a:rPr lang="en-US" sz="2000" dirty="0"/>
              <a:t>Registration Page: https://fibrechannel.org/plugfest-registration-payment/</a:t>
            </a:r>
          </a:p>
          <a:p>
            <a:endParaRPr lang="en-US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8707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369" y="174293"/>
            <a:ext cx="10515600" cy="1325563"/>
          </a:xfrm>
        </p:spPr>
        <p:txBody>
          <a:bodyPr/>
          <a:lstStyle/>
          <a:p>
            <a:r>
              <a:rPr lang="en-GB" dirty="0" err="1"/>
              <a:t>PlugFest</a:t>
            </a:r>
            <a:r>
              <a:rPr lang="en-GB" dirty="0"/>
              <a:t> </a:t>
            </a:r>
            <a:r>
              <a:rPr lang="en-GB" dirty="0" smtClean="0"/>
              <a:t>topology  - </a:t>
            </a:r>
            <a:r>
              <a:rPr lang="en-GB" sz="2800" dirty="0" smtClean="0"/>
              <a:t>1GbE OOB MGMT SWITCH (~16 PORTS)</a:t>
            </a:r>
            <a:endParaRPr lang="en-GB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5242" y="1298748"/>
            <a:ext cx="8626588" cy="531007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406581" y="3372465"/>
            <a:ext cx="191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Verify FDMI data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9247720" y="1882162"/>
            <a:ext cx="2423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RJ45 serial switch or USB to RJ45 adapters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75187" y="2905433"/>
            <a:ext cx="19152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Demonstrate trunk advantage vs ISLs (DSL)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453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PlugFest</a:t>
            </a:r>
            <a:r>
              <a:rPr lang="en-US" dirty="0" smtClean="0"/>
              <a:t> Participants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335915"/>
              </p:ext>
            </p:extLst>
          </p:nvPr>
        </p:nvGraphicFramePr>
        <p:xfrm>
          <a:off x="568038" y="1348648"/>
          <a:ext cx="11055924" cy="52854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16442"/>
                <a:gridCol w="1440603"/>
                <a:gridCol w="2186092"/>
                <a:gridCol w="2702549"/>
                <a:gridCol w="1555119"/>
                <a:gridCol w="1555119"/>
              </a:tblGrid>
              <a:tr h="25868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 dirty="0">
                          <a:effectLst/>
                        </a:rPr>
                        <a:t>1. </a:t>
                      </a:r>
                      <a:r>
                        <a:rPr lang="en-GB" sz="1100" u="none" strike="noStrike" dirty="0" err="1">
                          <a:effectLst/>
                        </a:rPr>
                        <a:t>Adtran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Andy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shelf two blades – support MMF or SMF  HOST connectivity and trunks and mixed speeds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Provide longer latency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Supports a x7 lane trunk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868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>
                          <a:effectLst/>
                        </a:rPr>
                        <a:t>2. Amphenol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Chris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Still working on OM4 cables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64GFC Transceivers supported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by which participants? (locks)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868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 dirty="0">
                          <a:effectLst/>
                        </a:rPr>
                        <a:t>3. Broadcom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FPIN LI in Linux – sent to host MPIO path management flap .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Note: if device not registered for FPIN it is difficult to identify congestion cause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Optic lock – try to bring unlocked FW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Oversubscription + long latency</a:t>
                      </a:r>
                    </a:p>
                  </a:txBody>
                  <a:tcPr marL="9525" marR="9525" marT="9525" marB="0" anchor="b"/>
                </a:tc>
              </a:tr>
              <a:tr h="25868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>
                          <a:effectLst/>
                        </a:rPr>
                        <a:t>4. HPE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Barry and Matt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G11 servers B and Q 64GFC HBAs;</a:t>
                      </a:r>
                    </a:p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 8/16G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HBA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64GFC B switch </a:t>
                      </a:r>
                    </a:p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SMF pods</a:t>
                      </a:r>
                    </a:p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OM4 cables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1G OOB </a:t>
                      </a:r>
                      <a:r>
                        <a:rPr lang="en-GB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mgmt</a:t>
                      </a:r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switch + RJ45</a:t>
                      </a:r>
                      <a:r>
                        <a:rPr lang="en-GB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Serial switch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868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>
                          <a:effectLst/>
                        </a:rPr>
                        <a:t>5. Marvell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Ray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64GFC HBAs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Optics lock implemented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868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>
                          <a:effectLst/>
                        </a:rPr>
                        <a:t>6. Sanblaze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Steve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Capability to Send FPIN – but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does not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cause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congestion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One SANBlaze server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868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>
                          <a:effectLst/>
                        </a:rPr>
                        <a:t>7. Teledyne LeCroy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Jim and Craig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M648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Jammer to drop credits to idle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Change status on return path to cause an LI event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868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>
                          <a:effectLst/>
                        </a:rPr>
                        <a:t>8. UNH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James and Tim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Switches in center adapters on edges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Two or 3 systems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licenses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868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 dirty="0" smtClean="0">
                          <a:effectLst/>
                        </a:rPr>
                        <a:t>9. Cisco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Kiran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switches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Dozen optics,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just a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couple of LRs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868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10. NetApp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Sunil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868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 dirty="0" smtClean="0">
                          <a:effectLst/>
                        </a:rPr>
                        <a:t>11. EXFO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Eric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32G/64G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interop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868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8682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Head count 15 to 20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Food service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8682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8682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94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UNH-IOL Interact use for FC-</a:t>
            </a:r>
            <a:r>
              <a:rPr lang="en-US" sz="3600" dirty="0" err="1" smtClean="0"/>
              <a:t>NVMe</a:t>
            </a:r>
            <a:r>
              <a:rPr lang="en-US" sz="3600" dirty="0" smtClean="0"/>
              <a:t> conformance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Ubuntu</a:t>
            </a:r>
            <a:r>
              <a:rPr lang="en-GB" dirty="0"/>
              <a:t> 20.04 &amp; 22.04 are stable and will be capable of running Interact fully, so if you plan to use these operating systems you should be all </a:t>
            </a:r>
            <a:r>
              <a:rPr lang="en-GB" dirty="0" smtClean="0"/>
              <a:t>set</a:t>
            </a:r>
            <a:r>
              <a:rPr lang="en-GB" dirty="0"/>
              <a:t>!</a:t>
            </a:r>
          </a:p>
          <a:p>
            <a:pPr lvl="1"/>
            <a:r>
              <a:rPr lang="en-US" dirty="0" smtClean="0"/>
              <a:t>22.04 Kernel 5.15 downgrade to 5.10 (less coverage if cannot downgrade)</a:t>
            </a:r>
            <a:endParaRPr lang="en-GB" dirty="0"/>
          </a:p>
          <a:p>
            <a:r>
              <a:rPr lang="en-GB" dirty="0"/>
              <a:t>For RHEL 9.1 &amp; 9.2  we ran into more issues </a:t>
            </a:r>
            <a:r>
              <a:rPr lang="en-GB" dirty="0" smtClean="0"/>
              <a:t>than</a:t>
            </a:r>
            <a:r>
              <a:rPr lang="en-GB" dirty="0"/>
              <a:t> </a:t>
            </a:r>
            <a:r>
              <a:rPr lang="en-GB" dirty="0" smtClean="0"/>
              <a:t>occurred </a:t>
            </a:r>
            <a:r>
              <a:rPr lang="en-GB" dirty="0"/>
              <a:t>on 9.0. </a:t>
            </a:r>
            <a:endParaRPr lang="en-GB" dirty="0" smtClean="0"/>
          </a:p>
          <a:p>
            <a:pPr lvl="1"/>
            <a:r>
              <a:rPr lang="en-GB" dirty="0" smtClean="0"/>
              <a:t>While </a:t>
            </a:r>
            <a:r>
              <a:rPr lang="en-GB" dirty="0"/>
              <a:t>we can get the tool installed the kernel is limiting the number of tests that can be run substantially on initial testing.  </a:t>
            </a:r>
          </a:p>
          <a:p>
            <a:pPr lvl="1"/>
            <a:r>
              <a:rPr lang="en-GB" dirty="0"/>
              <a:t>The main issue we are running into is the newer kernel has config_struct_devmem enabled. </a:t>
            </a:r>
            <a:endParaRPr lang="en-GB" dirty="0" smtClean="0"/>
          </a:p>
          <a:p>
            <a:pPr lvl="2"/>
            <a:r>
              <a:rPr lang="en-GB" dirty="0" smtClean="0"/>
              <a:t>This </a:t>
            </a:r>
            <a:r>
              <a:rPr lang="en-GB" dirty="0"/>
              <a:t>causes two NVMe cli commands to fail (nvme list, &amp; show-regs) these commands are the only commands that map </a:t>
            </a:r>
            <a:r>
              <a:rPr lang="en-GB" dirty="0" smtClean="0"/>
              <a:t>PCIe </a:t>
            </a:r>
            <a:r>
              <a:rPr lang="en-GB" dirty="0"/>
              <a:t>bars into user space. </a:t>
            </a:r>
          </a:p>
          <a:p>
            <a:pPr lvl="2"/>
            <a:r>
              <a:rPr lang="en-GB" dirty="0"/>
              <a:t>T</a:t>
            </a:r>
            <a:r>
              <a:rPr lang="en-GB" dirty="0" smtClean="0"/>
              <a:t>his </a:t>
            </a:r>
            <a:r>
              <a:rPr lang="en-GB" dirty="0"/>
              <a:t>issue is occurring on PCIe and it might not occur on a fabrics </a:t>
            </a:r>
            <a:r>
              <a:rPr lang="en-GB" dirty="0" smtClean="0"/>
              <a:t>setup.</a:t>
            </a:r>
          </a:p>
          <a:p>
            <a:pPr lvl="2"/>
            <a:r>
              <a:rPr lang="en-GB" dirty="0" smtClean="0"/>
              <a:t> Interact relies </a:t>
            </a:r>
            <a:r>
              <a:rPr lang="en-GB" dirty="0"/>
              <a:t>on the get-property command instead. </a:t>
            </a:r>
            <a:endParaRPr lang="en-GB" dirty="0" smtClean="0"/>
          </a:p>
          <a:p>
            <a:pPr lvl="2"/>
            <a:r>
              <a:rPr lang="en-GB" dirty="0"/>
              <a:t>F</a:t>
            </a:r>
            <a:r>
              <a:rPr lang="en-GB" dirty="0" smtClean="0"/>
              <a:t>urther</a:t>
            </a:r>
            <a:r>
              <a:rPr lang="en-GB" dirty="0"/>
              <a:t> </a:t>
            </a:r>
            <a:r>
              <a:rPr lang="en-GB" dirty="0" smtClean="0"/>
              <a:t>investigation – kernel 5.14  has issues – not full coverage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5363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Adtran</a:t>
            </a:r>
            <a:r>
              <a:rPr lang="en-US" dirty="0" smtClean="0"/>
              <a:t> optical transport – Consensus is yes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I'm envisioning us setting up our transport gear as a secondary optical link between the B Switches. 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Traffic </a:t>
            </a:r>
            <a:r>
              <a:rPr lang="en-GB" dirty="0"/>
              <a:t>can be run via the direct link for a portion of the time, and then we can also run traffic via our transport gear as well. 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This </a:t>
            </a:r>
            <a:r>
              <a:rPr lang="en-GB" dirty="0"/>
              <a:t>would allow us to demonstrate our ability to run FC traffic over distance, with trunking, at multiple data rates (as desired).  </a:t>
            </a:r>
            <a:endParaRPr lang="en-GB" dirty="0" smtClean="0"/>
          </a:p>
          <a:p>
            <a:pPr marL="0" indent="0">
              <a:buNone/>
            </a:pPr>
            <a:r>
              <a:rPr lang="en-US" dirty="0" smtClean="0"/>
              <a:t>Note: HPE to provide 20-25km SMF LC pods (2 or 4) and patch cables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2648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UNH-IOL discussion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IOL can provide Medusa licenses – ok on Ubuntu, RH, WS</a:t>
            </a:r>
          </a:p>
          <a:p>
            <a:pPr lvl="1"/>
            <a:r>
              <a:rPr lang="en-US" dirty="0" smtClean="0"/>
              <a:t>IO test tools – Medusa; FIO; IOMETER</a:t>
            </a:r>
          </a:p>
          <a:p>
            <a:r>
              <a:rPr lang="en-US" dirty="0" smtClean="0"/>
              <a:t>INTERACT logs are proprietary to consortium members</a:t>
            </a:r>
          </a:p>
          <a:p>
            <a:r>
              <a:rPr lang="en-US" dirty="0" smtClean="0"/>
              <a:t>No detailed logs – pass fail indicator – logs can be obtained by joining or paying per test</a:t>
            </a:r>
          </a:p>
          <a:p>
            <a:endParaRPr lang="en-US" dirty="0"/>
          </a:p>
          <a:p>
            <a:r>
              <a:rPr lang="en-US" dirty="0" smtClean="0"/>
              <a:t>Bring extra HBAs for IOL servers (if driver is in box)</a:t>
            </a:r>
            <a:endParaRPr lang="en-US" dirty="0"/>
          </a:p>
          <a:p>
            <a:r>
              <a:rPr lang="en-US" dirty="0" smtClean="0"/>
              <a:t>SPDK – target to get more </a:t>
            </a:r>
            <a:r>
              <a:rPr lang="en-US" dirty="0" err="1" smtClean="0"/>
              <a:t>nvme</a:t>
            </a:r>
            <a:r>
              <a:rPr lang="en-US" dirty="0" smtClean="0"/>
              <a:t> ports.   Broadcom can bring a server.</a:t>
            </a:r>
          </a:p>
          <a:p>
            <a:r>
              <a:rPr lang="en-US" dirty="0" smtClean="0"/>
              <a:t>SANBlaze can be target or initiator FC and/or FC-</a:t>
            </a:r>
            <a:r>
              <a:rPr lang="en-US" dirty="0" err="1" smtClean="0"/>
              <a:t>NVMe</a:t>
            </a:r>
            <a:endParaRPr lang="en-US" dirty="0" smtClean="0"/>
          </a:p>
          <a:p>
            <a:r>
              <a:rPr lang="en-US" dirty="0" smtClean="0"/>
              <a:t>HPE bring a 64GFC SANBlaze – for additional target ports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9624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736" y="341271"/>
            <a:ext cx="10515600" cy="1325563"/>
          </a:xfrm>
        </p:spPr>
        <p:txBody>
          <a:bodyPr/>
          <a:lstStyle/>
          <a:p>
            <a:r>
              <a:rPr lang="en-US" smtClean="0"/>
              <a:t>HPE servers</a:t>
            </a:r>
            <a:endParaRPr lang="en-GB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266937"/>
              </p:ext>
            </p:extLst>
          </p:nvPr>
        </p:nvGraphicFramePr>
        <p:xfrm>
          <a:off x="830249" y="1796996"/>
          <a:ext cx="9605864" cy="27988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8931"/>
                <a:gridCol w="1348931"/>
                <a:gridCol w="1713148"/>
                <a:gridCol w="2597427"/>
                <a:gridCol w="2597427"/>
              </a:tblGrid>
              <a:tr h="11195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Server Name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iLO IP Address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Server Management Address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Operating System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Adapter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</a:tr>
              <a:tr h="55977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Rack-E18-UNH1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172.17.5.88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172.17.5.91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Ubuntu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SN1700E 64GFC HBA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</a:tr>
              <a:tr h="55977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Rack-E18-UNH2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172.17.5.89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172.17.5.92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RHEL 9.2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SN1700Q 64GFC HBA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</a:tr>
              <a:tr h="55977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Rack-E18-UNH3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172.17.5.90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172.17.5.93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+mn-ea"/>
                        </a:rPr>
                        <a:t>WS2022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SN1700E 64GFC HBA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30249" y="3466756"/>
            <a:ext cx="1113723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830249" y="5132051"/>
            <a:ext cx="103391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Note: </a:t>
            </a:r>
            <a:r>
              <a:rPr lang="en-US" dirty="0" err="1" smtClean="0"/>
              <a:t>Trunking</a:t>
            </a:r>
            <a:r>
              <a:rPr lang="en-US" dirty="0" smtClean="0"/>
              <a:t> needs </a:t>
            </a:r>
            <a:r>
              <a:rPr lang="en-US" dirty="0"/>
              <a:t>to be enabled on both switches, it is by default, and the ISL of a single switch </a:t>
            </a:r>
            <a:r>
              <a:rPr lang="en-US" dirty="0" smtClean="0"/>
              <a:t>needs </a:t>
            </a:r>
            <a:r>
              <a:rPr lang="en-US" dirty="0"/>
              <a:t>to all </a:t>
            </a:r>
            <a:r>
              <a:rPr lang="en-US"/>
              <a:t>be </a:t>
            </a:r>
            <a:r>
              <a:rPr lang="en-US" smtClean="0"/>
              <a:t>on the </a:t>
            </a:r>
            <a:r>
              <a:rPr lang="en-US" dirty="0"/>
              <a:t>port group.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5731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494</Words>
  <Application>Microsoft Office PowerPoint</Application>
  <PresentationFormat>Widescreen</PresentationFormat>
  <Paragraphs>110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SimSun</vt:lpstr>
      <vt:lpstr>Arial</vt:lpstr>
      <vt:lpstr>Calibri</vt:lpstr>
      <vt:lpstr>Calibri Light</vt:lpstr>
      <vt:lpstr>Office Theme</vt:lpstr>
      <vt:lpstr>FCIA 64GFC PlugFest plugfest@lists.fibrechannel.org</vt:lpstr>
      <vt:lpstr>PlugFest topology  - 1GbE OOB MGMT SWITCH (~16 PORTS)</vt:lpstr>
      <vt:lpstr>PlugFest Participants</vt:lpstr>
      <vt:lpstr>UNH-IOL Interact use for FC-NVMe conformance</vt:lpstr>
      <vt:lpstr>Adtran optical transport – Consensus is yes</vt:lpstr>
      <vt:lpstr>UNH-IOL discussion</vt:lpstr>
      <vt:lpstr>HPE servers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Barry Maskas</dc:creator>
  <cp:lastModifiedBy>Barry Maskas</cp:lastModifiedBy>
  <cp:revision>26</cp:revision>
  <dcterms:created xsi:type="dcterms:W3CDTF">2023-09-27T15:37:56Z</dcterms:created>
  <dcterms:modified xsi:type="dcterms:W3CDTF">2023-09-29T21:13:15Z</dcterms:modified>
</cp:coreProperties>
</file>